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707" autoAdjust="0"/>
  </p:normalViewPr>
  <p:slideViewPr>
    <p:cSldViewPr snapToGrid="0">
      <p:cViewPr varScale="1">
        <p:scale>
          <a:sx n="74" d="100"/>
          <a:sy n="74" d="100"/>
        </p:scale>
        <p:origin x="12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na Islam" userId="07fcabf966ddaa42" providerId="LiveId" clId="{E53D59AA-E2E8-4123-B17E-E3C913407E48}"/>
    <pc:docChg chg="custSel modSld">
      <pc:chgData name="Swarna Islam" userId="07fcabf966ddaa42" providerId="LiveId" clId="{E53D59AA-E2E8-4123-B17E-E3C913407E48}" dt="2022-02-22T10:29:53.569" v="2" actId="478"/>
      <pc:docMkLst>
        <pc:docMk/>
      </pc:docMkLst>
      <pc:sldChg chg="delSp mod">
        <pc:chgData name="Swarna Islam" userId="07fcabf966ddaa42" providerId="LiveId" clId="{E53D59AA-E2E8-4123-B17E-E3C913407E48}" dt="2022-02-22T10:29:53.569" v="2" actId="478"/>
        <pc:sldMkLst>
          <pc:docMk/>
          <pc:sldMk cId="2210446265" sldId="257"/>
        </pc:sldMkLst>
        <pc:inkChg chg="del">
          <ac:chgData name="Swarna Islam" userId="07fcabf966ddaa42" providerId="LiveId" clId="{E53D59AA-E2E8-4123-B17E-E3C913407E48}" dt="2022-02-22T10:29:53.569" v="2" actId="478"/>
          <ac:inkMkLst>
            <pc:docMk/>
            <pc:sldMk cId="2210446265" sldId="257"/>
            <ac:inkMk id="2" creationId="{00000000-0000-0000-0000-000000000000}"/>
          </ac:inkMkLst>
        </pc:inkChg>
      </pc:sldChg>
      <pc:sldChg chg="delSp mod">
        <pc:chgData name="Swarna Islam" userId="07fcabf966ddaa42" providerId="LiveId" clId="{E53D59AA-E2E8-4123-B17E-E3C913407E48}" dt="2022-02-13T16:09:31.306" v="1" actId="478"/>
        <pc:sldMkLst>
          <pc:docMk/>
          <pc:sldMk cId="327660875" sldId="262"/>
        </pc:sldMkLst>
        <pc:inkChg chg="del">
          <ac:chgData name="Swarna Islam" userId="07fcabf966ddaa42" providerId="LiveId" clId="{E53D59AA-E2E8-4123-B17E-E3C913407E48}" dt="2022-02-13T16:09:31.306" v="1" actId="478"/>
          <ac:inkMkLst>
            <pc:docMk/>
            <pc:sldMk cId="327660875" sldId="262"/>
            <ac:inkMk id="2" creationId="{00000000-0000-0000-0000-000000000000}"/>
          </ac:inkMkLst>
        </pc:inkChg>
      </pc:sldChg>
      <pc:sldChg chg="delSp mod">
        <pc:chgData name="Swarna Islam" userId="07fcabf966ddaa42" providerId="LiveId" clId="{E53D59AA-E2E8-4123-B17E-E3C913407E48}" dt="2022-02-13T16:07:38.026" v="0" actId="478"/>
        <pc:sldMkLst>
          <pc:docMk/>
          <pc:sldMk cId="140853843" sldId="263"/>
        </pc:sldMkLst>
        <pc:inkChg chg="del">
          <ac:chgData name="Swarna Islam" userId="07fcabf966ddaa42" providerId="LiveId" clId="{E53D59AA-E2E8-4123-B17E-E3C913407E48}" dt="2022-02-13T16:07:38.026" v="0" actId="478"/>
          <ac:inkMkLst>
            <pc:docMk/>
            <pc:sldMk cId="140853843" sldId="263"/>
            <ac:inkMk id="2" creationId="{00000000-0000-0000-0000-00000000000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3T04:35:59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13370 0,'0'25'125,"0"-1"-109,0 1 0,0 50 15,-25 24-15,25-74-1,0-1 16,0 1 16,0 0 0,25 0 31,0-25-31,0 0-31,-1 0 15</inkml:trace>
  <inkml:trace contextRef="#ctx0" brushRef="#br0" timeOffset="1216.85">7094 13271 0,'0'0'0,"0"-25"31,-24 25-15,-1 0 281,25-25-172</inkml:trace>
  <inkml:trace contextRef="#ctx0" brushRef="#br0" timeOffset="5187.16">15528 7689 0,'0'-24'235,"25"24"-204,0-25 0,-25 0 16,24 25 15,-24-25-46,0 0 15,25 25 32,-25-24-48,25 48 235,50 76-234,-75-76 0,24 26-1,-24-25 17,25 24-17,-25-24-15,0 0 16,0 0-1,0 24 1,0-24 15,0 0 1,0 0-1,0 0 16,0 0 15,-25-25-46,1 0-1,-1 0 17,0 0-1,25-25 16,-25 25 0,25-25-47,-25 0 47,25 0 15,0 0-31,0 1 1,0-1-32,25 25 15,-25-25 1,25 0-1,0 0 1,0 25-16,-25-24 16,24 24-1,1-25 1,0 25 0,0-25-16,-25 0 15,49 25 1,-49-25 15</inkml:trace>
  <inkml:trace contextRef="#ctx0" brushRef="#br0" timeOffset="6209.52">15652 7342 0</inkml:trace>
  <inkml:trace contextRef="#ctx0" brushRef="#br0" timeOffset="8637.99">15354 13320 0,'-24'0'172,"-1"0"-94,25 25-47,-25-25 47,25 25-78,0 0 63,0-1 15,0 1-62,0 0-1,0 0 1,25-25-1,0 0 17,-1 0 15,1 0-1</inkml:trace>
  <inkml:trace contextRef="#ctx0" brushRef="#br0" timeOffset="11128.2">15553 13246 0,'-25'0'31,"50"0"172,0 0-125,-50 0 157,50 0-32,-1 0-172,-48 0 110,-1 0-110,0 0 32,0 0-17,25 25 1,-25-25 0,25 24 63,0 1-64,0 25-30,0-25 0,0-1-1,0 1 1,0 25 0,0-25-1,25-25 16,-25 24 16,0 1 0,0 0 63,25-25-1,0 0-47,0 0-15</inkml:trace>
  <inkml:trace contextRef="#ctx0" brushRef="#br0" timeOffset="12912.15">15702 13295 0,'0'25'187,"0"25"-156,0-25 1,0-1-1,25-24 31,-1 0 110,1 0-125,0 0 94</inkml:trace>
  <inkml:trace contextRef="#ctx0" brushRef="#br0" timeOffset="13828.57">15751 13122 0,'-24'0'15</inkml:trace>
  <inkml:trace contextRef="#ctx0" brushRef="#br0" timeOffset="15923.38">15925 13395 0,'0'24'250,"0"1"-203,0 0 78</inkml:trace>
  <inkml:trace contextRef="#ctx0" brushRef="#br0" timeOffset="19040.45">16099 13320 0,'0'-25'266,"0"1"-235,0-1 0,0 0 0,0 0 16,0 0 31,24 25-62,1 0 109,-25 25-47,0 0 0,0 0-31,0 0-16,25-1-15,-25 1 15,25-25-15,-25 25-1,0 0 1,0 0 15,25-1-15,-25 1 15,24 0-15,-24 0-1,0 0 32,0-1-15,0 1-1,0 0 31,0 0 32,-24-25-78,-1 0 15,0 0 0,0 0 16,0 0-31,25-25 171,0 0-124,0 0-16,25 25-16,0-24 0,-25-1-31,0 0 31,25 0-15,-25 0 31,25 25-32,-25-24 17,24 24-17,-24-25 63,25 0-46</inkml:trace>
  <inkml:trace contextRef="#ctx0" brushRef="#br0" timeOffset="22112.03">16198 13022 0,'25'0'219,"-1"0"-157,1 0-15,0 0 78,-25-24-109,0 48 265,25 1-265,-25 0-1,25 0 32,-25 0-16,0-1-15,0 1 15,0 0-15,0 0-1,24 0 17,-24 0 15,0-1-16,25 1 0,-25 0 32,25-25 15,-25 25-31,0 0 109,0-1-78,0 1-62,-25-25 46,0 0 172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05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7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2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1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1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4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7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3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E5C3-1C8D-4823-B958-BA8803C0A81E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DE7-7B07-4830-AB95-ADAFE51FBC61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CF2-F3FD-4872-972A-CA27ACB62ED0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E44009E-71A8-4FDA-B129-0A090A1C26DF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914-BB01-4482-A918-FC46208E99BF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7151-5416-439F-8EE2-F0B781452D25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9AB-6389-4D07-99DC-4682479B1022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5E5-8BF7-4071-B04F-86EF4E9149E3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E10-D918-4CF1-B18C-B44892690C84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1CE6-EC2C-42D2-96E4-D8E16E7E7178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E575-FED0-4667-A0DE-ED69234AAC61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D8E7-BFF8-4CCB-B2A2-90FB3821BC33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0BB5-86BC-469E-B7A5-90330477910C}" type="datetime1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Dynamic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Additional Information</a:t>
            </a:r>
          </a:p>
        </p:txBody>
      </p:sp>
      <p:sp>
        <p:nvSpPr>
          <p:cNvPr id="199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		 0			if </a:t>
            </a:r>
            <a:r>
              <a:rPr 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i,j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, j] =  	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c[i-1, j-1] + 1		if x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000" baseline="-250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 baseline="-250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		 max(c[</a:t>
            </a:r>
            <a:r>
              <a:rPr 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, j-1], c[i-1, j])	if x</a:t>
            </a:r>
            <a:r>
              <a:rPr lang="en-US" sz="20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 dirty="0"/>
          </a:p>
        </p:txBody>
      </p:sp>
      <p:sp>
        <p:nvSpPr>
          <p:cNvPr id="199686" name="AutoShape 4"/>
          <p:cNvSpPr>
            <a:spLocks/>
          </p:cNvSpPr>
          <p:nvPr/>
        </p:nvSpPr>
        <p:spPr bwMode="auto">
          <a:xfrm>
            <a:off x="1092563" y="9398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6389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738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9739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0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1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2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F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3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4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5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9746" name="Text Box 64"/>
          <p:cNvSpPr txBox="1">
            <a:spLocks noChangeArrowheads="1"/>
          </p:cNvSpPr>
          <p:nvPr/>
        </p:nvSpPr>
        <p:spPr bwMode="auto">
          <a:xfrm>
            <a:off x="2762250" y="6007100"/>
            <a:ext cx="27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9747" name="Text Box 65"/>
          <p:cNvSpPr txBox="1">
            <a:spLocks noChangeArrowheads="1"/>
          </p:cNvSpPr>
          <p:nvPr/>
        </p:nvSpPr>
        <p:spPr bwMode="auto">
          <a:xfrm>
            <a:off x="4627563" y="44291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9748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9749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9750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9751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9752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9753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9754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9755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6458" name="Rectangle 74"/>
          <p:cNvSpPr>
            <a:spLocks noChangeArrowheads="1"/>
          </p:cNvSpPr>
          <p:nvPr/>
        </p:nvSpPr>
        <p:spPr bwMode="auto">
          <a:xfrm>
            <a:off x="5292725" y="2508069"/>
            <a:ext cx="4019550" cy="397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A matrix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b[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, j]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For a </a:t>
            </a:r>
            <a:r>
              <a:rPr lang="en-US" dirty="0" err="1">
                <a:solidFill>
                  <a:schemeClr val="accent2"/>
                </a:solidFill>
              </a:rPr>
              <a:t>subproblem</a:t>
            </a:r>
            <a:r>
              <a:rPr lang="en-US" dirty="0">
                <a:solidFill>
                  <a:schemeClr val="accent2"/>
                </a:solidFill>
              </a:rPr>
              <a:t> [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, j] it tells us what choice was made to obtain the optimal value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baseline="-25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  ”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sym typeface="Symbol" panose="05050102010706020507" pitchFamily="18" charset="2"/>
              </a:rPr>
              <a:t>Else, if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c[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- 1, j] ≥ c[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j-1]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 ”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dirty="0">
                <a:solidFill>
                  <a:schemeClr val="accent2"/>
                </a:solidFill>
                <a:sym typeface="Symbol" panose="05050102010706020507" pitchFamily="18" charset="2"/>
              </a:rPr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 ”</a:t>
            </a:r>
            <a:endParaRPr lang="en-US" dirty="0">
              <a:solidFill>
                <a:srgbClr val="336699"/>
              </a:solidFill>
            </a:endParaRPr>
          </a:p>
        </p:txBody>
      </p:sp>
      <p:sp>
        <p:nvSpPr>
          <p:cNvPr id="656459" name="Line 75"/>
          <p:cNvSpPr>
            <a:spLocks noChangeShapeType="1"/>
          </p:cNvSpPr>
          <p:nvPr/>
        </p:nvSpPr>
        <p:spPr bwMode="auto">
          <a:xfrm flipH="1" flipV="1">
            <a:off x="7253376" y="4147277"/>
            <a:ext cx="201159" cy="224426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8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9759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9760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61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656464" name="Line 80"/>
          <p:cNvSpPr>
            <a:spLocks noChangeShapeType="1"/>
          </p:cNvSpPr>
          <p:nvPr/>
        </p:nvSpPr>
        <p:spPr bwMode="auto">
          <a:xfrm flipH="1" flipV="1">
            <a:off x="2338388" y="4640263"/>
            <a:ext cx="1841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3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mic Sans MS" panose="030F0702030302020204" pitchFamily="66" charset="0"/>
              </a:rPr>
              <a:t>b &amp; c: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199765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/>
                <a:t>c[i,j-1]</a:t>
              </a:r>
            </a:p>
          </p:txBody>
        </p:sp>
        <p:sp>
          <p:nvSpPr>
            <p:cNvPr id="199766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600"/>
                <a:t>c[i-1,j]</a:t>
              </a:r>
            </a:p>
          </p:txBody>
        </p:sp>
      </p:grpSp>
      <p:sp>
        <p:nvSpPr>
          <p:cNvPr id="656469" name="Line 85"/>
          <p:cNvSpPr>
            <a:spLocks noChangeShapeType="1"/>
          </p:cNvSpPr>
          <p:nvPr/>
        </p:nvSpPr>
        <p:spPr bwMode="auto">
          <a:xfrm flipH="1" flipV="1">
            <a:off x="2941505" y="4847420"/>
            <a:ext cx="3525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59" grpId="0" animBg="1"/>
      <p:bldP spid="656464" grpId="0" animBg="1"/>
      <p:bldP spid="6564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LCS-LENGTH(X, Y, m, n)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for </a:t>
            </a:r>
            <a:r>
              <a:rPr lang="en-US" sz="2000">
                <a:latin typeface="Comic Sans MS" panose="030F0702030302020204" pitchFamily="66" charset="0"/>
              </a:rPr>
              <a:t>i ← 1</a:t>
            </a:r>
            <a:r>
              <a:rPr lang="en-US" sz="2000"/>
              <a:t> </a:t>
            </a:r>
            <a:r>
              <a:rPr lang="en-US" sz="2000" b="1"/>
              <a:t>to </a:t>
            </a:r>
            <a:r>
              <a:rPr lang="en-US" sz="2000">
                <a:latin typeface="Comic Sans MS" panose="030F0702030302020204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     do </a:t>
            </a:r>
            <a:r>
              <a:rPr lang="en-US" sz="2000">
                <a:latin typeface="Comic Sans MS" panose="030F0702030302020204" pitchFamily="66" charset="0"/>
              </a:rPr>
              <a:t>c[i, 0]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for </a:t>
            </a:r>
            <a:r>
              <a:rPr lang="en-US" sz="2000">
                <a:latin typeface="Comic Sans MS" panose="030F0702030302020204" pitchFamily="66" charset="0"/>
              </a:rPr>
              <a:t>j ← 0 </a:t>
            </a:r>
            <a:r>
              <a:rPr lang="en-US" sz="2000" b="1"/>
              <a:t>to </a:t>
            </a:r>
            <a:r>
              <a:rPr lang="en-US" sz="2000">
                <a:latin typeface="Comic Sans MS" panose="030F0702030302020204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    do </a:t>
            </a:r>
            <a:r>
              <a:rPr lang="en-US" sz="2000">
                <a:latin typeface="Comic Sans MS" panose="030F0702030302020204" pitchFamily="66" charset="0"/>
              </a:rPr>
              <a:t>c[0, j]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for </a:t>
            </a:r>
            <a:r>
              <a:rPr lang="en-US" sz="2000">
                <a:latin typeface="Comic Sans MS" panose="030F0702030302020204" pitchFamily="66" charset="0"/>
              </a:rPr>
              <a:t>i ← 1</a:t>
            </a:r>
            <a:r>
              <a:rPr lang="en-US" sz="2000"/>
              <a:t> </a:t>
            </a:r>
            <a:r>
              <a:rPr lang="en-US" sz="2000" b="1"/>
              <a:t>to </a:t>
            </a:r>
            <a:r>
              <a:rPr lang="en-US" sz="2000">
                <a:latin typeface="Comic Sans MS" panose="030F0702030302020204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      do for </a:t>
            </a:r>
            <a:r>
              <a:rPr lang="en-US" sz="2000">
                <a:latin typeface="Comic Sans MS" panose="030F0702030302020204" pitchFamily="66" charset="0"/>
              </a:rPr>
              <a:t>j ← 1</a:t>
            </a:r>
            <a:r>
              <a:rPr lang="en-US" sz="2000"/>
              <a:t> </a:t>
            </a:r>
            <a:r>
              <a:rPr lang="en-US" sz="2000" b="1"/>
              <a:t>to </a:t>
            </a:r>
            <a:r>
              <a:rPr lang="en-US" sz="2000">
                <a:latin typeface="Comic Sans MS" panose="030F0702030302020204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          do if </a:t>
            </a:r>
            <a:r>
              <a:rPr lang="en-US" sz="2000">
                <a:latin typeface="Comic Sans MS" panose="030F0702030302020204" pitchFamily="66" charset="0"/>
              </a:rPr>
              <a:t>x</a:t>
            </a:r>
            <a:r>
              <a:rPr lang="en-US" sz="2000" baseline="-25000">
                <a:latin typeface="Comic Sans MS" panose="030F0702030302020204" pitchFamily="66" charset="0"/>
              </a:rPr>
              <a:t>i </a:t>
            </a:r>
            <a:r>
              <a:rPr lang="en-US" sz="2000">
                <a:latin typeface="Comic Sans MS" panose="030F0702030302020204" pitchFamily="66" charset="0"/>
              </a:rPr>
              <a:t>= y</a:t>
            </a:r>
            <a:r>
              <a:rPr lang="en-US" sz="2000" baseline="-25000">
                <a:latin typeface="Comic Sans MS" panose="030F0702030302020204" pitchFamily="66" charset="0"/>
              </a:rPr>
              <a:t>j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	     then </a:t>
            </a:r>
            <a:r>
              <a:rPr lang="en-US" sz="2000">
                <a:latin typeface="Comic Sans MS" panose="030F0702030302020204" pitchFamily="66" charset="0"/>
              </a:rPr>
              <a:t>c[i, j] ← c[i - 1, j - 1] + 1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 			 </a:t>
            </a:r>
            <a:r>
              <a:rPr lang="en-US" sz="2000">
                <a:latin typeface="Comic Sans MS" panose="030F0702030302020204" pitchFamily="66" charset="0"/>
              </a:rPr>
              <a:t>b[i, j ] ← “    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	     else if </a:t>
            </a:r>
            <a:r>
              <a:rPr lang="en-US" sz="2000">
                <a:latin typeface="Comic Sans MS" panose="030F0702030302020204" pitchFamily="66" charset="0"/>
              </a:rPr>
              <a:t>c[i - 1, j] ≥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		   then </a:t>
            </a:r>
            <a:r>
              <a:rPr lang="en-US" sz="2000">
                <a:latin typeface="Comic Sans MS" panose="030F0702030302020204" pitchFamily="66" charset="0"/>
              </a:rPr>
              <a:t>c[i, j] ← c[i - 1, j]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 			            </a:t>
            </a:r>
            <a:r>
              <a:rPr lang="en-US" sz="2000">
                <a:latin typeface="Comic Sans MS" panose="030F0702030302020204" pitchFamily="66" charset="0"/>
              </a:rPr>
              <a:t>b[i, j] ← “↑”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		   else </a:t>
            </a:r>
            <a:r>
              <a:rPr lang="en-US" sz="2000">
                <a:latin typeface="Comic Sans MS" panose="030F0702030302020204" pitchFamily="66" charset="0"/>
              </a:rPr>
              <a:t>c[i, j] ←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 			           </a:t>
            </a:r>
            <a:r>
              <a:rPr lang="en-US" sz="2000">
                <a:latin typeface="Comic Sans MS" panose="030F0702030302020204" pitchFamily="66" charset="0"/>
              </a:rPr>
              <a:t>b[i, j] ← “←”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return </a:t>
            </a:r>
            <a:r>
              <a:rPr lang="en-US" sz="2000">
                <a:latin typeface="Comic Sans MS" panose="030F0702030302020204" pitchFamily="66" charset="0"/>
              </a:rPr>
              <a:t>c</a:t>
            </a:r>
            <a:r>
              <a:rPr lang="en-US" sz="2000"/>
              <a:t> and </a:t>
            </a:r>
            <a:r>
              <a:rPr lang="en-US" sz="200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657412" name="Line 4"/>
          <p:cNvSpPr>
            <a:spLocks noChangeShapeType="1"/>
          </p:cNvSpPr>
          <p:nvPr/>
        </p:nvSpPr>
        <p:spPr bwMode="auto">
          <a:xfrm flipH="1" flipV="1">
            <a:off x="4252232" y="3579812"/>
            <a:ext cx="185738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413" name="AutoShape 5"/>
          <p:cNvSpPr>
            <a:spLocks/>
          </p:cNvSpPr>
          <p:nvPr/>
        </p:nvSpPr>
        <p:spPr bwMode="auto">
          <a:xfrm>
            <a:off x="2924176" y="940593"/>
            <a:ext cx="171450" cy="1357313"/>
          </a:xfrm>
          <a:prstGeom prst="rightBrace">
            <a:avLst>
              <a:gd name="adj1" fmla="val 65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3173186" y="1300276"/>
            <a:ext cx="483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The length of the LCS if one of the sequences</a:t>
            </a:r>
          </a:p>
          <a:p>
            <a:pPr eaLnBrk="1" hangingPunct="1"/>
            <a:r>
              <a:rPr lang="en-US" dirty="0"/>
              <a:t>is empty is zero</a:t>
            </a:r>
          </a:p>
        </p:txBody>
      </p:sp>
      <p:sp>
        <p:nvSpPr>
          <p:cNvPr id="657415" name="AutoShape 7"/>
          <p:cNvSpPr>
            <a:spLocks/>
          </p:cNvSpPr>
          <p:nvPr/>
        </p:nvSpPr>
        <p:spPr bwMode="auto">
          <a:xfrm>
            <a:off x="5631543" y="3128963"/>
            <a:ext cx="232228" cy="687387"/>
          </a:xfrm>
          <a:prstGeom prst="rightBrace">
            <a:avLst>
              <a:gd name="adj1" fmla="val 89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5950743" y="3278075"/>
            <a:ext cx="1654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Case 1: x</a:t>
            </a:r>
            <a:r>
              <a:rPr lang="en-US" baseline="-25000"/>
              <a:t>i</a:t>
            </a:r>
            <a:r>
              <a:rPr lang="en-US"/>
              <a:t> = y</a:t>
            </a:r>
            <a:r>
              <a:rPr lang="en-US" baseline="-25000"/>
              <a:t>j</a:t>
            </a:r>
            <a:r>
              <a:rPr lang="en-US"/>
              <a:t> </a:t>
            </a:r>
          </a:p>
        </p:txBody>
      </p:sp>
      <p:sp>
        <p:nvSpPr>
          <p:cNvPr id="657417" name="AutoShape 9"/>
          <p:cNvSpPr>
            <a:spLocks/>
          </p:cNvSpPr>
          <p:nvPr/>
        </p:nvSpPr>
        <p:spPr bwMode="auto">
          <a:xfrm>
            <a:off x="5863771" y="3884612"/>
            <a:ext cx="125865" cy="1616302"/>
          </a:xfrm>
          <a:prstGeom prst="rightBrace">
            <a:avLst>
              <a:gd name="adj1" fmla="val 172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989636" y="4521199"/>
            <a:ext cx="164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Case 2: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</p:txBody>
      </p:sp>
      <p:sp>
        <p:nvSpPr>
          <p:cNvPr id="657419" name="Text Box 11"/>
          <p:cNvSpPr txBox="1">
            <a:spLocks noChangeArrowheads="1"/>
          </p:cNvSpPr>
          <p:nvPr/>
        </p:nvSpPr>
        <p:spPr bwMode="auto">
          <a:xfrm>
            <a:off x="5280025" y="5959475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Running time: </a:t>
            </a:r>
            <a:r>
              <a:rPr 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(mn)</a:t>
            </a:r>
          </a:p>
        </p:txBody>
      </p:sp>
    </p:spTree>
    <p:extLst>
      <p:ext uri="{BB962C8B-B14F-4D97-AF65-F5344CB8AC3E}">
        <p14:creationId xmlns:p14="http://schemas.microsoft.com/office/powerpoint/2010/main" val="190410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2017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anose="05050102010706020507" pitchFamily="18" charset="2"/>
              </a:rPr>
              <a:t>X = A, B, C, B, D, A, B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Y = </a:t>
            </a:r>
            <a:r>
              <a:rPr lang="en-US" sz="2400" dirty="0">
                <a:sym typeface="Symbol" panose="05050102010706020507" pitchFamily="18" charset="2"/>
              </a:rPr>
              <a:t>B, D, C, A, B, A</a:t>
            </a:r>
          </a:p>
        </p:txBody>
      </p:sp>
      <p:sp>
        <p:nvSpPr>
          <p:cNvPr id="201734" name="AutoShape 4"/>
          <p:cNvSpPr>
            <a:spLocks/>
          </p:cNvSpPr>
          <p:nvPr/>
        </p:nvSpPr>
        <p:spPr bwMode="auto">
          <a:xfrm>
            <a:off x="4133850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8437" name="Group 5"/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1809" name="Rectangle 79"/>
          <p:cNvSpPr>
            <a:spLocks noChangeArrowheads="1"/>
          </p:cNvSpPr>
          <p:nvPr/>
        </p:nvSpPr>
        <p:spPr bwMode="auto">
          <a:xfrm>
            <a:off x="2647950" y="1111250"/>
            <a:ext cx="63515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		        0			       if i = 0 or j = 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c[i, j] =   c[i-1, j-1] + 1	       if x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= y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		        max(c[i, j-1], c[i-1, j])  if x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 y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>
              <a:sym typeface="Symbol" panose="05050102010706020507" pitchFamily="18" charset="2"/>
            </a:endParaRPr>
          </a:p>
        </p:txBody>
      </p:sp>
      <p:sp>
        <p:nvSpPr>
          <p:cNvPr id="201810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1811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1812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1813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1814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1815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1816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1817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1818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19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1820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21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1822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23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24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1825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1826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1827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1828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1829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1830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1831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01832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1833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34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35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1836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1837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38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39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201841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2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3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4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5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6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201848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9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0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1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2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3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4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5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658558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8559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8560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201860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1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64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201864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5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201867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8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1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58572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58573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201873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74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7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201877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78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187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201880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1881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82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83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84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201886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201887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1888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89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90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91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1892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201893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1894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95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201897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1898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201899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1900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01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2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3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1904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201906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907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8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1909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1910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201911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1912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1913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201914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1915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4892675" y="5978525"/>
            <a:ext cx="3340100" cy="434975"/>
            <a:chOff x="4892675" y="5978525"/>
            <a:chExt cx="3340100" cy="434975"/>
          </a:xfrm>
        </p:grpSpPr>
        <p:grpSp>
          <p:nvGrpSpPr>
            <p:cNvPr id="201917" name="Group 187"/>
            <p:cNvGrpSpPr>
              <a:grpSpLocks/>
            </p:cNvGrpSpPr>
            <p:nvPr/>
          </p:nvGrpSpPr>
          <p:grpSpPr bwMode="auto">
            <a:xfrm>
              <a:off x="4892675" y="5978525"/>
              <a:ext cx="423863" cy="434975"/>
              <a:chOff x="3941" y="2101"/>
              <a:chExt cx="267" cy="274"/>
            </a:xfrm>
          </p:grpSpPr>
          <p:sp>
            <p:nvSpPr>
              <p:cNvPr id="201918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1919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20" name="Text Box 190"/>
            <p:cNvSpPr txBox="1">
              <a:spLocks noChangeArrowheads="1"/>
            </p:cNvSpPr>
            <p:nvPr/>
          </p:nvSpPr>
          <p:spPr bwMode="auto">
            <a:xfrm>
              <a:off x="6137275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21" name="Text Box 191"/>
            <p:cNvSpPr txBox="1">
              <a:spLocks noChangeArrowheads="1"/>
            </p:cNvSpPr>
            <p:nvPr/>
          </p:nvSpPr>
          <p:spPr bwMode="auto">
            <a:xfrm>
              <a:off x="5575300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22" name="Text Box 192"/>
            <p:cNvSpPr txBox="1">
              <a:spLocks noChangeArrowheads="1"/>
            </p:cNvSpPr>
            <p:nvPr/>
          </p:nvSpPr>
          <p:spPr bwMode="auto">
            <a:xfrm>
              <a:off x="6757988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grpSp>
          <p:nvGrpSpPr>
            <p:cNvPr id="201923" name="Group 193"/>
            <p:cNvGrpSpPr>
              <a:grpSpLocks/>
            </p:cNvGrpSpPr>
            <p:nvPr/>
          </p:nvGrpSpPr>
          <p:grpSpPr bwMode="auto">
            <a:xfrm>
              <a:off x="7321550" y="5978525"/>
              <a:ext cx="423863" cy="434975"/>
              <a:chOff x="3941" y="2101"/>
              <a:chExt cx="267" cy="274"/>
            </a:xfrm>
          </p:grpSpPr>
          <p:sp>
            <p:nvSpPr>
              <p:cNvPr id="201924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1925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26" name="Text Box 196"/>
            <p:cNvSpPr txBox="1">
              <a:spLocks noChangeArrowheads="1"/>
            </p:cNvSpPr>
            <p:nvPr/>
          </p:nvSpPr>
          <p:spPr bwMode="auto">
            <a:xfrm>
              <a:off x="7908925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 dirty="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</p:grpSp>
      <p:grpSp>
        <p:nvGrpSpPr>
          <p:cNvPr id="201927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201928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If 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x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= y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endParaRPr 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  ”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anose="05050102010706020507" pitchFamily="18" charset="2"/>
                </a:rPr>
                <a:t>Else if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		         c[i - 1, j] ≥ c[i, j-1]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	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 ”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anose="05050102010706020507" pitchFamily="18" charset="2"/>
                </a:rPr>
                <a:t>else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	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 ”</a:t>
              </a:r>
              <a:endParaRPr lang="en-US" sz="2400">
                <a:solidFill>
                  <a:srgbClr val="336699"/>
                </a:solidFill>
              </a:endParaRPr>
            </a:p>
          </p:txBody>
        </p:sp>
        <p:sp>
          <p:nvSpPr>
            <p:cNvPr id="201929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7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558" grpId="0"/>
      <p:bldP spid="658559" grpId="0"/>
      <p:bldP spid="658560" grpId="0"/>
      <p:bldP spid="658564" grpId="0"/>
      <p:bldP spid="658571" grpId="0"/>
      <p:bldP spid="658572" grpId="0"/>
      <p:bldP spid="658573" grpId="0"/>
      <p:bldP spid="6585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4. Constructing a LCS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Start at </a:t>
            </a:r>
            <a:r>
              <a:rPr lang="en-US" sz="2400" dirty="0">
                <a:latin typeface="Comic Sans MS" panose="030F0702030302020204" pitchFamily="66" charset="0"/>
              </a:rPr>
              <a:t>b[m, n]</a:t>
            </a:r>
            <a:r>
              <a:rPr lang="en-US" sz="2400" dirty="0"/>
              <a:t> and follow the arrows</a:t>
            </a:r>
          </a:p>
          <a:p>
            <a:pPr eaLnBrk="1" hangingPunct="1"/>
            <a:r>
              <a:rPr lang="en-US" sz="2400" dirty="0"/>
              <a:t>When we encounter a “    “ in </a:t>
            </a:r>
            <a:r>
              <a:rPr lang="en-US" sz="2400" dirty="0">
                <a:latin typeface="Comic Sans MS" panose="030F0702030302020204" pitchFamily="66" charset="0"/>
              </a:rPr>
              <a:t>b[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, j] 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 x</a:t>
            </a:r>
            <a:r>
              <a:rPr 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 is an element of the LCS 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2660650" y="2840038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2832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33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34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35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2836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37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38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39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40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41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2842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43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2844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45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46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47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48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49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50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51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52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2853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02854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2855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56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57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58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2859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60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61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202862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202863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4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5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6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7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8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202869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202870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1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2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3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4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5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6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7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202878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79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80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202881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202882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83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84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202885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202886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87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888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202889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90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91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92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93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202894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202895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96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97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202898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202899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00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2901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202902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2903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04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05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06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202907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202908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202909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2910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11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12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13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2914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202915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2916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17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202918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202919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2920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202921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2922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23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24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25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926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202927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202928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29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30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931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2932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202933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2934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2935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202936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2937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2938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202939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202940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2941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42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43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44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grpSp>
          <p:nvGrpSpPr>
            <p:cNvPr id="202945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202946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2947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48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4</a:t>
              </a:r>
            </a:p>
          </p:txBody>
        </p:sp>
      </p:grpSp>
      <p:sp>
        <p:nvSpPr>
          <p:cNvPr id="659651" name="Line 195"/>
          <p:cNvSpPr>
            <a:spLocks noChangeShapeType="1"/>
          </p:cNvSpPr>
          <p:nvPr/>
        </p:nvSpPr>
        <p:spPr bwMode="auto">
          <a:xfrm flipH="1" flipV="1">
            <a:off x="3230337" y="1466851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652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3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4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5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6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7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8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9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60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651" grpId="0" animBg="1"/>
      <p:bldP spid="659652" grpId="0" animBg="1"/>
      <p:bldP spid="659653" grpId="0" animBg="1"/>
      <p:bldP spid="659654" grpId="0" animBg="1"/>
      <p:bldP spid="659655" grpId="0" animBg="1"/>
      <p:bldP spid="659656" grpId="0" animBg="1"/>
      <p:bldP spid="659657" grpId="0" animBg="1"/>
      <p:bldP spid="659658" grpId="0" animBg="1"/>
      <p:bldP spid="659659" grpId="0" animBg="1"/>
      <p:bldP spid="6596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PRINT-LCS(b, X, i, j)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/>
              <a:t> if </a:t>
            </a:r>
            <a:r>
              <a:rPr lang="en-US">
                <a:latin typeface="Comic Sans MS" panose="030F0702030302020204" pitchFamily="66" charset="0"/>
              </a:rPr>
              <a:t>i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  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if </a:t>
            </a:r>
            <a:r>
              <a:rPr lang="en-US">
                <a:latin typeface="Comic Sans MS" panose="030F0702030302020204" pitchFamily="66" charset="0"/>
              </a:rPr>
              <a:t>b[i,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	then </a:t>
            </a:r>
            <a:r>
              <a:rPr lang="en-US"/>
              <a:t>PRINT-LCS(</a:t>
            </a:r>
            <a:r>
              <a:rPr lang="en-US">
                <a:latin typeface="Comic Sans MS" panose="030F0702030302020204" pitchFamily="66" charset="0"/>
              </a:rPr>
              <a:t>b, X, i - 1, j - 1</a:t>
            </a:r>
            <a:r>
              <a:rPr lang="en-US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/>
              <a:t> 	        print </a:t>
            </a:r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elseif </a:t>
            </a:r>
            <a:r>
              <a:rPr lang="en-US">
                <a:latin typeface="Comic Sans MS" panose="030F0702030302020204" pitchFamily="66" charset="0"/>
              </a:rPr>
              <a:t>b[i,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	        then </a:t>
            </a:r>
            <a:r>
              <a:rPr lang="en-US"/>
              <a:t>PRINT-LCS(</a:t>
            </a:r>
            <a:r>
              <a:rPr lang="en-US">
                <a:latin typeface="Comic Sans MS" panose="030F0702030302020204" pitchFamily="66" charset="0"/>
              </a:rPr>
              <a:t>b, X, i - 1, j</a:t>
            </a:r>
            <a:r>
              <a:rPr lang="en-US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	        else </a:t>
            </a:r>
            <a:r>
              <a:rPr lang="en-US"/>
              <a:t>PRINT-LCS(</a:t>
            </a:r>
            <a:r>
              <a:rPr lang="en-US">
                <a:latin typeface="Comic Sans MS" panose="030F0702030302020204" pitchFamily="66" charset="0"/>
              </a:rPr>
              <a:t>b, X, i, j - 1</a:t>
            </a:r>
            <a:r>
              <a:rPr lang="en-US"/>
              <a:t>)</a:t>
            </a:r>
          </a:p>
          <a:p>
            <a:pPr marL="533400" indent="-533400" eaLnBrk="1" hangingPunct="1">
              <a:buFontTx/>
              <a:buNone/>
            </a:pPr>
            <a:endParaRPr lang="en-US"/>
          </a:p>
          <a:p>
            <a:pPr marL="533400" indent="-533400" eaLnBrk="1" hangingPunct="1">
              <a:buFontTx/>
              <a:buNone/>
            </a:pPr>
            <a:r>
              <a:rPr lang="en-US"/>
              <a:t>Initial call: PRINT-LCS(</a:t>
            </a:r>
            <a:r>
              <a:rPr lang="en-US">
                <a:latin typeface="Comic Sans MS" panose="030F0702030302020204" pitchFamily="66" charset="0"/>
              </a:rPr>
              <a:t>b, X, length[X], length[Y]</a:t>
            </a:r>
            <a:r>
              <a:rPr lang="en-US"/>
              <a:t>)</a:t>
            </a:r>
          </a:p>
        </p:txBody>
      </p:sp>
      <p:sp>
        <p:nvSpPr>
          <p:cNvPr id="660484" name="Line 4"/>
          <p:cNvSpPr>
            <a:spLocks noChangeShapeType="1"/>
          </p:cNvSpPr>
          <p:nvPr/>
        </p:nvSpPr>
        <p:spPr bwMode="auto">
          <a:xfrm flipH="1" flipV="1">
            <a:off x="2665277" y="2073411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32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Running time: </a:t>
            </a:r>
            <a:r>
              <a:rPr 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(m + n)</a:t>
            </a:r>
          </a:p>
        </p:txBody>
      </p:sp>
    </p:spTree>
    <p:extLst>
      <p:ext uri="{BB962C8B-B14F-4D97-AF65-F5344CB8AC3E}">
        <p14:creationId xmlns:p14="http://schemas.microsoft.com/office/powerpoint/2010/main" val="40309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Edit (</a:t>
            </a:r>
            <a:r>
              <a:rPr lang="en-US" dirty="0" err="1"/>
              <a:t>Levenshtein</a:t>
            </a:r>
            <a:r>
              <a:rPr lang="en-US" dirty="0"/>
              <a:t>) Distance : ED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Given two strings: X and Y, how can you convert X to Y via the </a:t>
            </a:r>
            <a:r>
              <a:rPr lang="en-US" u="sng" dirty="0">
                <a:sym typeface="Symbol" panose="05050102010706020507" pitchFamily="18" charset="2"/>
              </a:rPr>
              <a:t>minimum</a:t>
            </a:r>
            <a:r>
              <a:rPr lang="en-US" dirty="0">
                <a:sym typeface="Symbol" panose="05050102010706020507" pitchFamily="18" charset="2"/>
              </a:rPr>
              <a:t> number of </a:t>
            </a:r>
            <a:r>
              <a:rPr lang="en-US" i="1" dirty="0">
                <a:sym typeface="Symbol" panose="05050102010706020507" pitchFamily="18" charset="2"/>
              </a:rPr>
              <a:t>edit operations</a:t>
            </a:r>
            <a:r>
              <a:rPr lang="en-US" dirty="0">
                <a:sym typeface="Symbol" panose="05050102010706020507" pitchFamily="18" charset="2"/>
              </a:rPr>
              <a:t> in X where an edit operation is</a:t>
            </a:r>
            <a:r>
              <a:rPr lang="en-US" i="1" dirty="0">
                <a:sym typeface="Symbol" panose="05050102010706020507" pitchFamily="18" charset="2"/>
              </a:rPr>
              <a:t>:</a:t>
            </a:r>
            <a:r>
              <a:rPr lang="en-US" dirty="0">
                <a:sym typeface="Symbol" panose="05050102010706020507" pitchFamily="18" charset="2"/>
              </a:rPr>
              <a:t> insert, substitute, or delete.</a:t>
            </a:r>
            <a:endParaRPr lang="en-US" i="1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E.g. X = “</a:t>
            </a:r>
            <a:r>
              <a:rPr lang="en-US" b="1" dirty="0">
                <a:sym typeface="Symbol" panose="05050102010706020507" pitchFamily="18" charset="2"/>
              </a:rPr>
              <a:t>heater</a:t>
            </a:r>
            <a:r>
              <a:rPr lang="en-US" dirty="0">
                <a:sym typeface="Symbol" panose="05050102010706020507" pitchFamily="18" charset="2"/>
              </a:rPr>
              <a:t>”, Y = “</a:t>
            </a:r>
            <a:r>
              <a:rPr lang="en-US" b="1" dirty="0">
                <a:sym typeface="Symbol" panose="05050102010706020507" pitchFamily="18" charset="2"/>
              </a:rPr>
              <a:t>speak</a:t>
            </a:r>
            <a:r>
              <a:rPr lang="en-US" dirty="0">
                <a:sym typeface="Symbol" panose="05050102010706020507" pitchFamily="18" charset="2"/>
              </a:rPr>
              <a:t>”</a:t>
            </a: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Minimum sequence of edits required to convert X to Y: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substitute </a:t>
            </a:r>
            <a:r>
              <a:rPr lang="en-US" b="1" dirty="0">
                <a:sym typeface="Symbol" panose="05050102010706020507" pitchFamily="18" charset="2"/>
              </a:rPr>
              <a:t>h</a:t>
            </a:r>
            <a:r>
              <a:rPr lang="en-US" dirty="0">
                <a:sym typeface="Symbol" panose="05050102010706020507" pitchFamily="18" charset="2"/>
              </a:rPr>
              <a:t> by </a:t>
            </a:r>
            <a:r>
              <a:rPr lang="en-US" b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u="sng" dirty="0">
                <a:sym typeface="Symbol" panose="05050102010706020507" pitchFamily="18" charset="2"/>
              </a:rPr>
              <a:t>h</a:t>
            </a:r>
            <a:r>
              <a:rPr lang="en-US" b="1" dirty="0">
                <a:sym typeface="Symbol" panose="05050102010706020507" pitchFamily="18" charset="2"/>
              </a:rPr>
              <a:t>eater</a:t>
            </a:r>
            <a:r>
              <a:rPr lang="en-US" dirty="0">
                <a:sym typeface="Symbol" panose="05050102010706020507" pitchFamily="18" charset="2"/>
              </a:rPr>
              <a:t> -&gt; </a:t>
            </a:r>
            <a:r>
              <a:rPr lang="en-US" b="1" u="sng" dirty="0">
                <a:sym typeface="Symbol" panose="05050102010706020507" pitchFamily="18" charset="2"/>
              </a:rPr>
              <a:t>s</a:t>
            </a:r>
            <a:r>
              <a:rPr lang="en-US" b="1" dirty="0">
                <a:sym typeface="Symbol" panose="05050102010706020507" pitchFamily="18" charset="2"/>
              </a:rPr>
              <a:t>eater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insert </a:t>
            </a:r>
            <a:r>
              <a:rPr lang="en-US" b="1" dirty="0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 after </a:t>
            </a:r>
            <a:r>
              <a:rPr lang="en-US" b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dirty="0">
                <a:sym typeface="Symbol" panose="05050102010706020507" pitchFamily="18" charset="2"/>
              </a:rPr>
              <a:t>seater</a:t>
            </a:r>
            <a:r>
              <a:rPr lang="en-US" dirty="0">
                <a:sym typeface="Symbol" panose="05050102010706020507" pitchFamily="18" charset="2"/>
              </a:rPr>
              <a:t> -&gt; </a:t>
            </a:r>
            <a:r>
              <a:rPr lang="en-US" b="1" dirty="0" err="1">
                <a:sym typeface="Symbol" panose="05050102010706020507" pitchFamily="18" charset="2"/>
              </a:rPr>
              <a:t>s</a:t>
            </a:r>
            <a:r>
              <a:rPr lang="en-US" b="1" u="sng" dirty="0" err="1">
                <a:sym typeface="Symbol" panose="05050102010706020507" pitchFamily="18" charset="2"/>
              </a:rPr>
              <a:t>p</a:t>
            </a:r>
            <a:r>
              <a:rPr lang="en-US" b="1" dirty="0" err="1">
                <a:sym typeface="Symbol" panose="05050102010706020507" pitchFamily="18" charset="2"/>
              </a:rPr>
              <a:t>eater</a:t>
            </a:r>
            <a:endParaRPr lang="en-US" b="1" dirty="0"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>
                <a:sym typeface="Symbol" panose="05050102010706020507" pitchFamily="18" charset="2"/>
              </a:rPr>
              <a:t>(skip next two positions of X+Y, i.e., </a:t>
            </a:r>
            <a:r>
              <a:rPr lang="en-US" sz="2400" b="1" dirty="0">
                <a:sym typeface="Symbol" panose="05050102010706020507" pitchFamily="18" charset="2"/>
              </a:rPr>
              <a:t>e</a:t>
            </a:r>
            <a:r>
              <a:rPr lang="en-US" sz="2400" dirty="0">
                <a:sym typeface="Symbol" panose="05050102010706020507" pitchFamily="18" charset="2"/>
              </a:rPr>
              <a:t> and 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since they match)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substitute </a:t>
            </a:r>
            <a:r>
              <a:rPr lang="en-US" b="1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by </a:t>
            </a:r>
            <a:r>
              <a:rPr lang="en-US" b="1" dirty="0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dirty="0" err="1">
                <a:sym typeface="Symbol" panose="05050102010706020507" pitchFamily="18" charset="2"/>
              </a:rPr>
              <a:t>spea</a:t>
            </a:r>
            <a:r>
              <a:rPr lang="en-US" b="1" u="sng" dirty="0" err="1">
                <a:sym typeface="Symbol" panose="05050102010706020507" pitchFamily="18" charset="2"/>
              </a:rPr>
              <a:t>t</a:t>
            </a:r>
            <a:r>
              <a:rPr lang="en-US" b="1" dirty="0" err="1">
                <a:sym typeface="Symbol" panose="05050102010706020507" pitchFamily="18" charset="2"/>
              </a:rPr>
              <a:t>er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-&gt; </a:t>
            </a:r>
            <a:r>
              <a:rPr lang="en-US" b="1" dirty="0">
                <a:sym typeface="Symbol" panose="05050102010706020507" pitchFamily="18" charset="2"/>
              </a:rPr>
              <a:t>spea</a:t>
            </a:r>
            <a:r>
              <a:rPr lang="en-US" b="1" u="sng" dirty="0">
                <a:sym typeface="Symbol" panose="05050102010706020507" pitchFamily="18" charset="2"/>
              </a:rPr>
              <a:t>k</a:t>
            </a:r>
            <a:r>
              <a:rPr lang="en-US" b="1" dirty="0">
                <a:sym typeface="Symbol" panose="05050102010706020507" pitchFamily="18" charset="2"/>
              </a:rPr>
              <a:t>er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delete </a:t>
            </a:r>
            <a:r>
              <a:rPr lang="en-US" b="1" dirty="0">
                <a:sym typeface="Symbol" panose="05050102010706020507" pitchFamily="18" charset="2"/>
              </a:rPr>
              <a:t>e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dirty="0">
                <a:sym typeface="Symbol" panose="05050102010706020507" pitchFamily="18" charset="2"/>
              </a:rPr>
              <a:t>speak</a:t>
            </a:r>
            <a:r>
              <a:rPr lang="en-US" b="1" u="sng" dirty="0">
                <a:sym typeface="Symbol" panose="05050102010706020507" pitchFamily="18" charset="2"/>
              </a:rPr>
              <a:t>e</a:t>
            </a:r>
            <a:r>
              <a:rPr lang="en-US" b="1" dirty="0">
                <a:sym typeface="Symbol" panose="05050102010706020507" pitchFamily="18" charset="2"/>
              </a:rPr>
              <a:t>r </a:t>
            </a:r>
            <a:r>
              <a:rPr lang="en-US" dirty="0">
                <a:sym typeface="Symbol" panose="05050102010706020507" pitchFamily="18" charset="2"/>
              </a:rPr>
              <a:t>-&gt; </a:t>
            </a:r>
            <a:r>
              <a:rPr lang="en-US" b="1" dirty="0" err="1">
                <a:sym typeface="Symbol" panose="05050102010706020507" pitchFamily="18" charset="2"/>
              </a:rPr>
              <a:t>speakr</a:t>
            </a:r>
            <a:endParaRPr lang="en-US" b="1" dirty="0">
              <a:sym typeface="Symbol" panose="05050102010706020507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delete </a:t>
            </a:r>
            <a:r>
              <a:rPr lang="en-US" b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dirty="0" err="1">
                <a:sym typeface="Symbol" panose="05050102010706020507" pitchFamily="18" charset="2"/>
              </a:rPr>
              <a:t>speak</a:t>
            </a:r>
            <a:r>
              <a:rPr lang="en-US" b="1" u="sng" dirty="0" err="1">
                <a:sym typeface="Symbol" panose="05050102010706020507" pitchFamily="18" charset="2"/>
              </a:rPr>
              <a:t>r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-&gt; </a:t>
            </a:r>
            <a:r>
              <a:rPr lang="en-US" b="1" dirty="0">
                <a:sym typeface="Symbol" panose="05050102010706020507" pitchFamily="18" charset="2"/>
              </a:rPr>
              <a:t>speak</a:t>
            </a:r>
          </a:p>
          <a:p>
            <a:r>
              <a:rPr lang="en-US" dirty="0">
                <a:sym typeface="Symbol" panose="05050102010706020507" pitchFamily="18" charset="2"/>
              </a:rPr>
              <a:t>Total 5 edit operations are needed; so ED = 5</a:t>
            </a:r>
          </a:p>
        </p:txBody>
      </p:sp>
    </p:spTree>
    <p:extLst>
      <p:ext uri="{BB962C8B-B14F-4D97-AF65-F5344CB8AC3E}">
        <p14:creationId xmlns:p14="http://schemas.microsoft.com/office/powerpoint/2010/main" val="25046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 Recursive Solution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 </a:t>
            </a:r>
            <a:r>
              <a:rPr lang="en-US" i="1" dirty="0">
                <a:solidFill>
                  <a:srgbClr val="990033"/>
                </a:solidFill>
              </a:rPr>
              <a:t>X</a:t>
            </a:r>
            <a:r>
              <a:rPr lang="en-US" i="1" baseline="-25000" dirty="0">
                <a:solidFill>
                  <a:srgbClr val="990033"/>
                </a:solidFill>
              </a:rPr>
              <a:t>i</a:t>
            </a:r>
            <a:r>
              <a:rPr lang="en-US" i="1" dirty="0">
                <a:solidFill>
                  <a:srgbClr val="990033"/>
                </a:solidFill>
              </a:rPr>
              <a:t>, </a:t>
            </a:r>
            <a:r>
              <a:rPr lang="en-US" i="1" dirty="0" err="1">
                <a:solidFill>
                  <a:srgbClr val="990033"/>
                </a:solidFill>
              </a:rPr>
              <a:t>Y</a:t>
            </a:r>
            <a:r>
              <a:rPr lang="en-US" i="1" baseline="-25000" dirty="0" err="1">
                <a:solidFill>
                  <a:srgbClr val="990033"/>
                </a:solidFill>
              </a:rPr>
              <a:t>j</a:t>
            </a:r>
            <a:r>
              <a:rPr lang="en-US" dirty="0"/>
              <a:t> to be the prefixes of X and Y of length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 respectively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Define </a:t>
            </a:r>
            <a:r>
              <a:rPr lang="en-US" i="1" dirty="0">
                <a:solidFill>
                  <a:srgbClr val="990033"/>
                </a:solidFill>
              </a:rPr>
              <a:t>c[</a:t>
            </a:r>
            <a:r>
              <a:rPr lang="en-US" i="1" dirty="0" err="1">
                <a:solidFill>
                  <a:srgbClr val="990033"/>
                </a:solidFill>
              </a:rPr>
              <a:t>i,j</a:t>
            </a:r>
            <a:r>
              <a:rPr lang="en-US" i="1" dirty="0">
                <a:solidFill>
                  <a:srgbClr val="990033"/>
                </a:solidFill>
              </a:rPr>
              <a:t>]</a:t>
            </a:r>
            <a:r>
              <a:rPr lang="en-US" dirty="0"/>
              <a:t> to be the edit distance between </a:t>
            </a:r>
            <a:r>
              <a:rPr lang="en-US" i="1" dirty="0">
                <a:solidFill>
                  <a:srgbClr val="990033"/>
                </a:solidFill>
              </a:rPr>
              <a:t>X</a:t>
            </a:r>
            <a:r>
              <a:rPr lang="en-US" i="1" baseline="-25000" dirty="0">
                <a:solidFill>
                  <a:srgbClr val="990033"/>
                </a:solidFill>
              </a:rPr>
              <a:t>i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990033"/>
                </a:solidFill>
              </a:rPr>
              <a:t>Y</a:t>
            </a:r>
            <a:r>
              <a:rPr lang="en-US" i="1" baseline="-25000" dirty="0" err="1">
                <a:solidFill>
                  <a:srgbClr val="990033"/>
                </a:solidFill>
              </a:rPr>
              <a:t>j</a:t>
            </a:r>
            <a:endParaRPr lang="en-US" i="1" baseline="-25000" dirty="0">
              <a:solidFill>
                <a:srgbClr val="990033"/>
              </a:solidFill>
            </a:endParaRPr>
          </a:p>
          <a:p>
            <a:pPr eaLnBrk="1" hangingPunct="1"/>
            <a:endParaRPr lang="en-US" dirty="0">
              <a:solidFill>
                <a:srgbClr val="990033"/>
              </a:solidFill>
            </a:endParaRPr>
          </a:p>
          <a:p>
            <a:pPr eaLnBrk="1" hangingPunct="1"/>
            <a:r>
              <a:rPr lang="en-US" dirty="0"/>
              <a:t>Let |X| = m and |Y| = n.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Then the ED of X and Y will be </a:t>
            </a:r>
            <a:r>
              <a:rPr lang="en-US" i="1" dirty="0">
                <a:solidFill>
                  <a:srgbClr val="990033"/>
                </a:solidFill>
              </a:rPr>
              <a:t>c[</a:t>
            </a:r>
            <a:r>
              <a:rPr lang="en-US" i="1" dirty="0" err="1">
                <a:solidFill>
                  <a:srgbClr val="990033"/>
                </a:solidFill>
              </a:rPr>
              <a:t>m,n</a:t>
            </a:r>
            <a:r>
              <a:rPr lang="en-US" i="1" dirty="0">
                <a:solidFill>
                  <a:srgbClr val="990033"/>
                </a:solidFill>
              </a:rPr>
              <a:t>]</a:t>
            </a:r>
            <a:endParaRPr 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9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 Recursive Solution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start with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j = 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(empty substrings of x and y).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both empty strings, their ED is zero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(i.e.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c[0,0] = 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ED of any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length string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empty string (“”),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because we need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deletions to convert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“”; so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c[i,0]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ED of “” and any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length string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because we need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insertions to convert “” to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so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c[0, j] = j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5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 Recursive Solution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When we calculate </a:t>
            </a:r>
            <a:r>
              <a:rPr lang="en-US" i="1" dirty="0"/>
              <a:t>c[</a:t>
            </a:r>
            <a:r>
              <a:rPr lang="en-US" i="1" dirty="0" err="1"/>
              <a:t>i,j</a:t>
            </a:r>
            <a:r>
              <a:rPr lang="en-US" i="1" dirty="0"/>
              <a:t>],</a:t>
            </a:r>
            <a:r>
              <a:rPr lang="en-US" dirty="0"/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/>
              <a:t>First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]=y[j]</a:t>
            </a:r>
            <a:r>
              <a:rPr lang="en-US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one more symbol in strings X and Y matches, so the ED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equals to the ED of smaller strings X</a:t>
            </a:r>
            <a:r>
              <a:rPr lang="en-US" i="1" baseline="-25000" dirty="0"/>
              <a:t>i-1</a:t>
            </a:r>
            <a:r>
              <a:rPr lang="en-US" dirty="0"/>
              <a:t> and Y</a:t>
            </a:r>
            <a:r>
              <a:rPr lang="en-US" i="1" baseline="-25000" dirty="0"/>
              <a:t>j-1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87413" y="4114800"/>
          <a:ext cx="73183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457200" progId="">
                  <p:embed/>
                </p:oleObj>
              </mc:Choice>
              <mc:Fallback>
                <p:oleObj name="Equation" r:id="rId2" imgW="2869920" imgH="457200" progId="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114800"/>
                        <a:ext cx="73183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68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ED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766178"/>
            <a:ext cx="8988424" cy="6091821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 dirty="0"/>
              <a:t>Second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≠ y[j]</a:t>
            </a:r>
          </a:p>
          <a:p>
            <a:pPr marL="268288" lvl="1" eaLnBrk="1" hangingPunct="1">
              <a:lnSpc>
                <a:spcPct val="130000"/>
              </a:lnSpc>
              <a:spcBef>
                <a:spcPts val="300"/>
              </a:spcBef>
            </a:pPr>
            <a:r>
              <a:rPr lang="en-US" dirty="0"/>
              <a:t>As symbols don’t match, we have to either (</a:t>
            </a:r>
            <a:r>
              <a:rPr lang="en-US" dirty="0" err="1"/>
              <a:t>i</a:t>
            </a:r>
            <a:r>
              <a:rPr lang="en-US" dirty="0"/>
              <a:t>) substitute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r>
              <a:rPr lang="en-US" dirty="0"/>
              <a:t> by </a:t>
            </a:r>
            <a:r>
              <a:rPr lang="en-US" i="1" dirty="0"/>
              <a:t>y[j], </a:t>
            </a:r>
            <a:r>
              <a:rPr lang="en-US" dirty="0"/>
              <a:t>(ii) delete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], </a:t>
            </a:r>
            <a:r>
              <a:rPr lang="en-US" dirty="0"/>
              <a:t>or (iii) insert </a:t>
            </a:r>
            <a:r>
              <a:rPr lang="en-US" i="1" dirty="0"/>
              <a:t>y[j]</a:t>
            </a:r>
            <a:r>
              <a:rPr lang="en-US" dirty="0"/>
              <a:t>. Among these 3 operations, we will apply that operation which yield minimum value of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</a:t>
            </a:r>
            <a:r>
              <a:rPr lang="en-US" dirty="0"/>
              <a:t>.</a:t>
            </a:r>
          </a:p>
          <a:p>
            <a:pPr marL="268288" lvl="1" eaLnBrk="1" hangingPunct="1">
              <a:lnSpc>
                <a:spcPct val="130000"/>
              </a:lnSpc>
            </a:pPr>
            <a:r>
              <a:rPr lang="en-US" dirty="0">
                <a:solidFill>
                  <a:schemeClr val="accent1"/>
                </a:solidFill>
              </a:rPr>
              <a:t>Cost of operation:</a:t>
            </a:r>
          </a:p>
          <a:p>
            <a:pPr marL="782638" lvl="1" indent="-514350" eaLnBrk="1" hangingPunct="1">
              <a:lnSpc>
                <a:spcPct val="130000"/>
              </a:lnSpc>
              <a:spcAft>
                <a:spcPts val="600"/>
              </a:spcAft>
              <a:buAutoNum type="romanLcParenBoth"/>
            </a:pPr>
            <a:r>
              <a:rPr lang="en-US" dirty="0"/>
              <a:t>Substitute: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 = c[i-1][j-1]+1</a:t>
            </a:r>
            <a:r>
              <a:rPr lang="en-US" dirty="0"/>
              <a:t>                                                        E.g. ED(hea</a:t>
            </a:r>
            <a:r>
              <a:rPr lang="en-US" u="sng" dirty="0"/>
              <a:t>t</a:t>
            </a:r>
            <a:r>
              <a:rPr lang="en-US" dirty="0"/>
              <a:t>, spea</a:t>
            </a:r>
            <a:r>
              <a:rPr lang="en-US" u="sng" dirty="0"/>
              <a:t>k</a:t>
            </a:r>
            <a:r>
              <a:rPr lang="en-US" dirty="0"/>
              <a:t>) = ED(</a:t>
            </a:r>
            <a:r>
              <a:rPr lang="en-US" dirty="0" err="1"/>
              <a:t>he</a:t>
            </a:r>
            <a:r>
              <a:rPr lang="en-US" u="sng" dirty="0" err="1"/>
              <a:t>a</a:t>
            </a:r>
            <a:r>
              <a:rPr lang="en-US" dirty="0"/>
              <a:t>, </a:t>
            </a:r>
            <a:r>
              <a:rPr lang="en-US" dirty="0" err="1"/>
              <a:t>spe</a:t>
            </a:r>
            <a:r>
              <a:rPr lang="en-US" u="sng" dirty="0" err="1"/>
              <a:t>a</a:t>
            </a:r>
            <a:r>
              <a:rPr lang="en-US" dirty="0"/>
              <a:t>) + 1 = 2+1 = 3</a:t>
            </a:r>
          </a:p>
          <a:p>
            <a:pPr marL="782638" lvl="1" indent="-5143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AutoNum type="romanLcParenBoth"/>
            </a:pPr>
            <a:r>
              <a:rPr lang="en-US" dirty="0"/>
              <a:t>Delete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r>
              <a:rPr lang="en-US" dirty="0"/>
              <a:t>: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 = c[i-1][j]+1</a:t>
            </a:r>
            <a:r>
              <a:rPr lang="en-US" dirty="0"/>
              <a:t>                                                                   E.g. ED(breath</a:t>
            </a:r>
            <a:r>
              <a:rPr lang="en-US" u="sng" dirty="0"/>
              <a:t>e</a:t>
            </a:r>
            <a:r>
              <a:rPr lang="en-US" dirty="0"/>
              <a:t>, breadt</a:t>
            </a:r>
            <a:r>
              <a:rPr lang="en-US" u="sng" dirty="0"/>
              <a:t>h</a:t>
            </a:r>
            <a:r>
              <a:rPr lang="en-US" dirty="0"/>
              <a:t>) = ED(breat</a:t>
            </a:r>
            <a:r>
              <a:rPr lang="en-US" u="sng" dirty="0"/>
              <a:t>h</a:t>
            </a:r>
            <a:r>
              <a:rPr lang="en-US" dirty="0"/>
              <a:t>, breadt</a:t>
            </a:r>
            <a:r>
              <a:rPr lang="en-US" u="sng" dirty="0"/>
              <a:t>h</a:t>
            </a:r>
            <a:r>
              <a:rPr lang="en-US" dirty="0"/>
              <a:t>)+1 = 1+1 = 2</a:t>
            </a:r>
          </a:p>
          <a:p>
            <a:pPr marL="782638" lvl="1" indent="-514350">
              <a:lnSpc>
                <a:spcPct val="130000"/>
              </a:lnSpc>
              <a:buFont typeface="Arial" panose="020B0604020202020204" pitchFamily="34" charset="0"/>
              <a:buAutoNum type="romanLcParenBoth"/>
            </a:pPr>
            <a:r>
              <a:rPr lang="en-US" dirty="0"/>
              <a:t>Insert </a:t>
            </a:r>
            <a:r>
              <a:rPr lang="en-US" i="1" dirty="0"/>
              <a:t>y[j]</a:t>
            </a:r>
            <a:r>
              <a:rPr lang="en-US" dirty="0"/>
              <a:t>: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 = c[</a:t>
            </a:r>
            <a:r>
              <a:rPr lang="en-US" i="1" dirty="0" err="1"/>
              <a:t>i</a:t>
            </a:r>
            <a:r>
              <a:rPr lang="en-US" i="1" dirty="0"/>
              <a:t>][j-1]+1</a:t>
            </a:r>
            <a:r>
              <a:rPr lang="en-US" dirty="0"/>
              <a:t>                                                               E.g. ED(po</a:t>
            </a:r>
            <a:r>
              <a:rPr lang="en-US" u="sng" dirty="0"/>
              <a:t>t</a:t>
            </a:r>
            <a:r>
              <a:rPr lang="en-US" dirty="0"/>
              <a:t>, yok</a:t>
            </a:r>
            <a:r>
              <a:rPr lang="en-US" u="sng" dirty="0"/>
              <a:t>e</a:t>
            </a:r>
            <a:r>
              <a:rPr lang="en-US" dirty="0"/>
              <a:t>) = ED(po</a:t>
            </a:r>
            <a:r>
              <a:rPr lang="en-US" u="sng" dirty="0"/>
              <a:t>t</a:t>
            </a:r>
            <a:r>
              <a:rPr lang="en-US" dirty="0"/>
              <a:t>, </a:t>
            </a:r>
            <a:r>
              <a:rPr lang="en-US" dirty="0" err="1"/>
              <a:t>yo</a:t>
            </a:r>
            <a:r>
              <a:rPr lang="en-US" u="sng" dirty="0" err="1"/>
              <a:t>k</a:t>
            </a:r>
            <a:r>
              <a:rPr lang="en-US" dirty="0"/>
              <a:t>)+1 = 2+1 = 3</a:t>
            </a:r>
          </a:p>
          <a:p>
            <a:pPr marL="782638" lvl="1" indent="-514350" eaLnBrk="1" hangingPunct="1">
              <a:lnSpc>
                <a:spcPct val="130000"/>
              </a:lnSpc>
              <a:buAutoNum type="romanLcParenBoth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5046" y="423976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0351" y="421854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9407" y="427642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0537" y="42667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j-1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730514" y="5320070"/>
            <a:ext cx="4141744" cy="450355"/>
            <a:chOff x="2730514" y="5320070"/>
            <a:chExt cx="4141744" cy="450355"/>
          </a:xfrm>
        </p:grpSpPr>
        <p:sp>
          <p:nvSpPr>
            <p:cNvPr id="8" name="Rectangle 7"/>
            <p:cNvSpPr/>
            <p:nvPr/>
          </p:nvSpPr>
          <p:spPr>
            <a:xfrm>
              <a:off x="2730514" y="5341291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55194" y="5320070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83042" y="540109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i-1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3472" y="5391447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98091" y="6432722"/>
            <a:ext cx="2875726" cy="405982"/>
            <a:chOff x="2198091" y="6432722"/>
            <a:chExt cx="2875726" cy="405982"/>
          </a:xfrm>
        </p:grpSpPr>
        <p:sp>
          <p:nvSpPr>
            <p:cNvPr id="14" name="Rectangle 13"/>
            <p:cNvSpPr/>
            <p:nvPr/>
          </p:nvSpPr>
          <p:spPr>
            <a:xfrm>
              <a:off x="2198091" y="645394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7646" y="6432722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56191" y="646744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32671" y="6469372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j-1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uiExpand="1" build="p"/>
      <p:bldP spid="6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Longest Common Subsequence (LCS)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Given two sequences</a:t>
            </a:r>
          </a:p>
          <a:p>
            <a:pPr eaLnBrk="1" hangingPunct="1">
              <a:buFontTx/>
              <a:buNone/>
            </a:pPr>
            <a:r>
              <a:rPr lang="en-US" dirty="0"/>
              <a:t>		X = </a:t>
            </a:r>
            <a:r>
              <a:rPr lang="en-US" dirty="0">
                <a:sym typeface="Symbol" panose="05050102010706020507" pitchFamily="18" charset="2"/>
              </a:rPr>
              <a:t>x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x</a:t>
            </a:r>
            <a:r>
              <a:rPr lang="en-US" baseline="-25000" dirty="0" err="1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		</a:t>
            </a:r>
            <a:r>
              <a:rPr lang="en-US" dirty="0"/>
              <a:t>Y = </a:t>
            </a:r>
            <a:r>
              <a:rPr lang="en-US" dirty="0">
                <a:sym typeface="Symbol" panose="05050102010706020507" pitchFamily="18" charset="2"/>
              </a:rPr>
              <a:t>y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y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find a maximum length common subsequence (LCS) of X and Y</a:t>
            </a:r>
          </a:p>
          <a:p>
            <a:endParaRPr lang="en-US" dirty="0"/>
          </a:p>
          <a:p>
            <a:r>
              <a:rPr lang="en-US" dirty="0"/>
              <a:t>Application: comparison of two DNA strings</a:t>
            </a:r>
          </a:p>
        </p:txBody>
      </p:sp>
    </p:spTree>
    <p:extLst>
      <p:ext uri="{BB962C8B-B14F-4D97-AF65-F5344CB8AC3E}">
        <p14:creationId xmlns:p14="http://schemas.microsoft.com/office/powerpoint/2010/main" val="22104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ED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733782" cy="52371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/>
              <a:t>Second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≠ y[j]</a:t>
            </a:r>
          </a:p>
          <a:p>
            <a:pPr marL="268288" lvl="1" eaLnBrk="1" hangingPunct="1">
              <a:lnSpc>
                <a:spcPct val="130000"/>
              </a:lnSpc>
            </a:pPr>
            <a:r>
              <a:rPr lang="en-US" dirty="0"/>
              <a:t>As symbols don’t match, we have to either (</a:t>
            </a:r>
            <a:r>
              <a:rPr lang="en-US" dirty="0" err="1"/>
              <a:t>i</a:t>
            </a:r>
            <a:r>
              <a:rPr lang="en-US" dirty="0"/>
              <a:t>) substitute x[</a:t>
            </a:r>
            <a:r>
              <a:rPr lang="en-US" dirty="0" err="1"/>
              <a:t>i</a:t>
            </a:r>
            <a:r>
              <a:rPr lang="en-US" dirty="0"/>
              <a:t>] by y[j], (ii) delete x[</a:t>
            </a:r>
            <a:r>
              <a:rPr lang="en-US" dirty="0" err="1"/>
              <a:t>i</a:t>
            </a:r>
            <a:r>
              <a:rPr lang="en-US" dirty="0"/>
              <a:t>], or (iii) insert y[j]. Among these 3 operations, we will apply that operation which yield minimum value of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</a:t>
            </a:r>
            <a:r>
              <a:rPr lang="en-US" dirty="0"/>
              <a:t>.</a:t>
            </a:r>
          </a:p>
        </p:txBody>
      </p:sp>
      <p:graphicFrame>
        <p:nvGraphicFramePr>
          <p:cNvPr id="210949" name="Object 2"/>
          <p:cNvGraphicFramePr>
            <a:graphicFrameLocks noChangeAspect="1"/>
          </p:cNvGraphicFramePr>
          <p:nvPr/>
        </p:nvGraphicFramePr>
        <p:xfrm>
          <a:off x="127325" y="4033777"/>
          <a:ext cx="8876236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320" imgH="457200" progId="">
                  <p:embed/>
                </p:oleObj>
              </mc:Choice>
              <mc:Fallback>
                <p:oleObj name="Equation" r:id="rId2" imgW="4000320" imgH="457200" progId="">
                  <p:embed/>
                  <p:pic>
                    <p:nvPicPr>
                      <p:cNvPr id="2109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25" y="4033777"/>
                        <a:ext cx="8876236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66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Computing ED</a:t>
            </a:r>
          </a:p>
        </p:txBody>
      </p:sp>
      <p:sp>
        <p:nvSpPr>
          <p:cNvPr id="198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		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						if j = 0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         j						if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 0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 j] = 	c[i-1, j-1]					if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		min(c[i-1,j-1], c[i-1, j], c[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][j-1])+1,	if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/>
          </a:p>
        </p:txBody>
      </p:sp>
      <p:sp>
        <p:nvSpPr>
          <p:cNvPr id="198662" name="AutoShape 4"/>
          <p:cNvSpPr>
            <a:spLocks/>
          </p:cNvSpPr>
          <p:nvPr/>
        </p:nvSpPr>
        <p:spPr bwMode="auto">
          <a:xfrm>
            <a:off x="1757688" y="1111171"/>
            <a:ext cx="82687" cy="167832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64363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8714" name="Text Box 56"/>
          <p:cNvSpPr txBox="1">
            <a:spLocks noChangeArrowheads="1"/>
          </p:cNvSpPr>
          <p:nvPr/>
        </p:nvSpPr>
        <p:spPr bwMode="auto">
          <a:xfrm>
            <a:off x="3338513" y="2896063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8715" name="Text Box 57"/>
          <p:cNvSpPr txBox="1">
            <a:spLocks noChangeArrowheads="1"/>
          </p:cNvSpPr>
          <p:nvPr/>
        </p:nvSpPr>
        <p:spPr bwMode="auto">
          <a:xfrm>
            <a:off x="2727325" y="559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16" name="Text Box 58"/>
          <p:cNvSpPr txBox="1">
            <a:spLocks noChangeArrowheads="1"/>
          </p:cNvSpPr>
          <p:nvPr/>
        </p:nvSpPr>
        <p:spPr bwMode="auto">
          <a:xfrm>
            <a:off x="3876675" y="2896063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17" name="Text Box 59"/>
          <p:cNvSpPr txBox="1">
            <a:spLocks noChangeArrowheads="1"/>
          </p:cNvSpPr>
          <p:nvPr/>
        </p:nvSpPr>
        <p:spPr bwMode="auto">
          <a:xfrm>
            <a:off x="4438650" y="2896063"/>
            <a:ext cx="396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18" name="Text Box 60"/>
          <p:cNvSpPr txBox="1">
            <a:spLocks noChangeArrowheads="1"/>
          </p:cNvSpPr>
          <p:nvPr/>
        </p:nvSpPr>
        <p:spPr bwMode="auto">
          <a:xfrm>
            <a:off x="6097588" y="2896063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19" name="Text Box 61"/>
          <p:cNvSpPr txBox="1">
            <a:spLocks noChangeArrowheads="1"/>
          </p:cNvSpPr>
          <p:nvPr/>
        </p:nvSpPr>
        <p:spPr bwMode="auto">
          <a:xfrm>
            <a:off x="2801938" y="370886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0" name="Text Box 62"/>
          <p:cNvSpPr txBox="1">
            <a:spLocks noChangeArrowheads="1"/>
          </p:cNvSpPr>
          <p:nvPr/>
        </p:nvSpPr>
        <p:spPr bwMode="auto">
          <a:xfrm>
            <a:off x="2765425" y="41517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1" name="Text Box 63"/>
          <p:cNvSpPr txBox="1">
            <a:spLocks noChangeArrowheads="1"/>
          </p:cNvSpPr>
          <p:nvPr/>
        </p:nvSpPr>
        <p:spPr bwMode="auto">
          <a:xfrm>
            <a:off x="2765425" y="334532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2" name="Text Box 64"/>
          <p:cNvSpPr txBox="1">
            <a:spLocks noChangeArrowheads="1"/>
          </p:cNvSpPr>
          <p:nvPr/>
        </p:nvSpPr>
        <p:spPr bwMode="auto">
          <a:xfrm>
            <a:off x="4787900" y="6045663"/>
            <a:ext cx="27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8723" name="Text Box 65"/>
          <p:cNvSpPr txBox="1">
            <a:spLocks noChangeArrowheads="1"/>
          </p:cNvSpPr>
          <p:nvPr/>
        </p:nvSpPr>
        <p:spPr bwMode="auto">
          <a:xfrm>
            <a:off x="6653213" y="44676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4" name="Text Box 66"/>
          <p:cNvSpPr txBox="1">
            <a:spLocks noChangeArrowheads="1"/>
          </p:cNvSpPr>
          <p:nvPr/>
        </p:nvSpPr>
        <p:spPr bwMode="auto">
          <a:xfrm>
            <a:off x="3340100" y="26198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25" name="Text Box 67"/>
          <p:cNvSpPr txBox="1">
            <a:spLocks noChangeArrowheads="1"/>
          </p:cNvSpPr>
          <p:nvPr/>
        </p:nvSpPr>
        <p:spPr bwMode="auto">
          <a:xfrm>
            <a:off x="3878263" y="261983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6" name="Text Box 68"/>
          <p:cNvSpPr txBox="1">
            <a:spLocks noChangeArrowheads="1"/>
          </p:cNvSpPr>
          <p:nvPr/>
        </p:nvSpPr>
        <p:spPr bwMode="auto">
          <a:xfrm>
            <a:off x="4440238" y="26198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7" name="Text Box 69"/>
          <p:cNvSpPr txBox="1">
            <a:spLocks noChangeArrowheads="1"/>
          </p:cNvSpPr>
          <p:nvPr/>
        </p:nvSpPr>
        <p:spPr bwMode="auto">
          <a:xfrm>
            <a:off x="6099175" y="2619838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28" name="Text Box 70"/>
          <p:cNvSpPr txBox="1">
            <a:spLocks noChangeArrowheads="1"/>
          </p:cNvSpPr>
          <p:nvPr/>
        </p:nvSpPr>
        <p:spPr bwMode="auto">
          <a:xfrm>
            <a:off x="2347913" y="559798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29" name="Text Box 71"/>
          <p:cNvSpPr txBox="1">
            <a:spLocks noChangeArrowheads="1"/>
          </p:cNvSpPr>
          <p:nvPr/>
        </p:nvSpPr>
        <p:spPr bwMode="auto">
          <a:xfrm>
            <a:off x="2422525" y="37104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30" name="Text Box 72"/>
          <p:cNvSpPr txBox="1">
            <a:spLocks noChangeArrowheads="1"/>
          </p:cNvSpPr>
          <p:nvPr/>
        </p:nvSpPr>
        <p:spPr bwMode="auto">
          <a:xfrm>
            <a:off x="2386013" y="41533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31" name="Text Box 73"/>
          <p:cNvSpPr txBox="1">
            <a:spLocks noChangeArrowheads="1"/>
          </p:cNvSpPr>
          <p:nvPr/>
        </p:nvSpPr>
        <p:spPr bwMode="auto">
          <a:xfrm>
            <a:off x="2386013" y="33469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33" name="Line 75"/>
          <p:cNvSpPr>
            <a:spLocks noChangeShapeType="1"/>
          </p:cNvSpPr>
          <p:nvPr/>
        </p:nvSpPr>
        <p:spPr bwMode="auto">
          <a:xfrm>
            <a:off x="5127585" y="3518704"/>
            <a:ext cx="671331" cy="0"/>
          </a:xfrm>
          <a:prstGeom prst="line">
            <a:avLst/>
          </a:prstGeom>
          <a:noFill/>
          <a:ln w="38100">
            <a:solidFill>
              <a:srgbClr val="33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26325"/>
            <a:ext cx="3389313" cy="366713"/>
            <a:chOff x="2219" y="2323"/>
            <a:chExt cx="2135" cy="231"/>
          </a:xfrm>
        </p:grpSpPr>
        <p:sp>
          <p:nvSpPr>
            <p:cNvPr id="198736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7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198739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40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second</a:t>
              </a:r>
            </a:p>
          </p:txBody>
        </p:sp>
      </p:grpSp>
      <p:sp>
        <p:nvSpPr>
          <p:cNvPr id="33" name="Line 75"/>
          <p:cNvSpPr>
            <a:spLocks noChangeShapeType="1"/>
          </p:cNvSpPr>
          <p:nvPr/>
        </p:nvSpPr>
        <p:spPr bwMode="auto">
          <a:xfrm>
            <a:off x="5177900" y="4827525"/>
            <a:ext cx="0" cy="600075"/>
          </a:xfrm>
          <a:prstGeom prst="line">
            <a:avLst/>
          </a:prstGeom>
          <a:noFill/>
          <a:ln w="38100">
            <a:solidFill>
              <a:srgbClr val="33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75"/>
          <p:cNvSpPr>
            <a:spLocks noChangeShapeType="1"/>
          </p:cNvSpPr>
          <p:nvPr/>
        </p:nvSpPr>
        <p:spPr bwMode="auto">
          <a:xfrm>
            <a:off x="3487995" y="4827523"/>
            <a:ext cx="0" cy="600075"/>
          </a:xfrm>
          <a:prstGeom prst="line">
            <a:avLst/>
          </a:prstGeom>
          <a:noFill/>
          <a:ln w="38100">
            <a:solidFill>
              <a:srgbClr val="33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6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257800" y="213360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Substitute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no edit operation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0"/>
            <a:ext cx="6267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6200000" flipV="1">
            <a:off x="5387050" y="35814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4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213360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Substitute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no edit operation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V="1">
            <a:off x="5387050" y="35814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0"/>
            <a:ext cx="6267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9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213360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Substitute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no edit operation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0"/>
            <a:ext cx="6267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6200000" flipV="1">
            <a:off x="5387050" y="35814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9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213360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Substitute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no edit operation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V="1">
            <a:off x="5387050" y="35814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0"/>
            <a:ext cx="6267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2454045">
                <a:off x="2740070" y="3416647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2740070" y="3416647"/>
                <a:ext cx="685799" cy="73866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4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248275" y="247650"/>
            <a:ext cx="3657600" cy="2446824"/>
            <a:chOff x="5257800" y="2133600"/>
            <a:chExt cx="3657600" cy="2446824"/>
          </a:xfrm>
        </p:grpSpPr>
        <p:sp>
          <p:nvSpPr>
            <p:cNvPr id="47" name="TextBox 46"/>
            <p:cNvSpPr txBox="1"/>
            <p:nvPr/>
          </p:nvSpPr>
          <p:spPr>
            <a:xfrm>
              <a:off x="5257800" y="2133600"/>
              <a:ext cx="3657600" cy="24468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itchFamily="18" charset="0"/>
                  <a:cs typeface="Times New Roman" pitchFamily="18" charset="0"/>
                  <a:sym typeface="Symbol" panose="05050102010706020507" pitchFamily="18" charset="2"/>
                </a:rPr>
                <a:t>Legends:</a:t>
              </a:r>
            </a:p>
            <a:p>
              <a:pPr algn="ctr"/>
              <a:endParaRPr lang="en-US" sz="1000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  <a:p>
              <a:r>
                <a:rPr lang="en-US" b="1" dirty="0">
                  <a:latin typeface="Times New Roman" pitchFamily="18" charset="0"/>
                  <a:cs typeface="Times New Roman" pitchFamily="18" charset="0"/>
                  <a:sym typeface="Symbol" panose="05050102010706020507" pitchFamily="18" charset="2"/>
                </a:rPr>
                <a:t></a:t>
              </a:r>
              <a:r>
                <a:rPr lang="en-US" dirty="0">
                  <a:latin typeface="Times New Roman" pitchFamily="18" charset="0"/>
                  <a:cs typeface="Times New Roman" pitchFamily="18" charset="0"/>
                  <a:sym typeface="Symbol" panose="05050102010706020507" pitchFamily="18" charset="2"/>
                </a:rPr>
                <a:t>    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Insert </a:t>
              </a:r>
              <a:r>
                <a:rPr lang="en-US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y</a:t>
              </a:r>
              <a:r>
                <a:rPr lang="en-US" baseline="-25000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r>
                <a:rPr lang="en-US" baseline="-25000" dirty="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in X at position </a:t>
              </a:r>
              <a:r>
                <a:rPr lang="en-US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endParaRPr lang="en-US" baseline="-250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endParaRPr lang="en-US" i="1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  <a:p>
              <a:pPr lvl="0"/>
              <a:r>
                <a:rPr lang="en-US" b="1" dirty="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    Delete x</a:t>
              </a:r>
              <a:r>
                <a:rPr lang="en-US" baseline="-25000" dirty="0">
                  <a:latin typeface="Comic Sans MS" panose="030F0702030302020204" pitchFamily="66" charset="0"/>
                  <a:sym typeface="Symbol" panose="05050102010706020507" pitchFamily="18" charset="2"/>
                </a:rPr>
                <a:t>i 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from X</a:t>
              </a:r>
              <a:endParaRPr lang="en-US" baseline="-250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lvl="0"/>
              <a:endParaRPr lang="en-US" baseline="-250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      Replace x</a:t>
              </a:r>
              <a:r>
                <a:rPr lang="en-US" baseline="-25000" dirty="0"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by </a:t>
              </a:r>
              <a:r>
                <a:rPr lang="en-US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y</a:t>
              </a:r>
              <a:r>
                <a:rPr lang="en-US" baseline="-25000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endParaRPr lang="en-US" i="1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  <a:p>
              <a:endParaRPr lang="en-US" sz="11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      no edit operation (done when x</a:t>
              </a:r>
              <a:r>
                <a:rPr lang="en-US" baseline="-25000" dirty="0"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== </a:t>
              </a:r>
              <a:r>
                <a:rPr lang="en-US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y</a:t>
              </a:r>
              <a:r>
                <a:rPr lang="en-US" baseline="-25000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  <a:endParaRPr lang="en-US" i="1" baseline="-250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6200000" flipV="1">
              <a:off x="5396575" y="3600450"/>
              <a:ext cx="152400" cy="152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9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0" name="Straight Arrow Connector 79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9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19425" y="36861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95700" y="4333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1" name="Straight Arrow Connector 80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3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 ‘t’: </a:t>
            </a:r>
            <a:r>
              <a:rPr lang="en-US" dirty="0" err="1"/>
              <a:t>spea</a:t>
            </a:r>
            <a:r>
              <a:rPr lang="en-US" u="sng" dirty="0" err="1"/>
              <a:t>t</a:t>
            </a:r>
            <a:r>
              <a:rPr lang="en-US" dirty="0" err="1"/>
              <a:t>er</a:t>
            </a:r>
            <a:r>
              <a:rPr lang="en-US" dirty="0"/>
              <a:t> -&gt; </a:t>
            </a:r>
            <a:r>
              <a:rPr lang="en-US" dirty="0" err="1"/>
              <a:t>speaer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19425" y="36861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95700" y="4333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705225" y="49911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1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X = A, B, C, B, D, A, B       X = A, B, C, B, D, A, B</a:t>
            </a:r>
          </a:p>
          <a:p>
            <a:pPr eaLnBrk="1" hangingPunct="1">
              <a:buFontTx/>
              <a:buNone/>
            </a:pPr>
            <a:endParaRPr lang="en-US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Y = B, D, C, A, B, A	Y = B, D, C, A, B, A</a:t>
            </a:r>
          </a:p>
          <a:p>
            <a:pPr eaLnBrk="1" hangingPunct="1"/>
            <a:endParaRPr 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Both B, C, B, A and B, D, A, B are longest common subsequences of X and Y (length = 4) </a:t>
            </a:r>
          </a:p>
          <a:p>
            <a:pPr eaLnBrk="1" hangingPunct="1"/>
            <a:endParaRPr 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B, C, A is a common subsequence of X and Y, however it is not a LCS of X and Y</a:t>
            </a: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flipH="1">
            <a:off x="958851" y="1856581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>
            <a:off x="1721303" y="1878013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>
            <a:off x="2054226" y="185816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 flipH="1">
            <a:off x="2787198" y="1856581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 flipH="1">
            <a:off x="4639492" y="1878013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4941095" y="1813717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5773738" y="1856581"/>
            <a:ext cx="733086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>
            <a:off x="6105141" y="1878013"/>
            <a:ext cx="678836" cy="6643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 ‘t’: </a:t>
            </a:r>
            <a:r>
              <a:rPr lang="en-US" dirty="0" err="1"/>
              <a:t>spea</a:t>
            </a:r>
            <a:r>
              <a:rPr lang="en-US" u="sng" dirty="0" err="1"/>
              <a:t>t</a:t>
            </a:r>
            <a:r>
              <a:rPr lang="en-US" dirty="0" err="1"/>
              <a:t>er</a:t>
            </a:r>
            <a:r>
              <a:rPr lang="en-US" dirty="0"/>
              <a:t> -&gt; </a:t>
            </a:r>
            <a:r>
              <a:rPr lang="en-US" dirty="0" err="1"/>
              <a:t>speaer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‘</a:t>
            </a:r>
            <a:r>
              <a:rPr lang="en-US" dirty="0" err="1"/>
              <a:t>e’:spea</a:t>
            </a:r>
            <a:r>
              <a:rPr lang="en-US" u="sng" dirty="0" err="1"/>
              <a:t>e</a:t>
            </a:r>
            <a:r>
              <a:rPr lang="en-US" dirty="0" err="1"/>
              <a:t>r</a:t>
            </a:r>
            <a:r>
              <a:rPr lang="en-US" dirty="0"/>
              <a:t> -&gt; spear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19425" y="36861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95700" y="4333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705225" y="49911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705225" y="561022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01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 ‘t’: </a:t>
            </a:r>
            <a:r>
              <a:rPr lang="en-US" dirty="0" err="1"/>
              <a:t>spea</a:t>
            </a:r>
            <a:r>
              <a:rPr lang="en-US" u="sng" dirty="0" err="1"/>
              <a:t>t</a:t>
            </a:r>
            <a:r>
              <a:rPr lang="en-US" dirty="0" err="1"/>
              <a:t>er</a:t>
            </a:r>
            <a:r>
              <a:rPr lang="en-US" dirty="0"/>
              <a:t> -&gt; </a:t>
            </a:r>
            <a:r>
              <a:rPr lang="en-US" dirty="0" err="1"/>
              <a:t>speaer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‘</a:t>
            </a:r>
            <a:r>
              <a:rPr lang="en-US" dirty="0" err="1"/>
              <a:t>e’:spea</a:t>
            </a:r>
            <a:r>
              <a:rPr lang="en-US" u="sng" dirty="0" err="1"/>
              <a:t>e</a:t>
            </a:r>
            <a:r>
              <a:rPr lang="en-US" dirty="0" err="1"/>
              <a:t>r</a:t>
            </a:r>
            <a:r>
              <a:rPr lang="en-US" dirty="0"/>
              <a:t> -&gt; spear</a:t>
            </a:r>
          </a:p>
          <a:p>
            <a:pPr marL="342900" indent="-342900">
              <a:buAutoNum type="arabicPeriod"/>
            </a:pPr>
            <a:r>
              <a:rPr lang="en-US" dirty="0"/>
              <a:t>Replace ‘r’ by ‘k’: spea</a:t>
            </a:r>
            <a:r>
              <a:rPr lang="en-US" u="sng" dirty="0"/>
              <a:t>r</a:t>
            </a:r>
            <a:r>
              <a:rPr lang="en-US" dirty="0"/>
              <a:t> -&gt; spea</a:t>
            </a:r>
            <a:r>
              <a:rPr lang="en-US" u="sng" dirty="0"/>
              <a:t>k</a:t>
            </a:r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19425" y="36861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95700" y="4333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705225" y="49911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705225" y="561022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62450" y="6238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4" name="Straight Arrow Connector 83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3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Brute-Force Solution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There are </a:t>
            </a:r>
            <a:r>
              <a:rPr lang="en-US">
                <a:latin typeface="Comic Sans MS" panose="030F0702030302020204" pitchFamily="66" charset="0"/>
              </a:rPr>
              <a:t>2</a:t>
            </a:r>
            <a:r>
              <a:rPr lang="en-US" baseline="30000">
                <a:latin typeface="Comic Sans MS" panose="030F0702030302020204" pitchFamily="66" charset="0"/>
              </a:rPr>
              <a:t>m</a:t>
            </a:r>
            <a:r>
              <a:rPr lang="en-US"/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Each subsequence takes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>
                <a:latin typeface="Comic Sans MS" panose="030F0702030302020204" pitchFamily="66" charset="0"/>
              </a:rPr>
              <a:t>(n)</a:t>
            </a:r>
            <a:r>
              <a:rPr lang="en-US"/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Running time: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>
                <a:latin typeface="Comic Sans MS" panose="030F0702030302020204" pitchFamily="66" charset="0"/>
              </a:rPr>
              <a:t>(n2</a:t>
            </a:r>
            <a:r>
              <a:rPr lang="en-US" baseline="30000">
                <a:latin typeface="Comic Sans MS" panose="030F0702030302020204" pitchFamily="66" charset="0"/>
              </a:rPr>
              <a:t>m</a:t>
            </a:r>
            <a:r>
              <a:rPr lang="en-US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09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First we’ll find the length of LCS. Later we’ll modify the algorithm to find LCS itself.</a:t>
            </a:r>
          </a:p>
          <a:p>
            <a:pPr eaLnBrk="1" hangingPunct="1"/>
            <a:r>
              <a:rPr lang="en-US" dirty="0"/>
              <a:t>Define </a:t>
            </a:r>
            <a:r>
              <a:rPr lang="en-US" i="1" dirty="0">
                <a:solidFill>
                  <a:srgbClr val="990033"/>
                </a:solidFill>
              </a:rPr>
              <a:t>X</a:t>
            </a:r>
            <a:r>
              <a:rPr lang="en-US" i="1" baseline="-25000" dirty="0">
                <a:solidFill>
                  <a:srgbClr val="990033"/>
                </a:solidFill>
              </a:rPr>
              <a:t>i</a:t>
            </a:r>
            <a:r>
              <a:rPr lang="en-US" i="1" dirty="0">
                <a:solidFill>
                  <a:srgbClr val="990033"/>
                </a:solidFill>
              </a:rPr>
              <a:t>, </a:t>
            </a:r>
            <a:r>
              <a:rPr lang="en-US" i="1" dirty="0" err="1">
                <a:solidFill>
                  <a:srgbClr val="990033"/>
                </a:solidFill>
              </a:rPr>
              <a:t>Y</a:t>
            </a:r>
            <a:r>
              <a:rPr lang="en-US" i="1" baseline="-25000" dirty="0" err="1">
                <a:solidFill>
                  <a:srgbClr val="990033"/>
                </a:solidFill>
              </a:rPr>
              <a:t>j</a:t>
            </a:r>
            <a:r>
              <a:rPr lang="en-US" dirty="0"/>
              <a:t> to be the prefixes of X and Y of length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 respectively</a:t>
            </a:r>
          </a:p>
          <a:p>
            <a:pPr eaLnBrk="1" hangingPunct="1"/>
            <a:r>
              <a:rPr lang="en-US" dirty="0"/>
              <a:t>Define </a:t>
            </a:r>
            <a:r>
              <a:rPr lang="en-US" i="1" dirty="0">
                <a:solidFill>
                  <a:srgbClr val="990033"/>
                </a:solidFill>
              </a:rPr>
              <a:t>c[</a:t>
            </a:r>
            <a:r>
              <a:rPr lang="en-US" i="1" dirty="0" err="1">
                <a:solidFill>
                  <a:srgbClr val="990033"/>
                </a:solidFill>
              </a:rPr>
              <a:t>i,j</a:t>
            </a:r>
            <a:r>
              <a:rPr lang="en-US" i="1" dirty="0">
                <a:solidFill>
                  <a:srgbClr val="990033"/>
                </a:solidFill>
              </a:rPr>
              <a:t>]</a:t>
            </a:r>
            <a:r>
              <a:rPr lang="en-US" dirty="0"/>
              <a:t> to be the length of LCS of </a:t>
            </a:r>
            <a:r>
              <a:rPr lang="en-US" i="1" dirty="0">
                <a:solidFill>
                  <a:srgbClr val="990033"/>
                </a:solidFill>
              </a:rPr>
              <a:t>X</a:t>
            </a:r>
            <a:r>
              <a:rPr lang="en-US" i="1" baseline="-25000" dirty="0">
                <a:solidFill>
                  <a:srgbClr val="990033"/>
                </a:solidFill>
              </a:rPr>
              <a:t>i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990033"/>
                </a:solidFill>
              </a:rPr>
              <a:t>Y</a:t>
            </a:r>
            <a:r>
              <a:rPr lang="en-US" i="1" baseline="-25000" dirty="0" err="1">
                <a:solidFill>
                  <a:srgbClr val="990033"/>
                </a:solidFill>
              </a:rPr>
              <a:t>j</a:t>
            </a:r>
            <a:endParaRPr lang="en-US" dirty="0">
              <a:solidFill>
                <a:srgbClr val="990033"/>
              </a:solidFill>
            </a:endParaRPr>
          </a:p>
          <a:p>
            <a:pPr eaLnBrk="1" hangingPunct="1"/>
            <a:r>
              <a:rPr lang="en-US" dirty="0"/>
              <a:t>Then the length of LCS of X and Y will be </a:t>
            </a:r>
            <a:r>
              <a:rPr lang="en-US" i="1" dirty="0">
                <a:solidFill>
                  <a:srgbClr val="990033"/>
                </a:solidFill>
              </a:rPr>
              <a:t>c[</a:t>
            </a:r>
            <a:r>
              <a:rPr lang="en-US" i="1" dirty="0" err="1">
                <a:solidFill>
                  <a:srgbClr val="990033"/>
                </a:solidFill>
              </a:rPr>
              <a:t>m,n</a:t>
            </a:r>
            <a:r>
              <a:rPr lang="en-US" i="1" dirty="0">
                <a:solidFill>
                  <a:srgbClr val="990033"/>
                </a:solidFill>
              </a:rPr>
              <a:t>]</a:t>
            </a:r>
            <a:endParaRPr 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5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We start with </a:t>
            </a:r>
            <a:r>
              <a:rPr lang="en-US" i="1" dirty="0" err="1"/>
              <a:t>i</a:t>
            </a:r>
            <a:r>
              <a:rPr lang="en-US" i="1" dirty="0"/>
              <a:t> = j = 0</a:t>
            </a:r>
            <a:r>
              <a:rPr lang="en-US" dirty="0"/>
              <a:t> (empty substrings of x and y)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Since X</a:t>
            </a:r>
            <a:r>
              <a:rPr lang="en-US" i="1" baseline="-25000" dirty="0"/>
              <a:t>0</a:t>
            </a:r>
            <a:r>
              <a:rPr lang="en-US" dirty="0"/>
              <a:t> and Y</a:t>
            </a:r>
            <a:r>
              <a:rPr lang="en-US" i="1" baseline="-25000" dirty="0"/>
              <a:t>0</a:t>
            </a:r>
            <a:r>
              <a:rPr lang="en-US" dirty="0"/>
              <a:t> are empty strings, their LCS is always empty (i.e. </a:t>
            </a:r>
            <a:r>
              <a:rPr lang="en-US" i="1" dirty="0"/>
              <a:t>c[0,0] = 0</a:t>
            </a:r>
            <a:r>
              <a:rPr lang="en-US" dirty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LCS of empty string and any other string is empty, so for every </a:t>
            </a:r>
            <a:r>
              <a:rPr lang="en-US" dirty="0" err="1"/>
              <a:t>i</a:t>
            </a:r>
            <a:r>
              <a:rPr lang="en-US" dirty="0"/>
              <a:t> and j: </a:t>
            </a:r>
            <a:r>
              <a:rPr lang="en-US" i="1" dirty="0"/>
              <a:t>c[0, j] = c[i,0] = 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29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When we calculate </a:t>
            </a:r>
            <a:r>
              <a:rPr lang="en-US" i="1" dirty="0"/>
              <a:t>c[</a:t>
            </a:r>
            <a:r>
              <a:rPr lang="en-US" i="1" dirty="0" err="1"/>
              <a:t>i,j</a:t>
            </a:r>
            <a:r>
              <a:rPr lang="en-US" i="1" dirty="0"/>
              <a:t>],</a:t>
            </a:r>
            <a:r>
              <a:rPr lang="en-US" dirty="0"/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/>
              <a:t>First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]=y[j]</a:t>
            </a:r>
            <a:r>
              <a:rPr lang="en-US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one more symbol in strings X and Y matches, so the length of LCS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equals to the length of LCS of smaller strings X</a:t>
            </a:r>
            <a:r>
              <a:rPr lang="en-US" i="1" baseline="-25000" dirty="0"/>
              <a:t>i-1</a:t>
            </a:r>
            <a:r>
              <a:rPr lang="en-US" dirty="0"/>
              <a:t> and Y</a:t>
            </a:r>
            <a:r>
              <a:rPr lang="en-US" i="1" baseline="-25000" dirty="0"/>
              <a:t>i-1</a:t>
            </a:r>
            <a:r>
              <a:rPr lang="en-US" dirty="0"/>
              <a:t> , plus 1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1364"/>
              </p:ext>
            </p:extLst>
          </p:nvPr>
        </p:nvGraphicFramePr>
        <p:xfrm>
          <a:off x="668337" y="4124438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457200" progId="">
                  <p:embed/>
                </p:oleObj>
              </mc:Choice>
              <mc:Fallback>
                <p:oleObj name="Equation" r:id="rId2" imgW="3047760" imgH="457200" progId="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4124438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6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LCS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/>
              <a:t>Second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≠ y[j]</a:t>
            </a:r>
          </a:p>
          <a:p>
            <a:pPr marL="268288" lvl="1" eaLnBrk="1" hangingPunct="1">
              <a:lnSpc>
                <a:spcPct val="130000"/>
              </a:lnSpc>
            </a:pPr>
            <a:r>
              <a:rPr lang="en-US" dirty="0"/>
              <a:t>As symbols don’t match, our solution is not improved, and the length of LCS(X</a:t>
            </a:r>
            <a:r>
              <a:rPr lang="en-US" baseline="-25000" dirty="0"/>
              <a:t>i</a:t>
            </a:r>
            <a:r>
              <a:rPr lang="en-US" dirty="0"/>
              <a:t> ,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) is the same as before, </a:t>
            </a:r>
            <a:r>
              <a:rPr lang="en-US" i="1" dirty="0"/>
              <a:t>i.e.,</a:t>
            </a:r>
            <a:r>
              <a:rPr lang="en-US" dirty="0"/>
              <a:t> maximum of LCS(X</a:t>
            </a:r>
            <a:r>
              <a:rPr lang="en-US" baseline="-25000" dirty="0"/>
              <a:t>i</a:t>
            </a:r>
            <a:r>
              <a:rPr lang="en-US" dirty="0"/>
              <a:t>, Y</a:t>
            </a:r>
            <a:r>
              <a:rPr lang="en-US" baseline="-25000" dirty="0"/>
              <a:t>j-1</a:t>
            </a:r>
            <a:r>
              <a:rPr lang="en-US" dirty="0"/>
              <a:t>) and LCS(X</a:t>
            </a:r>
            <a:r>
              <a:rPr lang="en-US" baseline="-25000" dirty="0"/>
              <a:t>i-1</a:t>
            </a:r>
            <a:r>
              <a:rPr lang="en-US" dirty="0"/>
              <a:t>,Y</a:t>
            </a:r>
            <a:r>
              <a:rPr lang="en-US" baseline="-25000" dirty="0"/>
              <a:t>j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109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42687"/>
              </p:ext>
            </p:extLst>
          </p:nvPr>
        </p:nvGraphicFramePr>
        <p:xfrm>
          <a:off x="668337" y="4124438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457200" progId="">
                  <p:embed/>
                </p:oleObj>
              </mc:Choice>
              <mc:Fallback>
                <p:oleObj name="Equation" r:id="rId2" imgW="3048000" imgH="457200" progId="">
                  <p:embed/>
                  <p:pic>
                    <p:nvPicPr>
                      <p:cNvPr id="2109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4124438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98669" y="5759449"/>
            <a:ext cx="750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990033"/>
                </a:solidFill>
              </a:rPr>
              <a:t>Why not just take the length of LCS(X</a:t>
            </a:r>
            <a:r>
              <a:rPr lang="en-US" sz="2800" baseline="-25000" dirty="0">
                <a:solidFill>
                  <a:srgbClr val="990033"/>
                </a:solidFill>
              </a:rPr>
              <a:t>i-1</a:t>
            </a:r>
            <a:r>
              <a:rPr lang="en-US" sz="2800" dirty="0">
                <a:solidFill>
                  <a:srgbClr val="990033"/>
                </a:solidFill>
              </a:rPr>
              <a:t>, Y</a:t>
            </a:r>
            <a:r>
              <a:rPr lang="en-US" sz="2800" baseline="-25000" dirty="0">
                <a:solidFill>
                  <a:srgbClr val="990033"/>
                </a:solidFill>
              </a:rPr>
              <a:t>j-1</a:t>
            </a:r>
            <a:r>
              <a:rPr lang="en-US" sz="2800" dirty="0">
                <a:solidFill>
                  <a:srgbClr val="990033"/>
                </a:solidFill>
              </a:rPr>
              <a:t>) ?</a:t>
            </a:r>
            <a:endParaRPr lang="en-US" sz="16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Computing the Length of the LCS</a:t>
            </a:r>
          </a:p>
        </p:txBody>
      </p:sp>
      <p:sp>
        <p:nvSpPr>
          <p:cNvPr id="198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			0				if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 0 or j = 0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 j] = 		c[i-1, j-1] + 1			if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			max(c[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 j-1], c[i-1, j])	if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/>
          </a:p>
        </p:txBody>
      </p:sp>
      <p:sp>
        <p:nvSpPr>
          <p:cNvPr id="198662" name="AutoShape 4"/>
          <p:cNvSpPr>
            <a:spLocks/>
          </p:cNvSpPr>
          <p:nvPr/>
        </p:nvSpPr>
        <p:spPr bwMode="auto">
          <a:xfrm>
            <a:off x="2602639" y="914401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52788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8714" name="Text Box 56"/>
          <p:cNvSpPr txBox="1">
            <a:spLocks noChangeArrowheads="1"/>
          </p:cNvSpPr>
          <p:nvPr/>
        </p:nvSpPr>
        <p:spPr bwMode="auto">
          <a:xfrm>
            <a:off x="3338513" y="2884488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8715" name="Text Box 57"/>
          <p:cNvSpPr txBox="1">
            <a:spLocks noChangeArrowheads="1"/>
          </p:cNvSpPr>
          <p:nvPr/>
        </p:nvSpPr>
        <p:spPr bwMode="auto">
          <a:xfrm>
            <a:off x="2727325" y="55848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16" name="Text Box 58"/>
          <p:cNvSpPr txBox="1">
            <a:spLocks noChangeArrowheads="1"/>
          </p:cNvSpPr>
          <p:nvPr/>
        </p:nvSpPr>
        <p:spPr bwMode="auto">
          <a:xfrm>
            <a:off x="3876675" y="2884488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17" name="Text Box 59"/>
          <p:cNvSpPr txBox="1">
            <a:spLocks noChangeArrowheads="1"/>
          </p:cNvSpPr>
          <p:nvPr/>
        </p:nvSpPr>
        <p:spPr bwMode="auto">
          <a:xfrm>
            <a:off x="4438650" y="2884488"/>
            <a:ext cx="396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18" name="Text Box 60"/>
          <p:cNvSpPr txBox="1">
            <a:spLocks noChangeArrowheads="1"/>
          </p:cNvSpPr>
          <p:nvPr/>
        </p:nvSpPr>
        <p:spPr bwMode="auto">
          <a:xfrm>
            <a:off x="6097588" y="2884488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19" name="Text Box 61"/>
          <p:cNvSpPr txBox="1">
            <a:spLocks noChangeArrowheads="1"/>
          </p:cNvSpPr>
          <p:nvPr/>
        </p:nvSpPr>
        <p:spPr bwMode="auto">
          <a:xfrm>
            <a:off x="2801938" y="36972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0" name="Text Box 62"/>
          <p:cNvSpPr txBox="1">
            <a:spLocks noChangeArrowheads="1"/>
          </p:cNvSpPr>
          <p:nvPr/>
        </p:nvSpPr>
        <p:spPr bwMode="auto">
          <a:xfrm>
            <a:off x="2765425" y="4140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1" name="Text Box 63"/>
          <p:cNvSpPr txBox="1">
            <a:spLocks noChangeArrowheads="1"/>
          </p:cNvSpPr>
          <p:nvPr/>
        </p:nvSpPr>
        <p:spPr bwMode="auto">
          <a:xfrm>
            <a:off x="2765425" y="33337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2" name="Text Box 64"/>
          <p:cNvSpPr txBox="1">
            <a:spLocks noChangeArrowheads="1"/>
          </p:cNvSpPr>
          <p:nvPr/>
        </p:nvSpPr>
        <p:spPr bwMode="auto">
          <a:xfrm>
            <a:off x="4787900" y="6034088"/>
            <a:ext cx="27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8723" name="Text Box 65"/>
          <p:cNvSpPr txBox="1">
            <a:spLocks noChangeArrowheads="1"/>
          </p:cNvSpPr>
          <p:nvPr/>
        </p:nvSpPr>
        <p:spPr bwMode="auto">
          <a:xfrm>
            <a:off x="6653213" y="44561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4" name="Text Box 66"/>
          <p:cNvSpPr txBox="1">
            <a:spLocks noChangeArrowheads="1"/>
          </p:cNvSpPr>
          <p:nvPr/>
        </p:nvSpPr>
        <p:spPr bwMode="auto">
          <a:xfrm>
            <a:off x="3340100" y="2608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25" name="Text Box 67"/>
          <p:cNvSpPr txBox="1">
            <a:spLocks noChangeArrowheads="1"/>
          </p:cNvSpPr>
          <p:nvPr/>
        </p:nvSpPr>
        <p:spPr bwMode="auto">
          <a:xfrm>
            <a:off x="3878263" y="26082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6" name="Text Box 68"/>
          <p:cNvSpPr txBox="1">
            <a:spLocks noChangeArrowheads="1"/>
          </p:cNvSpPr>
          <p:nvPr/>
        </p:nvSpPr>
        <p:spPr bwMode="auto">
          <a:xfrm>
            <a:off x="4440238" y="2608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7" name="Text Box 69"/>
          <p:cNvSpPr txBox="1">
            <a:spLocks noChangeArrowheads="1"/>
          </p:cNvSpPr>
          <p:nvPr/>
        </p:nvSpPr>
        <p:spPr bwMode="auto">
          <a:xfrm>
            <a:off x="6099175" y="2608263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28" name="Text Box 70"/>
          <p:cNvSpPr txBox="1">
            <a:spLocks noChangeArrowheads="1"/>
          </p:cNvSpPr>
          <p:nvPr/>
        </p:nvSpPr>
        <p:spPr bwMode="auto">
          <a:xfrm>
            <a:off x="2347913" y="55864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29" name="Text Box 71"/>
          <p:cNvSpPr txBox="1">
            <a:spLocks noChangeArrowheads="1"/>
          </p:cNvSpPr>
          <p:nvPr/>
        </p:nvSpPr>
        <p:spPr bwMode="auto">
          <a:xfrm>
            <a:off x="2422525" y="36988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30" name="Text Box 72"/>
          <p:cNvSpPr txBox="1">
            <a:spLocks noChangeArrowheads="1"/>
          </p:cNvSpPr>
          <p:nvPr/>
        </p:nvSpPr>
        <p:spPr bwMode="auto">
          <a:xfrm>
            <a:off x="2386013" y="41417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31" name="Text Box 73"/>
          <p:cNvSpPr txBox="1">
            <a:spLocks noChangeArrowheads="1"/>
          </p:cNvSpPr>
          <p:nvPr/>
        </p:nvSpPr>
        <p:spPr bwMode="auto">
          <a:xfrm>
            <a:off x="2386013" y="33353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889375" y="4756150"/>
            <a:ext cx="2463800" cy="979488"/>
            <a:chOff x="2219" y="2979"/>
            <a:chExt cx="1552" cy="617"/>
          </a:xfrm>
        </p:grpSpPr>
        <p:sp>
          <p:nvSpPr>
            <p:cNvPr id="198733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4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14750"/>
            <a:ext cx="3389313" cy="366713"/>
            <a:chOff x="2219" y="2323"/>
            <a:chExt cx="2135" cy="231"/>
          </a:xfrm>
        </p:grpSpPr>
        <p:sp>
          <p:nvSpPr>
            <p:cNvPr id="198736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7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198739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40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second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518200" y="2643120"/>
              <a:ext cx="3393720" cy="2304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840" y="2633760"/>
                <a:ext cx="3412440" cy="23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0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4114</TotalTime>
  <Words>3664</Words>
  <Application>Microsoft Office PowerPoint</Application>
  <PresentationFormat>On-screen Show (4:3)</PresentationFormat>
  <Paragraphs>1296</Paragraphs>
  <Slides>31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Britannic Bold</vt:lpstr>
      <vt:lpstr>Calibri</vt:lpstr>
      <vt:lpstr>Calibri Light</vt:lpstr>
      <vt:lpstr>Cambria Math</vt:lpstr>
      <vt:lpstr>Comic Sans MS</vt:lpstr>
      <vt:lpstr>Impact</vt:lpstr>
      <vt:lpstr>Symbol</vt:lpstr>
      <vt:lpstr>Times New Roman</vt:lpstr>
      <vt:lpstr>Office Theme</vt:lpstr>
      <vt:lpstr>Equation</vt:lpstr>
      <vt:lpstr> Dynamic Programming</vt:lpstr>
      <vt:lpstr>Longest Common Subsequence (LCS)</vt:lpstr>
      <vt:lpstr>Example</vt:lpstr>
      <vt:lpstr>Brute-Force Solution</vt:lpstr>
      <vt:lpstr>LCS Recursive Solution</vt:lpstr>
      <vt:lpstr>LCS Recursive Solution</vt:lpstr>
      <vt:lpstr>LCS Recursive Solution</vt:lpstr>
      <vt:lpstr>LCS Recursive Solution</vt:lpstr>
      <vt:lpstr>Computing the Length of the LCS</vt:lpstr>
      <vt:lpstr>Additional Information</vt:lpstr>
      <vt:lpstr>LCS-LENGTH(X, Y, m, n)</vt:lpstr>
      <vt:lpstr>Example</vt:lpstr>
      <vt:lpstr>4. Constructing a LCS</vt:lpstr>
      <vt:lpstr>PRINT-LCS(b, X, i, j)</vt:lpstr>
      <vt:lpstr>Compute Edit (Levenshtein) Distance : ED</vt:lpstr>
      <vt:lpstr>ED Recursive Solution</vt:lpstr>
      <vt:lpstr>ED Recursive Solution</vt:lpstr>
      <vt:lpstr>ED Recursive Solution</vt:lpstr>
      <vt:lpstr>ED Recursive Solution</vt:lpstr>
      <vt:lpstr>ED Recursive Solution</vt:lpstr>
      <vt:lpstr>Computing ED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Swarna Islam</cp:lastModifiedBy>
  <cp:revision>213</cp:revision>
  <dcterms:created xsi:type="dcterms:W3CDTF">2014-09-11T18:03:18Z</dcterms:created>
  <dcterms:modified xsi:type="dcterms:W3CDTF">2022-02-22T11:13:16Z</dcterms:modified>
</cp:coreProperties>
</file>