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688" autoAdjust="0"/>
    <p:restoredTop sz="94707" autoAdjust="0"/>
  </p:normalViewPr>
  <p:slideViewPr>
    <p:cSldViewPr snapToGrid="0">
      <p:cViewPr varScale="1">
        <p:scale>
          <a:sx n="74" d="100"/>
          <a:sy n="74" d="100"/>
        </p:scale>
        <p:origin x="15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B7A5-40AD-4813-A25A-401D9543BE53}" type="slidenum">
              <a:rPr lang="en-US"/>
              <a:pPr/>
              <a:t>16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8EAFC-C5DD-43F8-ADDA-EE91D18B685A}" type="slidenum">
              <a:rPr lang="en-US"/>
              <a:pPr/>
              <a:t>17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60885-B5A3-42F9-996D-8DC6D57249E4}" type="slidenum">
              <a:rPr lang="en-US"/>
              <a:pPr/>
              <a:t>18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19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20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36B-5FA2-4D1A-A17B-6F315CF42ADC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A361-DDEC-4399-9D8B-5B5A5C55F5FB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7053-B15B-4E4A-B9B4-15204503727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EC150310-FB7C-4E50-A190-AC132925E56F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FFA5-47F4-4993-AB6B-79358A03FBBB}" type="datetime1">
              <a:rPr lang="en-US" smtClean="0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94E-1094-4F91-AC53-F74C0DAF1943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A234-80E8-4692-A5CE-329C23053784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CCFA-16E2-48A1-B864-B698E8D304AC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C429-44A3-409E-8E73-8BD25ADC4124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D77-B442-40F5-8BE1-5CB582ADCD1A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4F8-4AFD-453F-9D54-4468A81A9311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3D32-C816-4A43-A804-ADF2BB9780A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7CCB-D5AF-44B1-81C8-AC5B4171ED8C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23AE-5448-48C1-A236-C844FB6196F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RELAX(u, v, w)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b="1"/>
              <a:t>if </a:t>
            </a:r>
            <a:r>
              <a:rPr lang="en-US" altLang="en-US">
                <a:latin typeface="Comic Sans MS" panose="030F0702030302020204" pitchFamily="66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/>
              <a:t>   then </a:t>
            </a:r>
            <a:r>
              <a:rPr lang="en-US" altLang="en-US">
                <a:latin typeface="Comic Sans MS" panose="030F0702030302020204" pitchFamily="66" charset="0"/>
              </a:rPr>
              <a:t>d[v] ←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    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</a:t>
            </a:r>
            <a:r>
              <a:rPr lang="en-US" altLang="en-US">
                <a:latin typeface="Comic Sans MS" panose="030F0702030302020204" pitchFamily="66" charset="0"/>
              </a:rPr>
              <a:t>[v] ← u</a:t>
            </a:r>
          </a:p>
          <a:p>
            <a:pPr marL="533400" indent="-533400" eaLnBrk="1" hangingPunct="1"/>
            <a:endParaRPr lang="en-US" altLang="en-US"/>
          </a:p>
          <a:p>
            <a:pPr marL="533400" indent="-533400" eaLnBrk="1" hangingPunct="1"/>
            <a:r>
              <a:rPr lang="en-US" altLang="en-US"/>
              <a:t>All the single-source shortest-paths algorithms </a:t>
            </a:r>
          </a:p>
          <a:p>
            <a:pPr marL="914400" lvl="1" indent="-457200" eaLnBrk="1" hangingPunct="1"/>
            <a:r>
              <a:rPr lang="en-US" altLang="en-US"/>
              <a:t>start by calling INIT-SINGLE-SOURCE</a:t>
            </a:r>
          </a:p>
          <a:p>
            <a:pPr marL="914400" lvl="1" indent="-457200" eaLnBrk="1" hangingPunct="1"/>
            <a:r>
              <a:rPr lang="en-US" altLang="en-US"/>
              <a:t>then relax edges</a:t>
            </a:r>
          </a:p>
          <a:p>
            <a:pPr marL="533400" indent="-533400" eaLnBrk="1" hangingPunct="1"/>
            <a:r>
              <a:rPr lang="en-US" altLang="en-US"/>
              <a:t>The algorithms differ in the order and how many times they relax each edge</a:t>
            </a:r>
          </a:p>
        </p:txBody>
      </p:sp>
    </p:spTree>
    <p:extLst>
      <p:ext uri="{BB962C8B-B14F-4D97-AF65-F5344CB8AC3E}">
        <p14:creationId xmlns:p14="http://schemas.microsoft.com/office/powerpoint/2010/main" val="25715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Dijkstra’s Algorithm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/>
              <a:t>Solves Single-source Shortest Path (SSSP) problem: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When there is no negative-weight edges</a:t>
            </a:r>
            <a:r>
              <a:rPr lang="en-US" altLang="en-US" dirty="0"/>
              <a:t>: w(u, v) &gt; 0 </a:t>
            </a:r>
            <a:r>
              <a:rPr lang="en-US" altLang="en-US" dirty="0">
                <a:sym typeface="Symbol" panose="05050102010706020507" pitchFamily="18" charset="2"/>
              </a:rPr>
              <a:t>(u, v)  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Maintains two sets of vertices: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K = vertices whose final shortest-path weights have already been determined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Q = vertices in V – K (Q is a min-priority queue)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dirty="0"/>
              <a:t>Keys in Q are estimates of shortest-path weights (d[v])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Repeatedly select a vertex u </a:t>
            </a:r>
            <a:r>
              <a:rPr lang="en-US" altLang="en-US" dirty="0">
                <a:sym typeface="Symbol" panose="05050102010706020507" pitchFamily="18" charset="2"/>
              </a:rPr>
              <a:t> V – K, with the minimum shortest-path estimate </a:t>
            </a:r>
            <a:r>
              <a:rPr lang="en-US" altLang="en-US" dirty="0"/>
              <a:t>d[v] and RELAXs its incident edges.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967" y="644566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Agency FB" pitchFamily="34" charset="0"/>
                <a:cs typeface="Times New Roman" pitchFamily="18" charset="0"/>
              </a:rPr>
              <a:t>(pronounced “DIKE-</a:t>
            </a:r>
            <a:r>
              <a:rPr lang="en-US" dirty="0" err="1">
                <a:latin typeface="Agency FB" pitchFamily="34" charset="0"/>
                <a:cs typeface="Times New Roman" pitchFamily="18" charset="0"/>
              </a:rPr>
              <a:t>stra</a:t>
            </a:r>
            <a:r>
              <a:rPr lang="en-US" dirty="0">
                <a:latin typeface="Agency FB" pitchFamily="34" charset="0"/>
                <a:cs typeface="Times New Roman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663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Dijkstra (G, w, s)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INITIALIZE-SINGLE-SOURCE(</a:t>
            </a:r>
            <a:r>
              <a:rPr lang="en-US" altLang="en-US" dirty="0">
                <a:latin typeface="Comic Sans MS" panose="030F0702030302020204" pitchFamily="66" charset="0"/>
              </a:rPr>
              <a:t>V, s</a:t>
            </a:r>
            <a:r>
              <a:rPr lang="en-US" alt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while </a:t>
            </a: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endParaRPr lang="en-US" altLang="en-US" b="1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</a:t>
            </a:r>
            <a:r>
              <a:rPr lang="en-US" altLang="en-US" b="1" dirty="0"/>
              <a:t>do</a:t>
            </a:r>
            <a:r>
              <a:rPr lang="en-US" altLang="en-US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u</a:t>
            </a:r>
            <a:r>
              <a:rPr lang="en-US" altLang="en-US" dirty="0"/>
              <a:t> ← EXTRACT-MIN(Q)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dirty="0"/>
              <a:t>		for </a:t>
            </a:r>
            <a:r>
              <a:rPr lang="en-US" altLang="en-US" dirty="0"/>
              <a:t>each vertex </a:t>
            </a:r>
            <a:r>
              <a:rPr lang="en-US" altLang="en-US" dirty="0">
                <a:latin typeface="Comic Sans MS" panose="030F0702030302020204" pitchFamily="66" charset="0"/>
              </a:rPr>
              <a:t>v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Adj</a:t>
            </a:r>
            <a:r>
              <a:rPr lang="en-US" altLang="en-US" dirty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      	</a:t>
            </a:r>
            <a:r>
              <a:rPr lang="en-US" altLang="en-US" b="1" dirty="0"/>
              <a:t>do </a:t>
            </a:r>
            <a:r>
              <a:rPr lang="en-US" altLang="en-US" dirty="0"/>
              <a:t>RELAX(</a:t>
            </a:r>
            <a:r>
              <a:rPr lang="en-US" altLang="en-US" dirty="0">
                <a:latin typeface="Comic Sans MS" panose="030F0702030302020204" pitchFamily="66" charset="0"/>
              </a:rPr>
              <a:t>u, v, w</a:t>
            </a:r>
            <a:r>
              <a:rPr lang="en-US" altLang="en-US" dirty="0"/>
              <a:t>)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6099175" y="1090613"/>
            <a:ext cx="2882900" cy="2528887"/>
            <a:chOff x="1370" y="1413"/>
            <a:chExt cx="1816" cy="1593"/>
          </a:xfrm>
        </p:grpSpPr>
        <p:sp>
          <p:nvSpPr>
            <p:cNvPr id="14379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80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1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2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3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4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87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88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89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0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91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92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93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94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95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9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400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401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402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406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407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099175" y="3576638"/>
            <a:ext cx="2882900" cy="2528887"/>
            <a:chOff x="1370" y="1413"/>
            <a:chExt cx="1816" cy="1593"/>
          </a:xfrm>
        </p:grpSpPr>
        <p:sp>
          <p:nvSpPr>
            <p:cNvPr id="14349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350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1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2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3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4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57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58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59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0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61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62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63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64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65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9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70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371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372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376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377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699250" y="3962400"/>
            <a:ext cx="738188" cy="695325"/>
            <a:chOff x="4220" y="2496"/>
            <a:chExt cx="465" cy="438"/>
          </a:xfrm>
        </p:grpSpPr>
        <p:sp>
          <p:nvSpPr>
            <p:cNvPr id="14347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727825" y="5010150"/>
            <a:ext cx="709613" cy="752475"/>
            <a:chOff x="4238" y="3156"/>
            <a:chExt cx="447" cy="474"/>
          </a:xfrm>
        </p:grpSpPr>
        <p:sp>
          <p:nvSpPr>
            <p:cNvPr id="14345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15493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5494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5495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5496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5497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498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9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0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501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502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503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04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505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5506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507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508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5509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0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1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2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13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514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515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516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520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521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2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3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23" name="Line 35"/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15491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2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805927" name="Line 39"/>
          <p:cNvSpPr>
            <a:spLocks noChangeShapeType="1"/>
          </p:cNvSpPr>
          <p:nvPr/>
        </p:nvSpPr>
        <p:spPr bwMode="auto">
          <a:xfrm flipV="1">
            <a:off x="1454150" y="1893888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15489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0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15487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88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805934" name="Line 46"/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15453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15456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57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58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14</a:t>
                </a:r>
              </a:p>
            </p:txBody>
          </p:sp>
          <p:sp>
            <p:nvSpPr>
              <p:cNvPr id="15459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0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1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2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3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64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65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66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67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68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69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70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71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72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3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4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76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77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78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79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0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1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2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83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84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5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6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54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70" name="Line 82"/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15451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15417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15420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21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22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13</a:t>
                </a:r>
              </a:p>
            </p:txBody>
          </p:sp>
          <p:sp>
            <p:nvSpPr>
              <p:cNvPr id="15423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4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5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7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28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29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30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31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32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33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34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35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36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7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8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9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40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41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42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43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4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5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6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47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48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9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0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8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6009" name="Freeform 121"/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10" name="Freeform 122"/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15415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15379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15384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85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386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9</a:t>
                </a:r>
              </a:p>
            </p:txBody>
          </p:sp>
          <p:sp>
            <p:nvSpPr>
              <p:cNvPr id="15387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8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9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392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393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394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395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396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397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398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399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00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04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05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06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07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11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12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0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15381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94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80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0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23" grpId="0" animBg="1"/>
      <p:bldP spid="805927" grpId="0" animBg="1"/>
      <p:bldP spid="805934" grpId="0" animBg="1"/>
      <p:bldP spid="805934" grpId="1" animBg="1"/>
      <p:bldP spid="805970" grpId="0" animBg="1"/>
      <p:bldP spid="806009" grpId="0" animBg="1"/>
      <p:bldP spid="806009" grpId="1" animBg="1"/>
      <p:bldP spid="8060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Practice</a:t>
            </a:r>
          </a:p>
        </p:txBody>
      </p:sp>
      <p:pic>
        <p:nvPicPr>
          <p:cNvPr id="21506" name="Picture 2" descr="Image result for dijkstra algorit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90" y="1388700"/>
            <a:ext cx="7945488" cy="3310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42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Dijkstra</a:t>
            </a:r>
            <a:r>
              <a:rPr lang="en-US" altLang="en-US" dirty="0"/>
              <a:t> (G, w, s) – Time Complexity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174129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INITIALIZE-SINGLE-SOURCE(</a:t>
            </a:r>
            <a:r>
              <a:rPr lang="en-US" altLang="en-US" dirty="0">
                <a:latin typeface="Comic Sans MS" panose="030F0702030302020204" pitchFamily="66" charset="0"/>
              </a:rPr>
              <a:t>V, s</a:t>
            </a:r>
            <a:r>
              <a:rPr lang="en-US" alt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K ←  </a:t>
            </a:r>
            <a:r>
              <a:rPr lang="en-US" altLang="en-US" dirty="0">
                <a:sym typeface="Symbol" panose="05050102010706020507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while </a:t>
            </a: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endParaRPr lang="en-US" altLang="en-US" b="1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</a:t>
            </a:r>
            <a:r>
              <a:rPr lang="en-US" altLang="en-US" b="1" dirty="0"/>
              <a:t>do</a:t>
            </a:r>
            <a:r>
              <a:rPr lang="en-US" altLang="en-US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u</a:t>
            </a:r>
            <a:r>
              <a:rPr lang="en-US" altLang="en-US" dirty="0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K ← K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{</a:t>
            </a:r>
            <a:r>
              <a:rPr lang="en-US" altLang="en-US" dirty="0">
                <a:latin typeface="Comic Sans MS" panose="030F0702030302020204" pitchFamily="66" charset="0"/>
              </a:rPr>
              <a:t>u</a:t>
            </a:r>
            <a:r>
              <a:rPr lang="en-US" altLang="en-US" dirty="0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</a:t>
            </a:r>
            <a:r>
              <a:rPr lang="en-US" altLang="en-US" b="1" dirty="0"/>
              <a:t>for </a:t>
            </a:r>
            <a:r>
              <a:rPr lang="en-US" altLang="en-US" dirty="0"/>
              <a:t>each vertex </a:t>
            </a:r>
            <a:r>
              <a:rPr lang="en-US" altLang="en-US" dirty="0">
                <a:latin typeface="Comic Sans MS" panose="030F0702030302020204" pitchFamily="66" charset="0"/>
              </a:rPr>
              <a:t>v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Adj</a:t>
            </a:r>
            <a:r>
              <a:rPr lang="en-US" altLang="en-US" dirty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      </a:t>
            </a:r>
            <a:r>
              <a:rPr lang="en-US" altLang="en-US" b="1" dirty="0"/>
              <a:t>do </a:t>
            </a:r>
            <a:r>
              <a:rPr lang="en-US" altLang="en-US" dirty="0"/>
              <a:t>RELAX(</a:t>
            </a:r>
            <a:r>
              <a:rPr lang="en-US" altLang="en-US" dirty="0">
                <a:latin typeface="Comic Sans MS" panose="030F0702030302020204" pitchFamily="66" charset="0"/>
              </a:rPr>
              <a:t>u, v, w</a:t>
            </a:r>
            <a:r>
              <a:rPr lang="en-US" alt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Total running time: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V + V</a:t>
            </a:r>
            <a:r>
              <a:rPr lang="en-US" dirty="0">
                <a:sym typeface="Symbol" pitchFamily="18" charset="2"/>
              </a:rPr>
              <a:t>  T</a:t>
            </a:r>
            <a:r>
              <a:rPr lang="en-US" baseline="-25000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 T</a:t>
            </a:r>
            <a:r>
              <a:rPr lang="en-US" baseline="-25000" dirty="0">
                <a:sym typeface="Symbol" pitchFamily="18" charset="2"/>
              </a:rPr>
              <a:t>D </a:t>
            </a:r>
            <a:r>
              <a:rPr lang="en-US" dirty="0">
                <a:sym typeface="Symbol" pitchFamily="18" charset="2"/>
              </a:rPr>
              <a:t>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5949950" y="990601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 flipH="1">
            <a:off x="5476875" y="122078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2889250" y="2124074"/>
            <a:ext cx="393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(V) time to build min-heap</a:t>
            </a:r>
          </a:p>
        </p:txBody>
      </p:sp>
      <p:sp>
        <p:nvSpPr>
          <p:cNvPr id="806919" name="Line 7"/>
          <p:cNvSpPr>
            <a:spLocks noChangeShapeType="1"/>
          </p:cNvSpPr>
          <p:nvPr/>
        </p:nvSpPr>
        <p:spPr bwMode="auto">
          <a:xfrm flipH="1">
            <a:off x="2416175" y="234949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257822" y="2673348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Executed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(V) times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>
            <a:off x="2784747" y="289877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2" name="Text Box 10"/>
          <p:cNvSpPr txBox="1">
            <a:spLocks noChangeArrowheads="1"/>
          </p:cNvSpPr>
          <p:nvPr/>
        </p:nvSpPr>
        <p:spPr bwMode="auto">
          <a:xfrm>
            <a:off x="5384006" y="3260932"/>
            <a:ext cx="3591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V times,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600" dirty="0">
                <a:solidFill>
                  <a:srgbClr val="0070C0"/>
                </a:solidFill>
                <a:latin typeface="Calibri"/>
                <a:sym typeface="Symbol" pitchFamily="18" charset="2"/>
              </a:rPr>
              <a:t>T</a:t>
            </a:r>
            <a:r>
              <a:rPr lang="en-US" sz="2600" baseline="-25000" dirty="0">
                <a:solidFill>
                  <a:srgbClr val="0070C0"/>
                </a:solidFill>
                <a:latin typeface="Calibri"/>
                <a:sym typeface="Symbol" pitchFamily="18" charset="2"/>
              </a:rPr>
              <a:t>E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) each time</a:t>
            </a:r>
          </a:p>
        </p:txBody>
      </p:sp>
      <p:sp>
        <p:nvSpPr>
          <p:cNvPr id="806923" name="Line 11"/>
          <p:cNvSpPr>
            <a:spLocks noChangeShapeType="1"/>
          </p:cNvSpPr>
          <p:nvPr/>
        </p:nvSpPr>
        <p:spPr bwMode="auto">
          <a:xfrm flipH="1">
            <a:off x="4910931" y="3486357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4" name="Text Box 12"/>
          <p:cNvSpPr txBox="1">
            <a:spLocks noChangeArrowheads="1"/>
          </p:cNvSpPr>
          <p:nvPr/>
        </p:nvSpPr>
        <p:spPr bwMode="auto">
          <a:xfrm>
            <a:off x="5098942" y="4943679"/>
            <a:ext cx="4001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(E) times,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T</a:t>
            </a:r>
            <a:r>
              <a:rPr lang="en-US" sz="2400" baseline="-25000" dirty="0">
                <a:solidFill>
                  <a:srgbClr val="0070C0"/>
                </a:solidFill>
                <a:sym typeface="Symbol" pitchFamily="18" charset="2"/>
              </a:rPr>
              <a:t>D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) each time</a:t>
            </a:r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4706892" y="5169104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16129" y="6068557"/>
            <a:ext cx="4492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E</a:t>
            </a:r>
            <a:r>
              <a:rPr lang="en-US" dirty="0">
                <a:solidFill>
                  <a:srgbClr val="0070C0"/>
                </a:solidFill>
              </a:rPr>
              <a:t> = time taken by an EXTRACT-MIN operation</a:t>
            </a: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 = time taken by a DECREASE-KEY operation</a:t>
            </a:r>
          </a:p>
        </p:txBody>
      </p:sp>
    </p:spTree>
    <p:extLst>
      <p:ext uri="{BB962C8B-B14F-4D97-AF65-F5344CB8AC3E}">
        <p14:creationId xmlns:p14="http://schemas.microsoft.com/office/powerpoint/2010/main" val="27049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7" grpId="0" animBg="1"/>
      <p:bldP spid="806918" grpId="0"/>
      <p:bldP spid="806919" grpId="0" animBg="1"/>
      <p:bldP spid="806920" grpId="0"/>
      <p:bldP spid="806921" grpId="0" animBg="1"/>
      <p:bldP spid="806922" grpId="0"/>
      <p:bldP spid="806923" grpId="0" animBg="1"/>
      <p:bldP spid="806924" grpId="0"/>
      <p:bldP spid="8069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 err="1"/>
              <a:t>Dijkstra’s</a:t>
            </a:r>
            <a:r>
              <a:rPr lang="en-US" dirty="0"/>
              <a:t> Time complexity (cont.)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  <a:noFill/>
          <a:ln/>
        </p:spPr>
        <p:txBody>
          <a:bodyPr/>
          <a:lstStyle/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1. Priority queue is an array.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(V) time, DECREASE-KEY in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/>
              <a:t>(1)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 </a:t>
            </a:r>
            <a:r>
              <a:rPr lang="en-US" sz="2400" dirty="0">
                <a:sym typeface="Symbol" pitchFamily="18" charset="2"/>
              </a:rPr>
              <a:t>+ </a:t>
            </a:r>
            <a:r>
              <a:rPr lang="en-US" sz="2400" i="1" dirty="0">
                <a:sym typeface="Symbol" pitchFamily="18" charset="2"/>
              </a:rPr>
              <a:t>VV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2. (“Modified </a:t>
            </a:r>
            <a:r>
              <a:rPr lang="en-US" sz="2400" dirty="0" err="1"/>
              <a:t>Dijkstra</a:t>
            </a:r>
            <a:r>
              <a:rPr lang="en-US" sz="2400" dirty="0"/>
              <a:t>”)</a:t>
            </a:r>
            <a:br>
              <a:rPr lang="en-US" sz="2400" dirty="0"/>
            </a:br>
            <a:r>
              <a:rPr lang="en-US" sz="2400" dirty="0"/>
              <a:t>Priority queue is a binary (standard) heap.</a:t>
            </a:r>
            <a:br>
              <a:rPr lang="en-US" sz="2400" dirty="0"/>
            </a:br>
            <a:r>
              <a:rPr lang="en-US" sz="2400" dirty="0"/>
              <a:t>EXTRACT-MIN and DECREASE-KEY takes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/>
              <a:t>lgV</a:t>
            </a:r>
            <a:r>
              <a:rPr lang="en-US" sz="2400" dirty="0"/>
              <a:t>) time each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 err="1">
                <a:sym typeface="Symbol" pitchFamily="18" charset="2"/>
              </a:rPr>
              <a:t>E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E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3. </a:t>
            </a:r>
            <a:r>
              <a:rPr lang="en-US" sz="2400" dirty="0"/>
              <a:t>Priority queue is Fibonacci heap. (Of theoretical interest only.)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/>
              <a:t>lg</a:t>
            </a:r>
            <a:r>
              <a:rPr lang="en-US" sz="2400" i="1" dirty="0" err="1"/>
              <a:t>V</a:t>
            </a:r>
            <a:r>
              <a:rPr lang="en-US" sz="2400" dirty="0"/>
              <a:t>),  </a:t>
            </a:r>
            <a:br>
              <a:rPr lang="en-US" sz="2400" dirty="0"/>
            </a:br>
            <a:r>
              <a:rPr lang="en-US" sz="2400" dirty="0"/>
              <a:t>DECREASE-KEY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(1) (amortized)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i="1" dirty="0" err="1"/>
              <a:t>V</a:t>
            </a:r>
            <a:r>
              <a:rPr lang="en-US" sz="2400" dirty="0" err="1"/>
              <a:t>lg</a:t>
            </a:r>
            <a:r>
              <a:rPr lang="en-US" sz="2400" i="1" dirty="0" err="1"/>
              <a:t>V</a:t>
            </a:r>
            <a:r>
              <a:rPr lang="en-US" sz="2400" dirty="0" err="1"/>
              <a:t>+</a:t>
            </a:r>
            <a:r>
              <a:rPr lang="en-US" sz="2400" i="1" dirty="0" err="1"/>
              <a:t>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596135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920750" y="4535488"/>
            <a:ext cx="4025900" cy="201136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 flipV="1">
            <a:off x="6389688" y="6232525"/>
            <a:ext cx="5318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6313488" y="6450013"/>
            <a:ext cx="760412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7316788" y="4267200"/>
            <a:ext cx="83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V="1">
            <a:off x="5487988" y="4116388"/>
            <a:ext cx="1598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1"/>
            <a:ext cx="8458200" cy="923365"/>
          </a:xfrm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Why Does </a:t>
            </a:r>
            <a:r>
              <a:rPr lang="en-US" dirty="0" err="1"/>
              <a:t>Dijkstra’s</a:t>
            </a:r>
            <a:r>
              <a:rPr lang="en-US" dirty="0"/>
              <a:t> Algorithm Work?</a:t>
            </a:r>
          </a:p>
        </p:txBody>
      </p:sp>
      <p:sp>
        <p:nvSpPr>
          <p:cNvPr id="1699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647700"/>
            <a:ext cx="7772400" cy="38100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 It works when all edge weights are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0.</a:t>
            </a:r>
          </a:p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/>
              <a:t> It maintains a set </a:t>
            </a:r>
            <a:r>
              <a:rPr lang="en-US" i="1" dirty="0"/>
              <a:t>K</a:t>
            </a:r>
            <a:r>
              <a:rPr lang="en-US" dirty="0"/>
              <a:t> containing all vertices whose shortest paths from the source vertex </a:t>
            </a:r>
            <a:r>
              <a:rPr lang="en-US" i="1" dirty="0"/>
              <a:t>s</a:t>
            </a:r>
            <a:r>
              <a:rPr lang="en-US" dirty="0"/>
              <a:t> are known </a:t>
            </a:r>
            <a:br>
              <a:rPr lang="en-US" dirty="0"/>
            </a:br>
            <a:r>
              <a:rPr lang="en-US" dirty="0"/>
              <a:t>(i.e. </a:t>
            </a:r>
            <a:r>
              <a:rPr lang="en-US" i="1" dirty="0"/>
              <a:t>d[u]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r>
              <a:rPr lang="en-US" dirty="0"/>
              <a:t> for all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K</a:t>
            </a:r>
            <a:r>
              <a:rPr lang="en-US" dirty="0"/>
              <a:t>).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</a:pPr>
            <a:r>
              <a:rPr lang="en-US" dirty="0"/>
              <a:t>Now look at the “frontier” </a:t>
            </a:r>
            <a:r>
              <a:rPr lang="en-US" i="1" dirty="0"/>
              <a:t>F</a:t>
            </a:r>
            <a:r>
              <a:rPr lang="en-US" dirty="0"/>
              <a:t> of </a:t>
            </a:r>
            <a:r>
              <a:rPr lang="en-US" i="1" dirty="0"/>
              <a:t>K — i.e., </a:t>
            </a:r>
            <a:r>
              <a:rPr lang="en-US" dirty="0"/>
              <a:t>all vertices adjacent to a vertex in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6940550" y="3968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Oval 10"/>
          <p:cNvSpPr>
            <a:spLocks noChangeArrowheads="1"/>
          </p:cNvSpPr>
          <p:nvPr/>
        </p:nvSpPr>
        <p:spPr bwMode="auto">
          <a:xfrm>
            <a:off x="5957047" y="6261100"/>
            <a:ext cx="431800" cy="431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7756525" y="4327525"/>
            <a:ext cx="1073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the rest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of  the 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graph</a:t>
            </a: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7240588" y="4930775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6313488" y="5654675"/>
            <a:ext cx="760412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6389688" y="5511800"/>
            <a:ext cx="684212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V="1">
            <a:off x="1677988" y="5003800"/>
            <a:ext cx="106521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>
            <a:off x="4268787" y="4787900"/>
            <a:ext cx="1226577" cy="709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 flipV="1">
            <a:off x="2897188" y="4786313"/>
            <a:ext cx="13700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5411788" y="4859338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>
            <a:off x="4421188" y="5729288"/>
            <a:ext cx="22701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3963988" y="5365750"/>
            <a:ext cx="68421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3963988" y="5365750"/>
            <a:ext cx="531812" cy="1011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2820988" y="5872163"/>
            <a:ext cx="60801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1677988" y="5729288"/>
            <a:ext cx="1217612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>
            <a:off x="2897188" y="5005388"/>
            <a:ext cx="531812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1225550" y="5227638"/>
            <a:ext cx="673100" cy="636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i="1" dirty="0">
                <a:latin typeface="Times New Roman" pitchFamily="18" charset="0"/>
              </a:rPr>
              <a:t>s</a:t>
            </a: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2597150" y="47926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Oval 27"/>
          <p:cNvSpPr>
            <a:spLocks noChangeArrowheads="1"/>
          </p:cNvSpPr>
          <p:nvPr/>
        </p:nvSpPr>
        <p:spPr bwMode="auto">
          <a:xfrm>
            <a:off x="3968750" y="457676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Oval 28"/>
          <p:cNvSpPr>
            <a:spLocks noChangeArrowheads="1"/>
          </p:cNvSpPr>
          <p:nvPr/>
        </p:nvSpPr>
        <p:spPr bwMode="auto">
          <a:xfrm>
            <a:off x="3740150" y="51546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Oval 29"/>
          <p:cNvSpPr>
            <a:spLocks noChangeArrowheads="1"/>
          </p:cNvSpPr>
          <p:nvPr/>
        </p:nvSpPr>
        <p:spPr bwMode="auto">
          <a:xfrm>
            <a:off x="2597150" y="59483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Oval 30"/>
          <p:cNvSpPr>
            <a:spLocks noChangeArrowheads="1"/>
          </p:cNvSpPr>
          <p:nvPr/>
        </p:nvSpPr>
        <p:spPr bwMode="auto">
          <a:xfrm>
            <a:off x="6940550" y="4648200"/>
            <a:ext cx="444500" cy="4206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5" name="Oval 31"/>
          <p:cNvSpPr>
            <a:spLocks noChangeArrowheads="1"/>
          </p:cNvSpPr>
          <p:nvPr/>
        </p:nvSpPr>
        <p:spPr bwMode="auto">
          <a:xfrm>
            <a:off x="6019800" y="5376863"/>
            <a:ext cx="431800" cy="40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3206750" y="5659438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7" name="Oval 33"/>
          <p:cNvSpPr>
            <a:spLocks noChangeArrowheads="1"/>
          </p:cNvSpPr>
          <p:nvPr/>
        </p:nvSpPr>
        <p:spPr bwMode="auto">
          <a:xfrm>
            <a:off x="5494618" y="4637928"/>
            <a:ext cx="431800" cy="40798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8" name="Oval 34"/>
          <p:cNvSpPr>
            <a:spLocks noChangeArrowheads="1"/>
          </p:cNvSpPr>
          <p:nvPr/>
        </p:nvSpPr>
        <p:spPr bwMode="auto">
          <a:xfrm>
            <a:off x="4425950" y="537051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9" name="Oval 35"/>
          <p:cNvSpPr>
            <a:spLocks noChangeArrowheads="1"/>
          </p:cNvSpPr>
          <p:nvPr/>
        </p:nvSpPr>
        <p:spPr bwMode="auto">
          <a:xfrm>
            <a:off x="4197350" y="60944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Rectangle 36"/>
          <p:cNvSpPr>
            <a:spLocks noChangeArrowheads="1"/>
          </p:cNvSpPr>
          <p:nvPr/>
        </p:nvSpPr>
        <p:spPr bwMode="auto">
          <a:xfrm>
            <a:off x="974725" y="4581525"/>
            <a:ext cx="42479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i="1" dirty="0">
                <a:latin typeface="Times New Roman" pitchFamily="18" charset="0"/>
              </a:rPr>
              <a:t>K</a:t>
            </a:r>
          </a:p>
        </p:txBody>
      </p:sp>
      <p:cxnSp>
        <p:nvCxnSpPr>
          <p:cNvPr id="170021" name="AutoShape 37"/>
          <p:cNvCxnSpPr>
            <a:cxnSpLocks noChangeShapeType="1"/>
            <a:stCxn id="170016" idx="7"/>
            <a:endCxn id="170012" idx="3"/>
          </p:cNvCxnSpPr>
          <p:nvPr/>
        </p:nvCxnSpPr>
        <p:spPr bwMode="auto">
          <a:xfrm flipV="1">
            <a:off x="3586163" y="5513388"/>
            <a:ext cx="2190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2" name="AutoShape 38"/>
          <p:cNvCxnSpPr>
            <a:cxnSpLocks noChangeShapeType="1"/>
            <a:stCxn id="170018" idx="6"/>
            <a:endCxn id="170015" idx="2"/>
          </p:cNvCxnSpPr>
          <p:nvPr/>
        </p:nvCxnSpPr>
        <p:spPr bwMode="auto">
          <a:xfrm>
            <a:off x="4870450" y="5581650"/>
            <a:ext cx="1120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3" name="AutoShape 39"/>
          <p:cNvCxnSpPr>
            <a:cxnSpLocks noChangeShapeType="1"/>
            <a:stCxn id="170018" idx="6"/>
            <a:endCxn id="169994" idx="2"/>
          </p:cNvCxnSpPr>
          <p:nvPr/>
        </p:nvCxnSpPr>
        <p:spPr bwMode="auto">
          <a:xfrm>
            <a:off x="4870450" y="5581651"/>
            <a:ext cx="1086597" cy="8953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4" name="AutoShape 40"/>
          <p:cNvCxnSpPr>
            <a:cxnSpLocks noChangeShapeType="1"/>
            <a:stCxn id="170019" idx="6"/>
            <a:endCxn id="170015" idx="2"/>
          </p:cNvCxnSpPr>
          <p:nvPr/>
        </p:nvCxnSpPr>
        <p:spPr bwMode="auto">
          <a:xfrm flipV="1">
            <a:off x="4641850" y="5581650"/>
            <a:ext cx="1349375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5" name="AutoShape 41"/>
          <p:cNvCxnSpPr>
            <a:cxnSpLocks noChangeShapeType="1"/>
            <a:stCxn id="170019" idx="6"/>
            <a:endCxn id="169994" idx="2"/>
          </p:cNvCxnSpPr>
          <p:nvPr/>
        </p:nvCxnSpPr>
        <p:spPr bwMode="auto">
          <a:xfrm>
            <a:off x="4641850" y="6304757"/>
            <a:ext cx="1315197" cy="1722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3" name="Oval 42"/>
          <p:cNvSpPr/>
          <p:nvPr/>
        </p:nvSpPr>
        <p:spPr>
          <a:xfrm>
            <a:off x="5307108" y="4123763"/>
            <a:ext cx="1541929" cy="26894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95592" y="3701533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</a:rPr>
              <a:t>F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4278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Oval 2"/>
          <p:cNvSpPr>
            <a:spLocks noChangeArrowheads="1"/>
          </p:cNvSpPr>
          <p:nvPr/>
        </p:nvSpPr>
        <p:spPr bwMode="auto">
          <a:xfrm>
            <a:off x="4318000" y="1757363"/>
            <a:ext cx="2609850" cy="23495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5" name="Line 3"/>
          <p:cNvSpPr>
            <a:spLocks noChangeShapeType="1"/>
          </p:cNvSpPr>
          <p:nvPr/>
        </p:nvSpPr>
        <p:spPr bwMode="auto">
          <a:xfrm>
            <a:off x="6326188" y="2284413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26388" y="3352800"/>
            <a:ext cx="684212" cy="608013"/>
            <a:chOff x="2785" y="2113"/>
            <a:chExt cx="431" cy="383"/>
          </a:xfrm>
        </p:grpSpPr>
        <p:sp>
          <p:nvSpPr>
            <p:cNvPr id="172037" name="Line 5"/>
            <p:cNvSpPr>
              <a:spLocks noChangeShapeType="1"/>
            </p:cNvSpPr>
            <p:nvPr/>
          </p:nvSpPr>
          <p:spPr bwMode="auto">
            <a:xfrm>
              <a:off x="2785" y="2305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8" name="Line 6"/>
            <p:cNvSpPr>
              <a:spLocks noChangeShapeType="1"/>
            </p:cNvSpPr>
            <p:nvPr/>
          </p:nvSpPr>
          <p:spPr bwMode="auto">
            <a:xfrm>
              <a:off x="2833" y="2256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9" name="Line 7"/>
            <p:cNvSpPr>
              <a:spLocks noChangeShapeType="1"/>
            </p:cNvSpPr>
            <p:nvPr/>
          </p:nvSpPr>
          <p:spPr bwMode="auto">
            <a:xfrm flipV="1">
              <a:off x="2929" y="2113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926388" y="2133600"/>
            <a:ext cx="684212" cy="608013"/>
            <a:chOff x="2785" y="1345"/>
            <a:chExt cx="431" cy="383"/>
          </a:xfrm>
        </p:grpSpPr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>
              <a:off x="2785" y="1537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2833" y="1488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 flipV="1">
              <a:off x="2929" y="1345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6097588" y="3579813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6173788" y="2438400"/>
            <a:ext cx="1370012" cy="1065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6173788" y="2362200"/>
            <a:ext cx="1598612" cy="912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7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Theorem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06184" y="784404"/>
            <a:ext cx="4419604" cy="6073596"/>
          </a:xfrm>
        </p:spPr>
        <p:txBody>
          <a:bodyPr>
            <a:normAutofit fontScale="92500" lnSpcReduction="10000"/>
          </a:bodyPr>
          <a:lstStyle/>
          <a:p>
            <a:pPr eaLnBrk="0" hangingPunct="0"/>
            <a:r>
              <a:rPr lang="en-US" dirty="0"/>
              <a:t>After the end of each iteration of while loop in </a:t>
            </a:r>
            <a:r>
              <a:rPr lang="en-US" dirty="0" err="1"/>
              <a:t>Dijkstra’s</a:t>
            </a:r>
            <a:r>
              <a:rPr lang="en-US" dirty="0"/>
              <a:t> algorithm the following is true for each frontier vertex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d[u] </a:t>
            </a:r>
            <a:r>
              <a:rPr lang="en-US" dirty="0"/>
              <a:t>is the weight of the shortest path to </a:t>
            </a:r>
            <a:r>
              <a:rPr lang="en-US" i="1" dirty="0"/>
              <a:t>u</a:t>
            </a:r>
            <a:r>
              <a:rPr lang="en-US" dirty="0"/>
              <a:t> going through </a:t>
            </a:r>
            <a:r>
              <a:rPr lang="en-US" u="sng" dirty="0"/>
              <a:t>only</a:t>
            </a:r>
            <a:r>
              <a:rPr lang="en-US" dirty="0"/>
              <a:t> vertices in </a:t>
            </a:r>
            <a:r>
              <a:rPr lang="en-US" i="1" dirty="0"/>
              <a:t>K.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The algorithm picks the frontier vertex </a:t>
            </a:r>
            <a:r>
              <a:rPr lang="en-US" i="1" dirty="0"/>
              <a:t>u</a:t>
            </a:r>
            <a:r>
              <a:rPr lang="en-US" dirty="0"/>
              <a:t> with the smallest value of </a:t>
            </a:r>
            <a:r>
              <a:rPr lang="en-US" i="1" dirty="0"/>
              <a:t>d[u] </a:t>
            </a:r>
            <a:r>
              <a:rPr lang="en-US" dirty="0"/>
              <a:t>in the next iteration.</a:t>
            </a:r>
          </a:p>
          <a:p>
            <a:pPr eaLnBrk="0" hangingPunct="0"/>
            <a:endParaRPr lang="en-US" dirty="0">
              <a:solidFill>
                <a:srgbClr val="FF0000"/>
              </a:solidFill>
            </a:endParaRPr>
          </a:p>
          <a:p>
            <a:pPr eaLnBrk="0" hangingPunct="0"/>
            <a:r>
              <a:rPr lang="en-US" dirty="0">
                <a:solidFill>
                  <a:srgbClr val="FF0000"/>
                </a:solidFill>
              </a:rPr>
              <a:t>Claim</a:t>
            </a:r>
            <a:r>
              <a:rPr lang="en-US" dirty="0"/>
              <a:t>: If u is chosen (via the Extract-Min </a:t>
            </a:r>
            <a:r>
              <a:rPr lang="en-US" dirty="0" err="1"/>
              <a:t>opertaion</a:t>
            </a:r>
            <a:r>
              <a:rPr lang="en-US" dirty="0"/>
              <a:t> in line 5) in the beginning of an iteration then </a:t>
            </a:r>
            <a:r>
              <a:rPr lang="en-US" b="1" i="1" dirty="0"/>
              <a:t>d[u] = </a:t>
            </a:r>
            <a:r>
              <a:rPr lang="en-US" b="1" i="1" dirty="0">
                <a:latin typeface="Symbol" pitchFamily="18" charset="2"/>
              </a:rPr>
              <a:t>d</a:t>
            </a:r>
            <a:r>
              <a:rPr lang="en-US" b="1" i="1" dirty="0"/>
              <a:t>(</a:t>
            </a:r>
            <a:r>
              <a:rPr lang="en-US" b="1" i="1" dirty="0" err="1"/>
              <a:t>s,u</a:t>
            </a:r>
            <a:r>
              <a:rPr lang="en-US" b="1" i="1" dirty="0"/>
              <a:t>)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4425950" y="2519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s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5797550" y="19859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4</a:t>
            </a:r>
          </a:p>
        </p:txBody>
      </p:sp>
      <p:sp>
        <p:nvSpPr>
          <p:cNvPr id="172051" name="Oval 19"/>
          <p:cNvSpPr>
            <a:spLocks noChangeArrowheads="1"/>
          </p:cNvSpPr>
          <p:nvPr/>
        </p:nvSpPr>
        <p:spPr bwMode="auto">
          <a:xfrm>
            <a:off x="7550150" y="32813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9</a:t>
            </a:r>
          </a:p>
        </p:txBody>
      </p:sp>
      <p:sp>
        <p:nvSpPr>
          <p:cNvPr id="172052" name="Oval 20"/>
          <p:cNvSpPr>
            <a:spLocks noChangeArrowheads="1"/>
          </p:cNvSpPr>
          <p:nvPr/>
        </p:nvSpPr>
        <p:spPr bwMode="auto">
          <a:xfrm>
            <a:off x="7550150" y="19859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7</a:t>
            </a:r>
          </a:p>
        </p:txBody>
      </p:sp>
      <p:sp>
        <p:nvSpPr>
          <p:cNvPr id="172053" name="Oval 21"/>
          <p:cNvSpPr>
            <a:spLocks noChangeArrowheads="1"/>
          </p:cNvSpPr>
          <p:nvPr/>
        </p:nvSpPr>
        <p:spPr bwMode="auto">
          <a:xfrm>
            <a:off x="5721350" y="3281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6</a:t>
            </a:r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6842125" y="1887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6994525" y="2344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6895920" y="3487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3</a:t>
            </a: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7048313" y="285572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8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7010400" y="1452563"/>
            <a:ext cx="18875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min(4+2, 6+1) = 6</a:t>
            </a:r>
          </a:p>
        </p:txBody>
      </p:sp>
      <p:sp>
        <p:nvSpPr>
          <p:cNvPr id="172059" name="Rectangle 27"/>
          <p:cNvSpPr>
            <a:spLocks noChangeArrowheads="1"/>
          </p:cNvSpPr>
          <p:nvPr/>
        </p:nvSpPr>
        <p:spPr bwMode="auto">
          <a:xfrm>
            <a:off x="7036828" y="4052328"/>
            <a:ext cx="18875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min(4+8, 6+3) = 9</a:t>
            </a:r>
          </a:p>
        </p:txBody>
      </p:sp>
      <p:cxnSp>
        <p:nvCxnSpPr>
          <p:cNvPr id="32" name="Shape 31"/>
          <p:cNvCxnSpPr>
            <a:stCxn id="172049" idx="6"/>
            <a:endCxn id="172050" idx="1"/>
          </p:cNvCxnSpPr>
          <p:nvPr/>
        </p:nvCxnSpPr>
        <p:spPr>
          <a:xfrm flipV="1">
            <a:off x="5022850" y="2073377"/>
            <a:ext cx="862114" cy="744436"/>
          </a:xfrm>
          <a:prstGeom prst="curvedConnector4">
            <a:avLst>
              <a:gd name="adj1" fmla="val 38691"/>
              <a:gd name="adj2" fmla="val 13281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72049" idx="6"/>
            <a:endCxn id="172053" idx="3"/>
          </p:cNvCxnSpPr>
          <p:nvPr/>
        </p:nvCxnSpPr>
        <p:spPr>
          <a:xfrm>
            <a:off x="5022850" y="2817813"/>
            <a:ext cx="785914" cy="973036"/>
          </a:xfrm>
          <a:prstGeom prst="curvedConnector4">
            <a:avLst>
              <a:gd name="adj1" fmla="val 44439"/>
              <a:gd name="adj2" fmla="val 12349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94683" y="1487251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K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647773" y="2528044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39332" y="2545972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7550145" y="1985958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1217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8" grpId="0" animBg="1"/>
      <p:bldP spid="172059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Proof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/>
              <a:t>By construction, d[</a:t>
            </a:r>
            <a:r>
              <a:rPr lang="en-US" i="1" dirty="0"/>
              <a:t>u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is the weight of the shortest path to </a:t>
            </a:r>
            <a:r>
              <a:rPr lang="en-US" i="1" dirty="0"/>
              <a:t>u</a:t>
            </a:r>
            <a:r>
              <a:rPr lang="en-US" dirty="0"/>
              <a:t> going through </a:t>
            </a:r>
            <a:r>
              <a:rPr lang="en-US" u="sng" dirty="0"/>
              <a:t>only</a:t>
            </a:r>
            <a:r>
              <a:rPr lang="en-US" dirty="0"/>
              <a:t> vertices in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eaLnBrk="0" hangingPunct="0"/>
            <a:r>
              <a:rPr lang="en-US" dirty="0"/>
              <a:t>If there exist another path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that contains some vertices not in </a:t>
            </a:r>
            <a:r>
              <a:rPr lang="en-US" i="1" dirty="0"/>
              <a:t>K,</a:t>
            </a:r>
            <a:r>
              <a:rPr lang="en-US" dirty="0"/>
              <a:t> then that path must leave </a:t>
            </a:r>
            <a:r>
              <a:rPr lang="en-US" i="1" dirty="0"/>
              <a:t>K</a:t>
            </a:r>
            <a:r>
              <a:rPr lang="en-US" dirty="0"/>
              <a:t>, go to a node </a:t>
            </a:r>
            <a:r>
              <a:rPr lang="en-US" i="1" dirty="0"/>
              <a:t>v</a:t>
            </a:r>
            <a:r>
              <a:rPr lang="en-US" dirty="0"/>
              <a:t> on the frontier and then reach </a:t>
            </a:r>
            <a:r>
              <a:rPr lang="en-US" i="1" dirty="0"/>
              <a:t>u </a:t>
            </a:r>
            <a:r>
              <a:rPr lang="en-US" dirty="0"/>
              <a:t>from there (via a sub-path </a:t>
            </a:r>
            <a:r>
              <a:rPr lang="en-US" i="1" dirty="0" err="1"/>
              <a:t>p</a:t>
            </a:r>
            <a:r>
              <a:rPr lang="en-US" i="1" baseline="-25000" dirty="0" err="1"/>
              <a:t>vu</a:t>
            </a:r>
            <a:r>
              <a:rPr lang="en-US" dirty="0"/>
              <a:t>). </a:t>
            </a:r>
          </a:p>
          <a:p>
            <a:pPr eaLnBrk="0" hangingPunct="0"/>
            <a:endParaRPr lang="en-US" dirty="0">
              <a:sym typeface="Wingdings" pitchFamily="2" charset="2"/>
            </a:endParaRPr>
          </a:p>
        </p:txBody>
      </p:sp>
      <p:grpSp>
        <p:nvGrpSpPr>
          <p:cNvPr id="23" name="Group 21"/>
          <p:cNvGrpSpPr/>
          <p:nvPr/>
        </p:nvGrpSpPr>
        <p:grpSpPr>
          <a:xfrm>
            <a:off x="1021997" y="3554486"/>
            <a:ext cx="7066056" cy="2279650"/>
            <a:chOff x="950277" y="4433056"/>
            <a:chExt cx="7066056" cy="2279650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p</a:t>
              </a:r>
              <a:r>
                <a:rPr lang="en-US" i="1" baseline="-25000" dirty="0" err="1"/>
                <a:t>vu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680306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Modeling problems as graph problems: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vertices</a:t>
            </a:r>
            <a:r>
              <a:rPr lang="en-US" altLang="en-US" dirty="0"/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8080"/>
                </a:solidFill>
                <a:latin typeface="Comic Sans MS" panose="030F0702030302020204" pitchFamily="66" charset="0"/>
              </a:rPr>
              <a:t>edges</a:t>
            </a:r>
            <a:r>
              <a:rPr lang="en-US" altLang="en-US" dirty="0"/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6699"/>
                </a:solidFill>
                <a:latin typeface="Comic Sans MS" panose="030F0702030302020204" pitchFamily="66" charset="0"/>
              </a:rPr>
              <a:t>edge weights</a:t>
            </a:r>
            <a:r>
              <a:rPr lang="en-US" altLang="en-US" dirty="0"/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Goal: find a shortest path between two vertices (cities)</a:t>
            </a:r>
          </a:p>
        </p:txBody>
      </p:sp>
    </p:spTree>
    <p:extLst>
      <p:ext uri="{BB962C8B-B14F-4D97-AF65-F5344CB8AC3E}">
        <p14:creationId xmlns:p14="http://schemas.microsoft.com/office/powerpoint/2010/main" val="771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Proof (Contd.)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/>
              <a:t>The weight of this path, w(</a:t>
            </a:r>
            <a:r>
              <a:rPr lang="en-US" i="1" dirty="0"/>
              <a:t>p)</a:t>
            </a:r>
            <a:r>
              <a:rPr lang="en-US" dirty="0"/>
              <a:t> </a:t>
            </a:r>
            <a:r>
              <a:rPr lang="en-US" i="1" dirty="0"/>
              <a:t>= d[v]+w(</a:t>
            </a:r>
            <a:r>
              <a:rPr lang="en-US" i="1" dirty="0" err="1"/>
              <a:t>p</a:t>
            </a:r>
            <a:r>
              <a:rPr lang="en-US" i="1" baseline="-25000" dirty="0" err="1"/>
              <a:t>vu</a:t>
            </a:r>
            <a:r>
              <a:rPr lang="en-US" i="1" dirty="0"/>
              <a:t>)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d[v],</a:t>
            </a:r>
            <a:r>
              <a:rPr lang="en-US" dirty="0"/>
              <a:t> since </a:t>
            </a:r>
            <a:r>
              <a:rPr lang="en-US" i="1" dirty="0"/>
              <a:t>w(</a:t>
            </a:r>
            <a:r>
              <a:rPr lang="en-US" i="1" dirty="0" err="1"/>
              <a:t>p</a:t>
            </a:r>
            <a:r>
              <a:rPr lang="en-US" i="1" baseline="-25000" dirty="0" err="1"/>
              <a:t>vu</a:t>
            </a:r>
            <a:r>
              <a:rPr lang="en-US" i="1" dirty="0"/>
              <a:t>)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0 </a:t>
            </a:r>
            <a:r>
              <a:rPr lang="en-US" dirty="0"/>
              <a:t>(because edge weights are non-negative). </a:t>
            </a:r>
          </a:p>
          <a:p>
            <a:pPr eaLnBrk="0" hangingPunct="0"/>
            <a:endParaRPr lang="en-US" sz="1800" dirty="0"/>
          </a:p>
          <a:p>
            <a:pPr eaLnBrk="0" hangingPunct="0"/>
            <a:r>
              <a:rPr lang="en-US" dirty="0"/>
              <a:t>But </a:t>
            </a:r>
            <a:r>
              <a:rPr lang="en-US" i="1" dirty="0"/>
              <a:t>d[v]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d[u], </a:t>
            </a:r>
            <a:r>
              <a:rPr lang="en-US" dirty="0"/>
              <a:t>otherwise </a:t>
            </a:r>
            <a:r>
              <a:rPr lang="en-US" i="1" dirty="0"/>
              <a:t>u </a:t>
            </a:r>
            <a:r>
              <a:rPr lang="en-US" dirty="0"/>
              <a:t>wouldn’t be chosen in line 5. </a:t>
            </a:r>
          </a:p>
          <a:p>
            <a:pPr eaLnBrk="0" hangingPunct="0"/>
            <a:endParaRPr lang="en-US" sz="1600" i="1" dirty="0">
              <a:latin typeface="Symbol" pitchFamily="18" charset="2"/>
            </a:endParaRPr>
          </a:p>
          <a:p>
            <a:pPr eaLnBrk="0" hangingPunct="0">
              <a:buFont typeface="Symbol" pitchFamily="18" charset="2"/>
              <a:buChar char="\"/>
            </a:pPr>
            <a:r>
              <a:rPr lang="en-US" dirty="0"/>
              <a:t>w(</a:t>
            </a:r>
            <a:r>
              <a:rPr lang="en-US" i="1" dirty="0"/>
              <a:t>p)</a:t>
            </a:r>
            <a:r>
              <a:rPr lang="en-US" dirty="0"/>
              <a:t>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d[u]</a:t>
            </a:r>
            <a:r>
              <a:rPr lang="en-US" dirty="0"/>
              <a:t>. So there is no path to u which is shorter than </a:t>
            </a:r>
            <a:r>
              <a:rPr lang="en-US" i="1" dirty="0"/>
              <a:t>d[u],</a:t>
            </a:r>
            <a:r>
              <a:rPr lang="en-US" b="1" i="1" dirty="0"/>
              <a:t> </a:t>
            </a:r>
            <a:r>
              <a:rPr lang="en-US" i="1" dirty="0"/>
              <a:t>i.e., d[u]</a:t>
            </a:r>
            <a:r>
              <a:rPr lang="en-US" dirty="0"/>
              <a:t> is the shortest path distance of </a:t>
            </a:r>
            <a:r>
              <a:rPr lang="en-US" i="1" dirty="0"/>
              <a:t>u</a:t>
            </a:r>
            <a:r>
              <a:rPr lang="en-US" dirty="0"/>
              <a:t> from </a:t>
            </a:r>
            <a:r>
              <a:rPr lang="en-US" i="1" dirty="0"/>
              <a:t>s,</a:t>
            </a:r>
            <a:r>
              <a:rPr lang="en-US" dirty="0"/>
              <a:t> </a:t>
            </a:r>
            <a:r>
              <a:rPr lang="en-US" i="1" dirty="0"/>
              <a:t>i.e., </a:t>
            </a:r>
          </a:p>
          <a:p>
            <a:pPr algn="ctr" eaLnBrk="0" hangingPunct="0"/>
            <a:r>
              <a:rPr lang="en-US" i="1" dirty="0"/>
              <a:t>d[u]</a:t>
            </a:r>
            <a:r>
              <a:rPr lang="en-US" dirty="0"/>
              <a:t>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endParaRPr lang="en-US" dirty="0">
              <a:sym typeface="Wingdings" pitchFamily="2" charset="2"/>
            </a:endParaRPr>
          </a:p>
          <a:p>
            <a:pPr eaLnBrk="0" hangingPunct="0"/>
            <a:endParaRPr lang="en-US" dirty="0">
              <a:sym typeface="Wingdings" pitchFamily="2" charset="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950277" y="4522706"/>
            <a:ext cx="7066056" cy="2279650"/>
            <a:chOff x="950277" y="4433056"/>
            <a:chExt cx="7066056" cy="227965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131877" y="4874381"/>
              <a:ext cx="158697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d[u] </a:t>
              </a:r>
              <a:r>
                <a:rPr lang="en-US" sz="2400" i="1" dirty="0">
                  <a:latin typeface="Symbol" pitchFamily="18" charset="2"/>
                </a:rPr>
                <a:t>£</a:t>
              </a:r>
              <a:r>
                <a:rPr lang="en-US" sz="2400" i="1" dirty="0">
                  <a:latin typeface="Times New Roman" pitchFamily="18" charset="0"/>
                </a:rPr>
                <a:t> d[v]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p</a:t>
              </a:r>
              <a:r>
                <a:rPr lang="en-US" i="1" baseline="-25000" dirty="0" err="1"/>
                <a:t>vu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2742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b="1" dirty="0">
                <a:solidFill>
                  <a:schemeClr val="tx2"/>
                </a:solidFill>
              </a:rPr>
              <a:t> </a:t>
            </a:r>
            <a:r>
              <a:rPr lang="tr-TR" altLang="en-US" b="1" dirty="0">
                <a:solidFill>
                  <a:srgbClr val="FF3300"/>
                </a:solidFill>
              </a:rPr>
              <a:t>What is s</a:t>
            </a:r>
            <a:r>
              <a:rPr lang="en-US" altLang="en-US" b="1" dirty="0" err="1">
                <a:solidFill>
                  <a:srgbClr val="FF3300"/>
                </a:solidFill>
              </a:rPr>
              <a:t>hortest</a:t>
            </a:r>
            <a:r>
              <a:rPr lang="en-US" altLang="en-US" b="1" dirty="0">
                <a:solidFill>
                  <a:srgbClr val="FF3300"/>
                </a:solidFill>
              </a:rPr>
              <a:t> path </a:t>
            </a:r>
            <a:r>
              <a:rPr lang="tr-TR" altLang="en-US" b="1" dirty="0">
                <a:solidFill>
                  <a:srgbClr val="FF3300"/>
                </a:solidFill>
              </a:rPr>
              <a:t>?</a:t>
            </a:r>
            <a:endParaRPr lang="en-US" altLang="en-US" b="1" dirty="0">
              <a:solidFill>
                <a:srgbClr val="FF3300"/>
              </a:solidFill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chemeClr val="tx2"/>
                </a:solidFill>
              </a:rPr>
              <a:t>shortest </a:t>
            </a:r>
            <a:r>
              <a:rPr lang="en-US" altLang="en-US" u="sng" dirty="0">
                <a:solidFill>
                  <a:schemeClr val="tx2"/>
                </a:solidFill>
                <a:latin typeface="TimesNewRomanPSMT;TimesNewRoman"/>
              </a:rPr>
              <a:t>length </a:t>
            </a:r>
            <a:r>
              <a:rPr lang="en-US" altLang="en-US" u="sng" dirty="0">
                <a:solidFill>
                  <a:schemeClr val="tx2"/>
                </a:solidFill>
              </a:rPr>
              <a:t>between two vertices</a:t>
            </a:r>
            <a:r>
              <a:rPr lang="tr-TR" altLang="en-US" b="1" dirty="0">
                <a:solidFill>
                  <a:schemeClr val="tx2"/>
                </a:solidFill>
              </a:rPr>
              <a:t> </a:t>
            </a:r>
            <a:r>
              <a:rPr lang="tr-TR" altLang="en-US" dirty="0">
                <a:solidFill>
                  <a:schemeClr val="tx2"/>
                </a:solidFill>
              </a:rPr>
              <a:t>for </a:t>
            </a:r>
            <a:r>
              <a:rPr lang="en-US" altLang="en-US" dirty="0">
                <a:solidFill>
                  <a:schemeClr val="tx2"/>
                </a:solidFill>
              </a:rPr>
              <a:t>an </a:t>
            </a:r>
            <a:r>
              <a:rPr lang="en-US" altLang="en-US" dirty="0" err="1">
                <a:solidFill>
                  <a:schemeClr val="tx2"/>
                </a:solidFill>
              </a:rPr>
              <a:t>unweighted</a:t>
            </a:r>
            <a:r>
              <a:rPr lang="en-US" altLang="en-US" dirty="0">
                <a:solidFill>
                  <a:schemeClr val="tx2"/>
                </a:solidFill>
              </a:rPr>
              <a:t> graph: </a:t>
            </a: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chemeClr val="tx2"/>
                </a:solidFill>
              </a:rPr>
              <a:t>smallest </a:t>
            </a:r>
            <a:r>
              <a:rPr lang="en-US" altLang="en-US" b="1" u="sng" dirty="0">
                <a:solidFill>
                  <a:schemeClr val="tx2"/>
                </a:solidFill>
              </a:rPr>
              <a:t>cost</a:t>
            </a:r>
            <a:r>
              <a:rPr lang="en-US" altLang="en-US" u="sng" dirty="0">
                <a:solidFill>
                  <a:schemeClr val="tx2"/>
                </a:solidFill>
              </a:rPr>
              <a:t> between two vertices</a:t>
            </a:r>
            <a:r>
              <a:rPr lang="tr-TR" altLang="en-US" i="1" dirty="0">
                <a:solidFill>
                  <a:schemeClr val="tx2"/>
                </a:solidFill>
              </a:rPr>
              <a:t> for</a:t>
            </a:r>
            <a:r>
              <a:rPr lang="en-US" altLang="en-US" dirty="0">
                <a:solidFill>
                  <a:schemeClr val="tx2"/>
                </a:solidFill>
              </a:rPr>
              <a:t> a weighted graph: </a:t>
            </a:r>
            <a:endParaRPr lang="en-US" altLang="en-US" b="1" dirty="0">
              <a:solidFill>
                <a:schemeClr val="tx2"/>
              </a:solidFill>
            </a:endParaRPr>
          </a:p>
          <a:p>
            <a:pPr eaLnBrk="1" hangingPunct="1"/>
            <a:endParaRPr lang="tr-TR" altLang="en-US" b="1" dirty="0">
              <a:solidFill>
                <a:schemeClr val="tx2"/>
              </a:solidFill>
            </a:endParaRPr>
          </a:p>
        </p:txBody>
      </p:sp>
      <p:sp>
        <p:nvSpPr>
          <p:cNvPr id="4099" name="Oval 4"/>
          <p:cNvSpPr>
            <a:spLocks noChangeArrowheads="1"/>
          </p:cNvSpPr>
          <p:nvPr/>
        </p:nvSpPr>
        <p:spPr bwMode="auto">
          <a:xfrm>
            <a:off x="287777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0" name="Oval 5"/>
          <p:cNvSpPr>
            <a:spLocks noChangeArrowheads="1"/>
          </p:cNvSpPr>
          <p:nvPr/>
        </p:nvSpPr>
        <p:spPr bwMode="auto">
          <a:xfrm>
            <a:off x="2792051" y="52132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1725251" y="45274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1725251" y="32320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788626" y="546403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3058751" y="3016114"/>
            <a:ext cx="106362" cy="219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V="1">
            <a:off x="2158638" y="2727189"/>
            <a:ext cx="719138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2177688" y="3676514"/>
            <a:ext cx="881063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 flipV="1">
            <a:off x="1982426" y="375588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1222013" y="4994139"/>
            <a:ext cx="588963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2230076" y="492746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32"/>
          <p:cNvSpPr>
            <a:spLocks noChangeArrowheads="1"/>
          </p:cNvSpPr>
          <p:nvPr/>
        </p:nvSpPr>
        <p:spPr bwMode="auto">
          <a:xfrm>
            <a:off x="647822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1" name="Oval 33"/>
          <p:cNvSpPr>
            <a:spLocks noChangeArrowheads="1"/>
          </p:cNvSpPr>
          <p:nvPr/>
        </p:nvSpPr>
        <p:spPr bwMode="auto">
          <a:xfrm>
            <a:off x="6365513" y="52322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2" name="Oval 34"/>
          <p:cNvSpPr>
            <a:spLocks noChangeArrowheads="1"/>
          </p:cNvSpPr>
          <p:nvPr/>
        </p:nvSpPr>
        <p:spPr bwMode="auto">
          <a:xfrm>
            <a:off x="5298713" y="45464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3" name="Oval 35"/>
          <p:cNvSpPr>
            <a:spLocks noChangeArrowheads="1"/>
          </p:cNvSpPr>
          <p:nvPr/>
        </p:nvSpPr>
        <p:spPr bwMode="auto">
          <a:xfrm>
            <a:off x="5298713" y="32510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4" name="Oval 36"/>
          <p:cNvSpPr>
            <a:spLocks noChangeArrowheads="1"/>
          </p:cNvSpPr>
          <p:nvPr/>
        </p:nvSpPr>
        <p:spPr bwMode="auto">
          <a:xfrm>
            <a:off x="4317638" y="5464039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5" name="Line 37"/>
          <p:cNvSpPr>
            <a:spLocks noChangeShapeType="1"/>
          </p:cNvSpPr>
          <p:nvPr/>
        </p:nvSpPr>
        <p:spPr bwMode="auto">
          <a:xfrm flipV="1">
            <a:off x="6632213" y="3016114"/>
            <a:ext cx="133350" cy="2212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38"/>
          <p:cNvSpPr>
            <a:spLocks noChangeShapeType="1"/>
          </p:cNvSpPr>
          <p:nvPr/>
        </p:nvSpPr>
        <p:spPr bwMode="auto">
          <a:xfrm flipV="1">
            <a:off x="5732101" y="2800214"/>
            <a:ext cx="746125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39"/>
          <p:cNvSpPr>
            <a:spLocks noChangeShapeType="1"/>
          </p:cNvSpPr>
          <p:nvPr/>
        </p:nvSpPr>
        <p:spPr bwMode="auto">
          <a:xfrm>
            <a:off x="5751151" y="3695564"/>
            <a:ext cx="8810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40"/>
          <p:cNvSpPr>
            <a:spLocks noChangeShapeType="1"/>
          </p:cNvSpPr>
          <p:nvPr/>
        </p:nvSpPr>
        <p:spPr bwMode="auto">
          <a:xfrm flipV="1">
            <a:off x="5555888" y="377493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41"/>
          <p:cNvSpPr>
            <a:spLocks noChangeShapeType="1"/>
          </p:cNvSpPr>
          <p:nvPr/>
        </p:nvSpPr>
        <p:spPr bwMode="auto">
          <a:xfrm flipV="1">
            <a:off x="4749438" y="5013189"/>
            <a:ext cx="635000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42"/>
          <p:cNvSpPr>
            <a:spLocks noChangeShapeType="1"/>
          </p:cNvSpPr>
          <p:nvPr/>
        </p:nvSpPr>
        <p:spPr bwMode="auto">
          <a:xfrm>
            <a:off x="5803538" y="494651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Text Box 43"/>
          <p:cNvSpPr txBox="1">
            <a:spLocks noChangeArrowheads="1"/>
          </p:cNvSpPr>
          <p:nvPr/>
        </p:nvSpPr>
        <p:spPr bwMode="auto">
          <a:xfrm>
            <a:off x="4606563" y="503223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4122" name="Text Box 44"/>
          <p:cNvSpPr txBox="1">
            <a:spLocks noChangeArrowheads="1"/>
          </p:cNvSpPr>
          <p:nvPr/>
        </p:nvSpPr>
        <p:spPr bwMode="auto">
          <a:xfrm>
            <a:off x="5147901" y="4016239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4123" name="Text Box 45"/>
          <p:cNvSpPr txBox="1">
            <a:spLocks noChangeArrowheads="1"/>
          </p:cNvSpPr>
          <p:nvPr/>
        </p:nvSpPr>
        <p:spPr bwMode="auto">
          <a:xfrm>
            <a:off x="5665426" y="51020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130</a:t>
            </a:r>
          </a:p>
        </p:txBody>
      </p:sp>
      <p:sp>
        <p:nvSpPr>
          <p:cNvPr id="4124" name="Text Box 46"/>
          <p:cNvSpPr txBox="1">
            <a:spLocks noChangeArrowheads="1"/>
          </p:cNvSpPr>
          <p:nvPr/>
        </p:nvSpPr>
        <p:spPr bwMode="auto">
          <a:xfrm>
            <a:off x="5982926" y="392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190</a:t>
            </a:r>
          </a:p>
        </p:txBody>
      </p:sp>
      <p:sp>
        <p:nvSpPr>
          <p:cNvPr id="4125" name="Text Box 47"/>
          <p:cNvSpPr txBox="1">
            <a:spLocks noChangeArrowheads="1"/>
          </p:cNvSpPr>
          <p:nvPr/>
        </p:nvSpPr>
        <p:spPr bwMode="auto">
          <a:xfrm>
            <a:off x="6706826" y="3638414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450</a:t>
            </a:r>
          </a:p>
        </p:txBody>
      </p:sp>
      <p:sp>
        <p:nvSpPr>
          <p:cNvPr id="4126" name="Text Box 48"/>
          <p:cNvSpPr txBox="1">
            <a:spLocks noChangeArrowheads="1"/>
          </p:cNvSpPr>
          <p:nvPr/>
        </p:nvSpPr>
        <p:spPr bwMode="auto">
          <a:xfrm>
            <a:off x="5771788" y="265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210</a:t>
            </a:r>
          </a:p>
        </p:txBody>
      </p:sp>
      <p:sp>
        <p:nvSpPr>
          <p:cNvPr id="4127" name="Text Box 49"/>
          <p:cNvSpPr txBox="1">
            <a:spLocks noChangeArrowheads="1"/>
          </p:cNvSpPr>
          <p:nvPr/>
        </p:nvSpPr>
        <p:spPr bwMode="auto">
          <a:xfrm>
            <a:off x="6910026" y="4600439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weighted </a:t>
            </a:r>
            <a:r>
              <a:rPr lang="tr-TR" altLang="en-US" sz="1800" b="1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4128" name="Text Box 50"/>
          <p:cNvSpPr txBox="1">
            <a:spLocks noChangeArrowheads="1"/>
          </p:cNvSpPr>
          <p:nvPr/>
        </p:nvSpPr>
        <p:spPr bwMode="auto">
          <a:xfrm>
            <a:off x="3238138" y="4600439"/>
            <a:ext cx="151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en-US" sz="1800" b="1">
                <a:solidFill>
                  <a:schemeClr val="tx1"/>
                </a:solidFill>
              </a:rPr>
              <a:t>un</a:t>
            </a:r>
            <a:r>
              <a:rPr lang="en-US" altLang="en-US" sz="1800" b="1">
                <a:solidFill>
                  <a:schemeClr val="tx1"/>
                </a:solidFill>
              </a:rPr>
              <a:t>weighte</a:t>
            </a:r>
            <a:r>
              <a:rPr lang="tr-TR" altLang="en-US" sz="1800" b="1">
                <a:solidFill>
                  <a:schemeClr val="tx1"/>
                </a:solidFill>
              </a:rPr>
              <a:t>d graph</a:t>
            </a:r>
          </a:p>
        </p:txBody>
      </p:sp>
    </p:spTree>
    <p:extLst>
      <p:ext uri="{BB962C8B-B14F-4D97-AF65-F5344CB8AC3E}">
        <p14:creationId xmlns:p14="http://schemas.microsoft.com/office/powerpoint/2010/main" val="34554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9913" y="1122363"/>
            <a:ext cx="8574087" cy="5505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Input: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Directed graph G = (V, 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Weight function w : E → </a:t>
            </a:r>
            <a:r>
              <a:rPr lang="en-US" altLang="en-US" sz="2000" b="1" dirty="0"/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Weight of path </a:t>
            </a:r>
            <a:r>
              <a:rPr lang="en-US" altLang="en-US" sz="2400" dirty="0"/>
              <a:t>p = </a:t>
            </a:r>
            <a:r>
              <a:rPr lang="en-US" altLang="en-US" sz="2400" dirty="0">
                <a:sym typeface="Symbol" panose="05050102010706020507" pitchFamily="18" charset="2"/>
              </a:rPr>
              <a:t></a:t>
            </a:r>
            <a:r>
              <a:rPr lang="en-US" altLang="en-US" sz="2400" dirty="0"/>
              <a:t>v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. . . ,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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Shortest-path weight </a:t>
            </a:r>
            <a:r>
              <a:rPr lang="en-US" altLang="en-US" sz="2400" dirty="0"/>
              <a:t>from </a:t>
            </a:r>
            <a:r>
              <a:rPr lang="en-US" altLang="en-US" sz="2400" dirty="0">
                <a:latin typeface="Comic Sans MS" panose="030F0702030302020204" pitchFamily="66" charset="0"/>
              </a:rPr>
              <a:t>u</a:t>
            </a:r>
            <a:r>
              <a:rPr lang="en-US" altLang="en-US" sz="2400" dirty="0"/>
              <a:t> to </a:t>
            </a:r>
            <a:r>
              <a:rPr lang="en-US" altLang="en-US" sz="2400" dirty="0">
                <a:latin typeface="Comic Sans MS" panose="030F0702030302020204" pitchFamily="66" charset="0"/>
              </a:rPr>
              <a:t>v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mic Sans MS" panose="030F0702030302020204" pitchFamily="66" charset="0"/>
              </a:rPr>
              <a:t>δ(u, v)</a:t>
            </a:r>
            <a:r>
              <a:rPr lang="en-US" altLang="en-US" sz="2400" dirty="0"/>
              <a:t> = min  w(p) : </a:t>
            </a:r>
            <a:r>
              <a:rPr lang="en-US" altLang="en-US" sz="2400" dirty="0">
                <a:latin typeface="Comic Sans MS" panose="030F0702030302020204" pitchFamily="66" charset="0"/>
              </a:rPr>
              <a:t>u      v</a:t>
            </a:r>
            <a:r>
              <a:rPr lang="en-US" altLang="en-US" sz="2400" dirty="0"/>
              <a:t>  if there exists a path from </a:t>
            </a:r>
            <a:r>
              <a:rPr lang="en-US" altLang="en-US" sz="2400" dirty="0">
                <a:latin typeface="Comic Sans MS" panose="030F0702030302020204" pitchFamily="66" charset="0"/>
              </a:rPr>
              <a:t>u</a:t>
            </a:r>
            <a:r>
              <a:rPr lang="en-US" altLang="en-US" sz="2400" dirty="0"/>
              <a:t> to </a:t>
            </a:r>
            <a:r>
              <a:rPr lang="en-US" altLang="en-US" sz="2400" dirty="0">
                <a:latin typeface="Comic Sans MS" panose="030F0702030302020204" pitchFamily="66" charset="0"/>
              </a:rPr>
              <a:t>v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/>
              <a:t>			     ∞                   otherwise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graphicFrame>
        <p:nvGraphicFramePr>
          <p:cNvPr id="76800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745352"/>
              </p:ext>
            </p:extLst>
          </p:nvPr>
        </p:nvGraphicFramePr>
        <p:xfrm>
          <a:off x="3071020" y="3284538"/>
          <a:ext cx="2324100" cy="79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269449" imgH="431613" progId="Equation.3">
                  <p:embed/>
                </p:oleObj>
              </mc:Choice>
              <mc:Fallback>
                <p:oleObj name="Equation" r:id="rId3" imgW="1269449" imgH="431613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020" y="3284538"/>
                        <a:ext cx="2324100" cy="790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32108" y="4923064"/>
            <a:ext cx="1577975" cy="1081088"/>
            <a:chOff x="1606" y="2964"/>
            <a:chExt cx="994" cy="681"/>
          </a:xfrm>
        </p:grpSpPr>
        <p:sp>
          <p:nvSpPr>
            <p:cNvPr id="6187" name="Freeform 6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Text Box 7"/>
            <p:cNvSpPr txBox="1">
              <a:spLocks noChangeArrowheads="1"/>
            </p:cNvSpPr>
            <p:nvPr/>
          </p:nvSpPr>
          <p:spPr bwMode="auto">
            <a:xfrm>
              <a:off x="2386" y="2964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6189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96706" y="1697129"/>
            <a:ext cx="2998788" cy="2528888"/>
            <a:chOff x="5540375" y="1122363"/>
            <a:chExt cx="2998788" cy="2528888"/>
          </a:xfrm>
        </p:grpSpPr>
        <p:sp>
          <p:nvSpPr>
            <p:cNvPr id="6157" name="Oval 15"/>
            <p:cNvSpPr>
              <a:spLocks noChangeArrowheads="1"/>
            </p:cNvSpPr>
            <p:nvPr/>
          </p:nvSpPr>
          <p:spPr bwMode="auto">
            <a:xfrm>
              <a:off x="5821363" y="2187576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58" name="Oval 16"/>
            <p:cNvSpPr>
              <a:spLocks noChangeArrowheads="1"/>
            </p:cNvSpPr>
            <p:nvPr/>
          </p:nvSpPr>
          <p:spPr bwMode="auto">
            <a:xfrm>
              <a:off x="65024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59" name="Oval 17"/>
            <p:cNvSpPr>
              <a:spLocks noChangeArrowheads="1"/>
            </p:cNvSpPr>
            <p:nvPr/>
          </p:nvSpPr>
          <p:spPr bwMode="auto">
            <a:xfrm>
              <a:off x="78232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60" name="Oval 18"/>
            <p:cNvSpPr>
              <a:spLocks noChangeArrowheads="1"/>
            </p:cNvSpPr>
            <p:nvPr/>
          </p:nvSpPr>
          <p:spPr bwMode="auto">
            <a:xfrm>
              <a:off x="65024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1" name="Oval 19"/>
            <p:cNvSpPr>
              <a:spLocks noChangeArrowheads="1"/>
            </p:cNvSpPr>
            <p:nvPr/>
          </p:nvSpPr>
          <p:spPr bwMode="auto">
            <a:xfrm>
              <a:off x="78232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162" name="Line 20"/>
            <p:cNvSpPr>
              <a:spLocks noChangeShapeType="1"/>
            </p:cNvSpPr>
            <p:nvPr/>
          </p:nvSpPr>
          <p:spPr bwMode="auto">
            <a:xfrm>
              <a:off x="6921500" y="1647826"/>
              <a:ext cx="922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 flipV="1">
              <a:off x="6149975" y="1809751"/>
              <a:ext cx="414338" cy="41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>
              <a:off x="6151563" y="2552701"/>
              <a:ext cx="406400" cy="428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6116638" y="17573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7227888" y="133191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67" name="Text Box 25"/>
            <p:cNvSpPr txBox="1">
              <a:spLocks noChangeArrowheads="1"/>
            </p:cNvSpPr>
            <p:nvPr/>
          </p:nvSpPr>
          <p:spPr bwMode="auto">
            <a:xfrm>
              <a:off x="6134100" y="26590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8" name="Text Box 26"/>
            <p:cNvSpPr txBox="1">
              <a:spLocks noChangeArrowheads="1"/>
            </p:cNvSpPr>
            <p:nvPr/>
          </p:nvSpPr>
          <p:spPr bwMode="auto">
            <a:xfrm>
              <a:off x="8242300" y="23939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69" name="Text Box 27"/>
            <p:cNvSpPr txBox="1">
              <a:spLocks noChangeArrowheads="1"/>
            </p:cNvSpPr>
            <p:nvPr/>
          </p:nvSpPr>
          <p:spPr bwMode="auto">
            <a:xfrm>
              <a:off x="7237413" y="31035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0" name="Text Box 28"/>
            <p:cNvSpPr txBox="1">
              <a:spLocks noChangeArrowheads="1"/>
            </p:cNvSpPr>
            <p:nvPr/>
          </p:nvSpPr>
          <p:spPr bwMode="auto">
            <a:xfrm>
              <a:off x="5540375" y="2206626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171" name="Text Box 29"/>
            <p:cNvSpPr txBox="1">
              <a:spLocks noChangeArrowheads="1"/>
            </p:cNvSpPr>
            <p:nvPr/>
          </p:nvSpPr>
          <p:spPr bwMode="auto">
            <a:xfrm>
              <a:off x="6589713" y="1122363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72" name="Text Box 30"/>
            <p:cNvSpPr txBox="1">
              <a:spLocks noChangeArrowheads="1"/>
            </p:cNvSpPr>
            <p:nvPr/>
          </p:nvSpPr>
          <p:spPr bwMode="auto">
            <a:xfrm>
              <a:off x="7894638" y="11223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173" name="Text Box 31"/>
            <p:cNvSpPr txBox="1">
              <a:spLocks noChangeArrowheads="1"/>
            </p:cNvSpPr>
            <p:nvPr/>
          </p:nvSpPr>
          <p:spPr bwMode="auto">
            <a:xfrm>
              <a:off x="6564313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174" name="Text Box 32"/>
            <p:cNvSpPr txBox="1">
              <a:spLocks noChangeArrowheads="1"/>
            </p:cNvSpPr>
            <p:nvPr/>
          </p:nvSpPr>
          <p:spPr bwMode="auto">
            <a:xfrm>
              <a:off x="7920038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6175" name="Line 33"/>
            <p:cNvSpPr>
              <a:spLocks noChangeShapeType="1"/>
            </p:cNvSpPr>
            <p:nvPr/>
          </p:nvSpPr>
          <p:spPr bwMode="auto">
            <a:xfrm flipV="1">
              <a:off x="6931025" y="3151188"/>
              <a:ext cx="908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4"/>
            <p:cNvSpPr>
              <a:spLocks noChangeShapeType="1"/>
            </p:cNvSpPr>
            <p:nvPr/>
          </p:nvSpPr>
          <p:spPr bwMode="auto">
            <a:xfrm flipV="1">
              <a:off x="6821488" y="1795463"/>
              <a:ext cx="1063625" cy="1150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35"/>
            <p:cNvSpPr>
              <a:spLocks/>
            </p:cNvSpPr>
            <p:nvPr/>
          </p:nvSpPr>
          <p:spPr bwMode="auto">
            <a:xfrm>
              <a:off x="6513513" y="184626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36"/>
            <p:cNvSpPr>
              <a:spLocks/>
            </p:cNvSpPr>
            <p:nvPr/>
          </p:nvSpPr>
          <p:spPr bwMode="auto">
            <a:xfrm>
              <a:off x="7808913" y="186372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37"/>
            <p:cNvSpPr>
              <a:spLocks/>
            </p:cNvSpPr>
            <p:nvPr/>
          </p:nvSpPr>
          <p:spPr bwMode="auto">
            <a:xfrm rot="10800000">
              <a:off x="8118475" y="184467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38"/>
            <p:cNvSpPr>
              <a:spLocks/>
            </p:cNvSpPr>
            <p:nvPr/>
          </p:nvSpPr>
          <p:spPr bwMode="auto">
            <a:xfrm rot="10800000">
              <a:off x="6778625" y="183991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9"/>
            <p:cNvSpPr>
              <a:spLocks noChangeShapeType="1"/>
            </p:cNvSpPr>
            <p:nvPr/>
          </p:nvSpPr>
          <p:spPr bwMode="auto">
            <a:xfrm flipH="1" flipV="1">
              <a:off x="6221413" y="2474913"/>
              <a:ext cx="1636713" cy="577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Text Box 40"/>
            <p:cNvSpPr txBox="1">
              <a:spLocks noChangeArrowheads="1"/>
            </p:cNvSpPr>
            <p:nvPr/>
          </p:nvSpPr>
          <p:spPr bwMode="auto">
            <a:xfrm>
              <a:off x="7575550" y="2390776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3" name="Text Box 41"/>
            <p:cNvSpPr txBox="1">
              <a:spLocks noChangeArrowheads="1"/>
            </p:cNvSpPr>
            <p:nvPr/>
          </p:nvSpPr>
          <p:spPr bwMode="auto">
            <a:xfrm>
              <a:off x="6281738" y="2114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4" name="Text Box 42"/>
            <p:cNvSpPr txBox="1">
              <a:spLocks noChangeArrowheads="1"/>
            </p:cNvSpPr>
            <p:nvPr/>
          </p:nvSpPr>
          <p:spPr bwMode="auto">
            <a:xfrm>
              <a:off x="6831013" y="2103438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85" name="Text Box 43"/>
            <p:cNvSpPr txBox="1">
              <a:spLocks noChangeArrowheads="1"/>
            </p:cNvSpPr>
            <p:nvPr/>
          </p:nvSpPr>
          <p:spPr bwMode="auto">
            <a:xfrm>
              <a:off x="7278688" y="19621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86" name="Text Box 44"/>
            <p:cNvSpPr txBox="1">
              <a:spLocks noChangeArrowheads="1"/>
            </p:cNvSpPr>
            <p:nvPr/>
          </p:nvSpPr>
          <p:spPr bwMode="auto">
            <a:xfrm>
              <a:off x="7299325" y="2622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56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Variants of Shortest Paths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Given G = (V, E), </a:t>
            </a:r>
            <a:r>
              <a:rPr lang="en-US" altLang="en-US" sz="2000" dirty="0">
                <a:sym typeface="Symbol" panose="05050102010706020507" pitchFamily="18" charset="2"/>
              </a:rPr>
              <a:t>find a shortest path from a given source vertex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 to each vertex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  V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Find a shortest path to a given destination vertex </a:t>
            </a:r>
            <a:r>
              <a:rPr lang="en-US" altLang="en-US" sz="2000" b="1" dirty="0"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from each vertex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Reverse the direction of each edge 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>
                <a:sym typeface="Symbol" panose="05050102010706020507" pitchFamily="18" charset="2"/>
              </a:rPr>
              <a:t> for given vertices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>
                <a:sym typeface="Symbol" panose="05050102010706020507" pitchFamily="18" charset="2"/>
              </a:rPr>
              <a:t> for every pair of vertices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750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Optimal Substructure of Shortest Paths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 weight function w: E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latin typeface="Arial Black" panose="020B0A040201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shortest path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p = 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k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>
                <a:sym typeface="Symbol" panose="05050102010706020507" pitchFamily="18" charset="2"/>
              </a:rPr>
              <a:t> from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000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 err="1">
                <a:sym typeface="Symbol" panose="05050102010706020507" pitchFamily="18" charset="2"/>
              </a:rPr>
              <a:t>subpath</a:t>
            </a:r>
            <a:r>
              <a:rPr lang="en-US" altLang="en-US" sz="2000" dirty="0">
                <a:sym typeface="Symbol" panose="05050102010706020507" pitchFamily="18" charset="2"/>
              </a:rPr>
              <a:t> of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= 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i+1</a:t>
            </a:r>
            <a:r>
              <a:rPr lang="en-US" altLang="en-US" sz="2000" dirty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j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>
                <a:sym typeface="Symbol" panose="05050102010706020507" pitchFamily="18" charset="2"/>
              </a:rPr>
              <a:t>, with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1 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 j 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Then: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a shortest path from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to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Proof</a:t>
            </a:r>
            <a:r>
              <a:rPr lang="en-US" altLang="en-US" sz="2400" dirty="0">
                <a:sym typeface="Symbol" panose="05050102010706020507" pitchFamily="18" charset="2"/>
              </a:rPr>
              <a:t>: Let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p = 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     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 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w(p) =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Assume 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’</a:t>
            </a:r>
            <a:r>
              <a:rPr lang="en-US" altLang="en-US" sz="2400" dirty="0">
                <a:sym typeface="Symbol" panose="05050102010706020507" pitchFamily="18" charset="2"/>
              </a:rPr>
              <a:t> from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to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with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’) &lt;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Adding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in both sides of this inequality: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 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w(p’) =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’)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&lt;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= w(p)</a:t>
            </a:r>
            <a:r>
              <a:rPr lang="en-US" altLang="en-US" sz="2400" dirty="0">
                <a:sym typeface="Symbol" panose="05050102010706020507" pitchFamily="18" charset="2"/>
              </a:rPr>
              <a:t> 	</a:t>
            </a:r>
          </a:p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So there is a path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p’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 from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>
                <a:solidFill>
                  <a:srgbClr val="DD0111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to </a:t>
            </a:r>
            <a:r>
              <a:rPr lang="en-US" altLang="en-US" sz="2000" i="1" dirty="0" err="1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 err="1">
                <a:solidFill>
                  <a:srgbClr val="DD0111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which is shorter than the shortest path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between them; but this contradicts our initial assumption that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is the shortest path.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1706" y="3283379"/>
            <a:ext cx="2263775" cy="495299"/>
            <a:chOff x="1377" y="2574"/>
            <a:chExt cx="1426" cy="312"/>
          </a:xfrm>
        </p:grpSpPr>
        <p:sp>
          <p:nvSpPr>
            <p:cNvPr id="8214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Text Box 6"/>
            <p:cNvSpPr txBox="1">
              <a:spLocks noChangeArrowheads="1"/>
            </p:cNvSpPr>
            <p:nvPr/>
          </p:nvSpPr>
          <p:spPr bwMode="auto">
            <a:xfrm>
              <a:off x="1377" y="2574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1i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6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ij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8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jk</a:t>
              </a:r>
              <a:endParaRPr lang="en-US" altLang="en-US" sz="1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198" name="Oval 11"/>
          <p:cNvSpPr>
            <a:spLocks noChangeArrowheads="1"/>
          </p:cNvSpPr>
          <p:nvPr/>
        </p:nvSpPr>
        <p:spPr bwMode="auto">
          <a:xfrm>
            <a:off x="5929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199" name="Oval 12"/>
          <p:cNvSpPr>
            <a:spLocks noChangeArrowheads="1"/>
          </p:cNvSpPr>
          <p:nvPr/>
        </p:nvSpPr>
        <p:spPr bwMode="auto">
          <a:xfrm>
            <a:off x="6824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0" name="Oval 13"/>
          <p:cNvSpPr>
            <a:spLocks noChangeArrowheads="1"/>
          </p:cNvSpPr>
          <p:nvPr/>
        </p:nvSpPr>
        <p:spPr bwMode="auto">
          <a:xfrm>
            <a:off x="7518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1" name="Oval 14"/>
          <p:cNvSpPr>
            <a:spLocks noChangeArrowheads="1"/>
          </p:cNvSpPr>
          <p:nvPr/>
        </p:nvSpPr>
        <p:spPr bwMode="auto">
          <a:xfrm>
            <a:off x="8439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2" name="Freeform 15"/>
          <p:cNvSpPr>
            <a:spLocks/>
          </p:cNvSpPr>
          <p:nvPr/>
        </p:nvSpPr>
        <p:spPr bwMode="auto">
          <a:xfrm>
            <a:off x="6208713" y="2344738"/>
            <a:ext cx="649287" cy="163512"/>
          </a:xfrm>
          <a:custGeom>
            <a:avLst/>
            <a:gdLst>
              <a:gd name="T0" fmla="*/ 0 w 409"/>
              <a:gd name="T1" fmla="*/ 20161188 h 103"/>
              <a:gd name="T2" fmla="*/ 259575100 w 409"/>
              <a:gd name="T3" fmla="*/ 10080594 h 103"/>
              <a:gd name="T4" fmla="*/ 350300655 w 409"/>
              <a:gd name="T5" fmla="*/ 32761137 h 103"/>
              <a:gd name="T6" fmla="*/ 418345615 w 409"/>
              <a:gd name="T7" fmla="*/ 78123811 h 103"/>
              <a:gd name="T8" fmla="*/ 476308371 w 409"/>
              <a:gd name="T9" fmla="*/ 123486485 h 103"/>
              <a:gd name="T10" fmla="*/ 486388988 w 409"/>
              <a:gd name="T11" fmla="*/ 156249210 h 103"/>
              <a:gd name="T12" fmla="*/ 894653986 w 409"/>
              <a:gd name="T13" fmla="*/ 236893963 h 103"/>
              <a:gd name="T14" fmla="*/ 1030742319 w 409"/>
              <a:gd name="T15" fmla="*/ 259574506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6"/>
          <p:cNvSpPr>
            <a:spLocks/>
          </p:cNvSpPr>
          <p:nvPr/>
        </p:nvSpPr>
        <p:spPr bwMode="auto">
          <a:xfrm>
            <a:off x="6951663" y="1871663"/>
            <a:ext cx="557212" cy="565150"/>
          </a:xfrm>
          <a:custGeom>
            <a:avLst/>
            <a:gdLst>
              <a:gd name="T0" fmla="*/ 55443388 w 351"/>
              <a:gd name="T1" fmla="*/ 897175625 h 356"/>
              <a:gd name="T2" fmla="*/ 0 w 351"/>
              <a:gd name="T3" fmla="*/ 725805000 h 356"/>
              <a:gd name="T4" fmla="*/ 10080616 w 351"/>
              <a:gd name="T5" fmla="*/ 556953738 h 356"/>
              <a:gd name="T6" fmla="*/ 340219995 w 351"/>
              <a:gd name="T7" fmla="*/ 398184688 h 356"/>
              <a:gd name="T8" fmla="*/ 441026154 w 351"/>
              <a:gd name="T9" fmla="*/ 352821875 h 356"/>
              <a:gd name="T10" fmla="*/ 531751698 w 351"/>
              <a:gd name="T11" fmla="*/ 262096250 h 356"/>
              <a:gd name="T12" fmla="*/ 703122169 w 351"/>
              <a:gd name="T13" fmla="*/ 90725625 h 356"/>
              <a:gd name="T14" fmla="*/ 884573256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065" name="Freeform 17"/>
          <p:cNvSpPr>
            <a:spLocks/>
          </p:cNvSpPr>
          <p:nvPr/>
        </p:nvSpPr>
        <p:spPr bwMode="auto">
          <a:xfrm>
            <a:off x="7108825" y="2022475"/>
            <a:ext cx="506413" cy="506413"/>
          </a:xfrm>
          <a:custGeom>
            <a:avLst/>
            <a:gdLst>
              <a:gd name="T0" fmla="*/ 0 w 319"/>
              <a:gd name="T1" fmla="*/ 803931431 h 319"/>
              <a:gd name="T2" fmla="*/ 249496509 w 319"/>
              <a:gd name="T3" fmla="*/ 748487939 h 319"/>
              <a:gd name="T4" fmla="*/ 317540001 w 319"/>
              <a:gd name="T5" fmla="*/ 680442859 h 319"/>
              <a:gd name="T6" fmla="*/ 362902858 w 319"/>
              <a:gd name="T7" fmla="*/ 612399367 h 319"/>
              <a:gd name="T8" fmla="*/ 463709208 w 319"/>
              <a:gd name="T9" fmla="*/ 418346351 h 319"/>
              <a:gd name="T10" fmla="*/ 567036510 w 319"/>
              <a:gd name="T11" fmla="*/ 362902858 h 319"/>
              <a:gd name="T12" fmla="*/ 667842859 w 319"/>
              <a:gd name="T13" fmla="*/ 304940001 h 319"/>
              <a:gd name="T14" fmla="*/ 713205717 w 319"/>
              <a:gd name="T15" fmla="*/ 249496509 h 319"/>
              <a:gd name="T16" fmla="*/ 771168574 w 319"/>
              <a:gd name="T17" fmla="*/ 113407937 h 319"/>
              <a:gd name="T18" fmla="*/ 803931431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Freeform 18"/>
          <p:cNvSpPr>
            <a:spLocks/>
          </p:cNvSpPr>
          <p:nvPr/>
        </p:nvSpPr>
        <p:spPr bwMode="auto">
          <a:xfrm>
            <a:off x="7808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226813889 w 411"/>
              <a:gd name="T3" fmla="*/ 32761173 h 159"/>
              <a:gd name="T4" fmla="*/ 317539444 w 411"/>
              <a:gd name="T5" fmla="*/ 100806050 h 159"/>
              <a:gd name="T6" fmla="*/ 567033928 w 411"/>
              <a:gd name="T7" fmla="*/ 259574786 h 159"/>
              <a:gd name="T8" fmla="*/ 940016767 w 411"/>
              <a:gd name="T9" fmla="*/ 317539058 h 159"/>
              <a:gd name="T10" fmla="*/ 962698950 w 411"/>
              <a:gd name="T11" fmla="*/ 350300231 h 159"/>
              <a:gd name="T12" fmla="*/ 997981110 w 411"/>
              <a:gd name="T13" fmla="*/ 362901781 h 159"/>
              <a:gd name="T14" fmla="*/ 1020661705 w 411"/>
              <a:gd name="T15" fmla="*/ 395662954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9"/>
          <p:cNvSpPr txBox="1">
            <a:spLocks noChangeArrowheads="1"/>
          </p:cNvSpPr>
          <p:nvPr/>
        </p:nvSpPr>
        <p:spPr bwMode="auto">
          <a:xfrm>
            <a:off x="5880100" y="181927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6789738" y="2714625"/>
            <a:ext cx="331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7556500" y="1347788"/>
            <a:ext cx="331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209" name="Text Box 22"/>
          <p:cNvSpPr txBox="1">
            <a:spLocks noChangeArrowheads="1"/>
          </p:cNvSpPr>
          <p:nvPr/>
        </p:nvSpPr>
        <p:spPr bwMode="auto">
          <a:xfrm>
            <a:off x="8455025" y="232251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210" name="Text Box 23"/>
          <p:cNvSpPr txBox="1">
            <a:spLocks noChangeArrowheads="1"/>
          </p:cNvSpPr>
          <p:nvPr/>
        </p:nvSpPr>
        <p:spPr bwMode="auto">
          <a:xfrm>
            <a:off x="6300788" y="2028825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1i</a:t>
            </a:r>
          </a:p>
        </p:txBody>
      </p:sp>
      <p:sp>
        <p:nvSpPr>
          <p:cNvPr id="8211" name="Text Box 24"/>
          <p:cNvSpPr txBox="1">
            <a:spLocks noChangeArrowheads="1"/>
          </p:cNvSpPr>
          <p:nvPr/>
        </p:nvSpPr>
        <p:spPr bwMode="auto">
          <a:xfrm>
            <a:off x="6805613" y="176053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</a:p>
        </p:txBody>
      </p: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7294563" y="2255838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  <a:r>
              <a:rPr lang="en-US" altLang="en-US" sz="1800">
                <a:solidFill>
                  <a:schemeClr val="tx1"/>
                </a:solidFill>
              </a:rPr>
              <a:t>’</a:t>
            </a:r>
            <a:endParaRPr lang="en-US" altLang="en-US" sz="1800" baseline="-25000">
              <a:solidFill>
                <a:schemeClr val="tx1"/>
              </a:solidFill>
            </a:endParaRPr>
          </a:p>
        </p:txBody>
      </p:sp>
      <p:sp>
        <p:nvSpPr>
          <p:cNvPr id="8213" name="Text Box 26"/>
          <p:cNvSpPr txBox="1">
            <a:spLocks noChangeArrowheads="1"/>
          </p:cNvSpPr>
          <p:nvPr/>
        </p:nvSpPr>
        <p:spPr bwMode="auto">
          <a:xfrm>
            <a:off x="8001000" y="1647825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jk</a:t>
            </a:r>
          </a:p>
        </p:txBody>
      </p:sp>
    </p:spTree>
    <p:extLst>
      <p:ext uri="{BB962C8B-B14F-4D97-AF65-F5344CB8AC3E}">
        <p14:creationId xmlns:p14="http://schemas.microsoft.com/office/powerpoint/2010/main" val="15023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Shortest-Path Idea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5494" y="1030941"/>
            <a:ext cx="8655423" cy="4724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/>
              <a:t> Recall: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u,v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weight/cost of the shortest path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SSSP algorithms maintain a field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for every vertex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be an estimate 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As the algorithm progresses, we will refine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until, at termination, </a:t>
            </a:r>
          </a:p>
          <a:p>
            <a:pPr marL="0" marR="0" lvl="0" indent="0" algn="ctr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we discover a new shortest path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update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fact,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always be 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overestimate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³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We’ll use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to point to the parent (or predecessor)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shortest path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We update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when we update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/>
              <a:t> At the end, </a:t>
            </a:r>
            <a:r>
              <a:rPr lang="en-US" sz="2400" dirty="0">
                <a:latin typeface="Symbol" pitchFamily="18" charset="2"/>
              </a:rPr>
              <a:t>p </a:t>
            </a:r>
            <a:r>
              <a:rPr lang="en-US" sz="2400" dirty="0"/>
              <a:t>will induce a tree, called </a:t>
            </a:r>
            <a:r>
              <a:rPr lang="en-US" sz="2400" b="1" dirty="0"/>
              <a:t>shortest path tree</a:t>
            </a:r>
            <a:r>
              <a:rPr lang="en-US" sz="2400" dirty="0"/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7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Initialization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Alg.: </a:t>
            </a:r>
            <a:r>
              <a:rPr lang="en-US" altLang="en-US"/>
              <a:t>INITIALIZE-SINGLE-SOURCE(V, s)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/>
              <a:t> for </a:t>
            </a:r>
            <a:r>
              <a:rPr lang="en-US" altLang="en-US"/>
              <a:t>each v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/>
              <a:t>       do </a:t>
            </a:r>
            <a:r>
              <a:rPr lang="en-US" altLang="en-US"/>
              <a:t>d[v] ← </a:t>
            </a:r>
            <a:r>
              <a:rPr lang="en-US" altLang="en-US">
                <a:sym typeface="Symbol" panose="05050102010706020507" pitchFamily="18" charset="2"/>
              </a:rPr>
              <a:t>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             </a:t>
            </a:r>
            <a:r>
              <a:rPr lang="en-US" altLang="en-US"/>
              <a:t>[v]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d[s]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/>
              <a:t>All the shortest-paths algorithms start with INITIALIZE-SINGLE-SOURCE</a:t>
            </a:r>
          </a:p>
        </p:txBody>
      </p:sp>
    </p:spTree>
    <p:extLst>
      <p:ext uri="{BB962C8B-B14F-4D97-AF65-F5344CB8AC3E}">
        <p14:creationId xmlns:p14="http://schemas.microsoft.com/office/powerpoint/2010/main" val="377340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Relaxation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Relaxing </a:t>
            </a:r>
            <a:r>
              <a:rPr lang="en-US" altLang="en-US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If </a:t>
            </a:r>
            <a:r>
              <a:rPr lang="en-US" altLang="en-US">
                <a:latin typeface="Comic Sans MS" panose="030F0702030302020204" pitchFamily="66" charset="0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	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update d[v] and </a:t>
            </a:r>
            <a:r>
              <a:rPr lang="en-US" altLang="en-US">
                <a:sym typeface="Symbol" panose="05050102010706020507" pitchFamily="18" charset="2"/>
              </a:rPr>
              <a:t></a:t>
            </a:r>
            <a:r>
              <a:rPr lang="en-US" altLang="en-US"/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2627" y="3458913"/>
            <a:ext cx="1743075" cy="747712"/>
            <a:chOff x="717" y="2115"/>
            <a:chExt cx="1098" cy="471"/>
          </a:xfrm>
        </p:grpSpPr>
        <p:sp>
          <p:nvSpPr>
            <p:cNvPr id="11304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05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06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8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9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332627" y="4974975"/>
            <a:ext cx="1743075" cy="747713"/>
            <a:chOff x="717" y="2115"/>
            <a:chExt cx="1098" cy="471"/>
          </a:xfrm>
        </p:grpSpPr>
        <p:sp>
          <p:nvSpPr>
            <p:cNvPr id="11298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9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2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3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2700134" y="4516981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3378790" y="4462213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436190" y="3468438"/>
            <a:ext cx="1743075" cy="747712"/>
            <a:chOff x="717" y="2115"/>
            <a:chExt cx="1098" cy="471"/>
          </a:xfrm>
        </p:grpSpPr>
        <p:sp>
          <p:nvSpPr>
            <p:cNvPr id="11292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3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94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6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7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436190" y="4984500"/>
            <a:ext cx="1743075" cy="747713"/>
            <a:chOff x="717" y="2115"/>
            <a:chExt cx="1098" cy="471"/>
          </a:xfrm>
        </p:grpSpPr>
        <p:sp>
          <p:nvSpPr>
            <p:cNvPr id="11286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87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88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0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1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5803696" y="4526506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6482352" y="447173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1762714" y="6007505"/>
            <a:ext cx="58816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After relaxation: </a:t>
            </a:r>
            <a:r>
              <a:rPr lang="en-US" altLang="en-US" dirty="0">
                <a:latin typeface="Comic Sans MS" panose="030F0702030302020204" pitchFamily="66" charset="0"/>
              </a:rPr>
              <a:t>d[v]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Comic Sans MS" panose="030F0702030302020204" pitchFamily="6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861140" y="3136650"/>
            <a:ext cx="1908175" cy="684213"/>
            <a:chOff x="163" y="2242"/>
            <a:chExt cx="1202" cy="431"/>
          </a:xfrm>
        </p:grpSpPr>
        <p:sp>
          <p:nvSpPr>
            <p:cNvPr id="11283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4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953590" y="3136650"/>
            <a:ext cx="1908175" cy="684213"/>
            <a:chOff x="163" y="2242"/>
            <a:chExt cx="1202" cy="431"/>
          </a:xfrm>
        </p:grpSpPr>
        <p:sp>
          <p:nvSpPr>
            <p:cNvPr id="11280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1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1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0" grpId="0" animBg="1"/>
      <p:bldP spid="786451" grpId="0"/>
      <p:bldP spid="786466" grpId="0" animBg="1"/>
      <p:bldP spid="786467" grpId="0"/>
      <p:bldP spid="78646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4032</TotalTime>
  <Words>2005</Words>
  <Application>Microsoft Office PowerPoint</Application>
  <PresentationFormat>On-screen Show (4:3)</PresentationFormat>
  <Paragraphs>383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Agency FB</vt:lpstr>
      <vt:lpstr>Arial</vt:lpstr>
      <vt:lpstr>Arial Black</vt:lpstr>
      <vt:lpstr>Britannic Bold</vt:lpstr>
      <vt:lpstr>Calibri</vt:lpstr>
      <vt:lpstr>Calibri Light</vt:lpstr>
      <vt:lpstr>Comic Sans MS</vt:lpstr>
      <vt:lpstr>Impact</vt:lpstr>
      <vt:lpstr>Monotype Corsiva</vt:lpstr>
      <vt:lpstr>Symbol</vt:lpstr>
      <vt:lpstr>Times New Roman</vt:lpstr>
      <vt:lpstr>TimesNewRomanPSMT;TimesNewRoman</vt:lpstr>
      <vt:lpstr>Wingdings</vt:lpstr>
      <vt:lpstr>Office Theme</vt:lpstr>
      <vt:lpstr>Equation</vt:lpstr>
      <vt:lpstr> Graph-Based Algorithms</vt:lpstr>
      <vt:lpstr>Shortest Path Problems</vt:lpstr>
      <vt:lpstr>Shortest Path Problems</vt:lpstr>
      <vt:lpstr>Shortest Path Problems</vt:lpstr>
      <vt:lpstr>Variants of Shortest Paths</vt:lpstr>
      <vt:lpstr>Optimal Substructure of Shortest Paths</vt:lpstr>
      <vt:lpstr>Shortest-Path Idea</vt:lpstr>
      <vt:lpstr>Initialization</vt:lpstr>
      <vt:lpstr>Relaxation</vt:lpstr>
      <vt:lpstr>RELAX(u, v, w)</vt:lpstr>
      <vt:lpstr>Dijkstra’s Algorithm</vt:lpstr>
      <vt:lpstr>Dijkstra (G, w, s)</vt:lpstr>
      <vt:lpstr>Example</vt:lpstr>
      <vt:lpstr>Practice</vt:lpstr>
      <vt:lpstr>Dijkstra (G, w, s) – Time Complexity</vt:lpstr>
      <vt:lpstr>Dijkstra’s Time complexity (cont.)</vt:lpstr>
      <vt:lpstr>Why Does Dijkstra’s Algorithm Work?</vt:lpstr>
      <vt:lpstr>Dijkstra’s: Theorem</vt:lpstr>
      <vt:lpstr>Dijkstra’s: Proof</vt:lpstr>
      <vt:lpstr>Dijkstra’s: Proof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Swarna Islam</cp:lastModifiedBy>
  <cp:revision>190</cp:revision>
  <dcterms:created xsi:type="dcterms:W3CDTF">2014-09-11T18:03:18Z</dcterms:created>
  <dcterms:modified xsi:type="dcterms:W3CDTF">2022-05-10T11:18:37Z</dcterms:modified>
</cp:coreProperties>
</file>