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92" r:id="rId3"/>
    <p:sldId id="260" r:id="rId4"/>
    <p:sldId id="293" r:id="rId5"/>
    <p:sldId id="294" r:id="rId6"/>
    <p:sldId id="265" r:id="rId7"/>
    <p:sldId id="295" r:id="rId8"/>
    <p:sldId id="296" r:id="rId9"/>
    <p:sldId id="262" r:id="rId10"/>
    <p:sldId id="269" r:id="rId11"/>
    <p:sldId id="270" r:id="rId12"/>
    <p:sldId id="297" r:id="rId13"/>
    <p:sldId id="272" r:id="rId14"/>
    <p:sldId id="277" r:id="rId15"/>
    <p:sldId id="278" r:id="rId16"/>
    <p:sldId id="281" r:id="rId17"/>
    <p:sldId id="279" r:id="rId18"/>
    <p:sldId id="282" r:id="rId19"/>
    <p:sldId id="307" r:id="rId20"/>
    <p:sldId id="283" r:id="rId21"/>
    <p:sldId id="284" r:id="rId22"/>
    <p:sldId id="298" r:id="rId23"/>
    <p:sldId id="299" r:id="rId24"/>
    <p:sldId id="300" r:id="rId25"/>
    <p:sldId id="301" r:id="rId26"/>
    <p:sldId id="302" r:id="rId27"/>
    <p:sldId id="303" r:id="rId28"/>
    <p:sldId id="304" r:id="rId29"/>
    <p:sldId id="305" r:id="rId30"/>
    <p:sldId id="306" r:id="rId31"/>
    <p:sldId id="290"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7" autoAdjust="0"/>
  </p:normalViewPr>
  <p:slideViewPr>
    <p:cSldViewPr snapToGrid="0">
      <p:cViewPr varScale="1">
        <p:scale>
          <a:sx n="66" d="100"/>
          <a:sy n="66" d="100"/>
        </p:scale>
        <p:origin x="1422" y="60"/>
      </p:cViewPr>
      <p:guideLst>
        <p:guide orient="horz" pos="2160"/>
        <p:guide pos="2880"/>
      </p:guideLst>
    </p:cSldViewPr>
  </p:slideViewPr>
  <p:outlineViewPr>
    <p:cViewPr>
      <p:scale>
        <a:sx n="33" d="100"/>
        <a:sy n="33" d="100"/>
      </p:scale>
      <p:origin x="0" y="-7716"/>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6/9/2021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pPr/>
              <a:t>1</a:t>
            </a:fld>
            <a:endParaRPr lang="en-US"/>
          </a:p>
        </p:txBody>
      </p:sp>
    </p:spTree>
    <p:extLst>
      <p:ext uri="{BB962C8B-B14F-4D97-AF65-F5344CB8AC3E}">
        <p14:creationId xmlns:p14="http://schemas.microsoft.com/office/powerpoint/2010/main" val="898463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04EC0295-8F2F-49E4-9BA4-1EE89A39846D}"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0335" y="106136"/>
            <a:ext cx="4359729" cy="3269797"/>
          </a:xfrm>
          <a:prstGeom prst="rect">
            <a:avLst/>
          </a:prstGeom>
        </p:spPr>
      </p:pic>
    </p:spTree>
    <p:extLst>
      <p:ext uri="{BB962C8B-B14F-4D97-AF65-F5344CB8AC3E}">
        <p14:creationId xmlns:p14="http://schemas.microsoft.com/office/powerpoint/2010/main" val="3873991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EE207E-C50E-4D0C-BF07-DEDD06BE8272}"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FACB99-F94B-41E6-8EF7-8C97615B937F}"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7625"/>
            <a:ext cx="2133600" cy="323850"/>
          </a:xfrm>
        </p:spPr>
        <p:txBody>
          <a:bodyPr/>
          <a:lstStyle>
            <a:lvl1pPr>
              <a:defRPr/>
            </a:lvl1pPr>
          </a:lstStyle>
          <a:p>
            <a:fld id="{2BFA884E-B73E-4174-BC68-163B3EAE2FE8}" type="datetime1">
              <a:rPr lang="en-US" smtClean="0"/>
              <a:pPr/>
              <a:t>6/9/2021</a:t>
            </a:fld>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A48B2152-2B3E-44A1-8FD0-4FF9B0873A68}" type="slidenum">
              <a:rPr lang="en-US"/>
              <a:pPr/>
              <a:t>‹#›</a:t>
            </a:fld>
            <a:endParaRPr lang="en-US"/>
          </a:p>
        </p:txBody>
      </p:sp>
    </p:spTree>
    <p:extLst>
      <p:ext uri="{BB962C8B-B14F-4D97-AF65-F5344CB8AC3E}">
        <p14:creationId xmlns:p14="http://schemas.microsoft.com/office/powerpoint/2010/main" val="4214612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0838" y="1214438"/>
            <a:ext cx="8229600" cy="50768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CA4D7B1A-8229-448D-9E33-9B838F23A846}" type="datetime1">
              <a:rPr lang="en-US" smtClean="0"/>
              <a:pPr>
                <a:defRPr/>
              </a:pPr>
              <a:t>6/9/2021</a:t>
            </a:fld>
            <a:endParaRPr lang="en-US"/>
          </a:p>
        </p:txBody>
      </p:sp>
      <p:sp>
        <p:nvSpPr>
          <p:cNvPr id="5" name="Rectangle 6"/>
          <p:cNvSpPr>
            <a:spLocks noGrp="1" noChangeArrowheads="1"/>
          </p:cNvSpPr>
          <p:nvPr>
            <p:ph type="sldNum" sz="quarter" idx="11"/>
          </p:nvPr>
        </p:nvSpPr>
        <p:spPr>
          <a:ln/>
        </p:spPr>
        <p:txBody>
          <a:bodyPr/>
          <a:lstStyle>
            <a:lvl1pPr>
              <a:defRPr/>
            </a:lvl1pPr>
          </a:lstStyle>
          <a:p>
            <a:fld id="{ECF016DD-A2D6-41A3-94D4-B9B173881CA1}" type="slidenum">
              <a:rPr lang="en-US" altLang="en-US"/>
              <a:pPr/>
              <a:t>‹#›</a:t>
            </a:fld>
            <a:endParaRPr lang="en-US" altLang="en-US"/>
          </a:p>
        </p:txBody>
      </p:sp>
    </p:spTree>
    <p:extLst>
      <p:ext uri="{BB962C8B-B14F-4D97-AF65-F5344CB8AC3E}">
        <p14:creationId xmlns:p14="http://schemas.microsoft.com/office/powerpoint/2010/main" val="67176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2CD472B-9880-4B3A-AF8E-BA128D928E6D}"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88101-52F6-4E6B-B6CB-BFEE0F20E645}"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09A4B5-BA98-44B6-B0C9-97673ACA51B3}" type="datetime1">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EE7F18-3943-4E60-9AD9-2EDD561E2198}" type="datetime1">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9529C9-F07F-4C4C-B2BB-0C8692255AFD}" type="datetime1">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35865-35D3-43CE-BED5-63246E4DFAAD}" type="datetime1">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8C9F9-77C8-44DF-8358-9A6BFDFC92AA}" type="datetime1">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84A89D-F572-4DCA-9327-8E42AA23A0B5}" type="datetime1">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77DBD-165C-48AA-9253-7CEA1305D8FA}" type="datetime1">
              <a:rPr lang="en-US" smtClean="0"/>
              <a:pPr/>
              <a:t>6/9/2021</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7.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2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15.bin"/><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8.w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9.wmf"/></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image" Target="../media/image7.wmf"/><Relationship Id="rId4" Type="http://schemas.openxmlformats.org/officeDocument/2006/relationships/oleObject" Target="../embeddings/oleObject5.bin"/><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a:t>
            </a:r>
            <a:r>
              <a:rPr lang="en-US" smtClean="0"/>
              <a:t>17</a:t>
            </a:r>
            <a:r>
              <a:rPr lang="en-US" dirty="0" smtClean="0"/>
              <a:t/>
            </a:r>
            <a:br>
              <a:rPr lang="en-US" dirty="0" smtClean="0"/>
            </a:br>
            <a:r>
              <a:rPr lang="en-US" sz="3200" dirty="0" smtClean="0"/>
              <a:t>Graph-Based Algorithms</a:t>
            </a:r>
            <a:endParaRPr lang="en-US" sz="8000" dirty="0"/>
          </a:p>
        </p:txBody>
      </p:sp>
      <p:sp>
        <p:nvSpPr>
          <p:cNvPr id="3" name="Subtitle 2"/>
          <p:cNvSpPr>
            <a:spLocks noGrp="1"/>
          </p:cNvSpPr>
          <p:nvPr>
            <p:ph type="subTitle" idx="1"/>
          </p:nvPr>
        </p:nvSpPr>
        <p:spPr>
          <a:xfrm>
            <a:off x="155574" y="5443538"/>
            <a:ext cx="5008609" cy="411162"/>
          </a:xfrm>
        </p:spPr>
        <p:txBody>
          <a:bodyPr>
            <a:normAutofit fontScale="77500" lnSpcReduction="20000"/>
          </a:bodyPr>
          <a:lstStyle/>
          <a:p>
            <a:r>
              <a:rPr lang="en-US" dirty="0" smtClean="0"/>
              <a:t>CSE373: </a:t>
            </a:r>
            <a:r>
              <a:rPr lang="en-US" dirty="0"/>
              <a:t>Design and Analysis of Algorithms</a:t>
            </a:r>
          </a:p>
        </p:txBody>
      </p:sp>
    </p:spTree>
    <p:extLst>
      <p:ext uri="{BB962C8B-B14F-4D97-AF65-F5344CB8AC3E}">
        <p14:creationId xmlns:p14="http://schemas.microsoft.com/office/powerpoint/2010/main" val="4108247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fontScale="90000"/>
          </a:bodyPr>
          <a:lstStyle/>
          <a:p>
            <a:r>
              <a:rPr lang="en-US" altLang="en-US" smtClean="0"/>
              <a:t>Multiple Sources Network</a:t>
            </a:r>
          </a:p>
        </p:txBody>
      </p:sp>
      <p:sp>
        <p:nvSpPr>
          <p:cNvPr id="990211" name="Rectangle 3"/>
          <p:cNvSpPr>
            <a:spLocks noGrp="1" noChangeArrowheads="1"/>
          </p:cNvSpPr>
          <p:nvPr>
            <p:ph idx="1"/>
          </p:nvPr>
        </p:nvSpPr>
        <p:spPr>
          <a:noFill/>
        </p:spPr>
        <p:txBody>
          <a:bodyPr/>
          <a:lstStyle/>
          <a:p>
            <a:r>
              <a:rPr lang="en-US" altLang="en-US" sz="2000" dirty="0" smtClean="0"/>
              <a:t>We have several sources and several targets. We want to maximize the total flow from all sources to all targets. </a:t>
            </a:r>
          </a:p>
          <a:p>
            <a:r>
              <a:rPr lang="en-US" altLang="en-US" sz="2000" dirty="0" smtClean="0"/>
              <a:t>We can reduce this problem to ordinary max-flow problem by attaching a </a:t>
            </a:r>
            <a:r>
              <a:rPr lang="en-US" altLang="en-US" sz="2000" dirty="0" err="1" smtClean="0"/>
              <a:t>supersource</a:t>
            </a:r>
            <a:r>
              <a:rPr lang="en-US" altLang="en-US" sz="2000" dirty="0" smtClean="0"/>
              <a:t> to each source and a </a:t>
            </a:r>
            <a:r>
              <a:rPr lang="en-US" altLang="en-US" sz="2000" dirty="0" err="1" smtClean="0"/>
              <a:t>supersink</a:t>
            </a:r>
            <a:r>
              <a:rPr lang="en-US" altLang="en-US" sz="2000" dirty="0" smtClean="0"/>
              <a:t> to each sink as below:</a:t>
            </a:r>
          </a:p>
        </p:txBody>
      </p:sp>
      <p:graphicFrame>
        <p:nvGraphicFramePr>
          <p:cNvPr id="990212" name="Object 4"/>
          <p:cNvGraphicFramePr>
            <a:graphicFrameLocks noChangeAspect="1"/>
          </p:cNvGraphicFramePr>
          <p:nvPr/>
        </p:nvGraphicFramePr>
        <p:xfrm>
          <a:off x="369888" y="2501900"/>
          <a:ext cx="2444750" cy="3741738"/>
        </p:xfrm>
        <a:graphic>
          <a:graphicData uri="http://schemas.openxmlformats.org/presentationml/2006/ole">
            <mc:AlternateContent xmlns:mc="http://schemas.openxmlformats.org/markup-compatibility/2006">
              <mc:Choice xmlns:v="urn:schemas-microsoft-com:vml" Requires="v">
                <p:oleObj spid="_x0000_s11296" name="Picture Publisher Image" r:id="rId3" imgW="2962275" imgH="4533900" progId="">
                  <p:embed/>
                </p:oleObj>
              </mc:Choice>
              <mc:Fallback>
                <p:oleObj name="Picture Publisher Image" r:id="rId3" imgW="2962275" imgH="4533900" progId="">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88" y="2501900"/>
                        <a:ext cx="2444750" cy="374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0213" name="Object 5"/>
          <p:cNvGraphicFramePr>
            <a:graphicFrameLocks noChangeAspect="1"/>
          </p:cNvGraphicFramePr>
          <p:nvPr/>
        </p:nvGraphicFramePr>
        <p:xfrm>
          <a:off x="5070475" y="2465388"/>
          <a:ext cx="3514725" cy="3778250"/>
        </p:xfrm>
        <a:graphic>
          <a:graphicData uri="http://schemas.openxmlformats.org/presentationml/2006/ole">
            <mc:AlternateContent xmlns:mc="http://schemas.openxmlformats.org/markup-compatibility/2006">
              <mc:Choice xmlns:v="urn:schemas-microsoft-com:vml" Requires="v">
                <p:oleObj spid="_x0000_s11297" name="Picture Publisher Image" r:id="rId5" imgW="4762500" imgH="4524375" progId="">
                  <p:embed/>
                </p:oleObj>
              </mc:Choice>
              <mc:Fallback>
                <p:oleObj name="Picture Publisher Image" r:id="rId5" imgW="4762500" imgH="4524375"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475" y="2465388"/>
                        <a:ext cx="3514725"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0214" name="Line 6"/>
          <p:cNvSpPr>
            <a:spLocks noChangeShapeType="1"/>
          </p:cNvSpPr>
          <p:nvPr/>
        </p:nvSpPr>
        <p:spPr bwMode="auto">
          <a:xfrm>
            <a:off x="3032125" y="4291013"/>
            <a:ext cx="1744663"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947040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0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0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902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02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990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1" grpId="0" build="p" autoUpdateAnimBg="0"/>
      <p:bldP spid="99021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r>
              <a:rPr lang="en-US" altLang="en-US" dirty="0" smtClean="0"/>
              <a:t>Residual Networks</a:t>
            </a:r>
          </a:p>
        </p:txBody>
      </p:sp>
      <p:sp>
        <p:nvSpPr>
          <p:cNvPr id="991235" name="Rectangle 3"/>
          <p:cNvSpPr>
            <a:spLocks noGrp="1" noChangeArrowheads="1"/>
          </p:cNvSpPr>
          <p:nvPr>
            <p:ph idx="1"/>
          </p:nvPr>
        </p:nvSpPr>
        <p:spPr>
          <a:noFill/>
        </p:spPr>
        <p:txBody>
          <a:bodyPr/>
          <a:lstStyle/>
          <a:p>
            <a:r>
              <a:rPr lang="en-US" altLang="en-US" sz="2000" dirty="0" smtClean="0"/>
              <a:t>The </a:t>
            </a:r>
            <a:r>
              <a:rPr lang="en-US" altLang="en-US" sz="2000" dirty="0" smtClean="0">
                <a:solidFill>
                  <a:srgbClr val="FF0000"/>
                </a:solidFill>
              </a:rPr>
              <a:t>residual capacity </a:t>
            </a:r>
            <a:r>
              <a:rPr lang="en-US" altLang="en-US" sz="2000" dirty="0" smtClean="0"/>
              <a:t>of an </a:t>
            </a:r>
            <a:r>
              <a:rPr lang="en-US" altLang="en-US" sz="2000" u="sng" dirty="0" smtClean="0"/>
              <a:t>edge</a:t>
            </a:r>
            <a:r>
              <a:rPr lang="en-US" altLang="en-US" sz="2000" dirty="0" smtClean="0"/>
              <a:t> </a:t>
            </a:r>
            <a:r>
              <a:rPr lang="en-US" altLang="en-US" sz="2000" i="1" dirty="0" smtClean="0"/>
              <a:t>(</a:t>
            </a:r>
            <a:r>
              <a:rPr lang="en-US" altLang="en-US" sz="2000" i="1" dirty="0" err="1" smtClean="0"/>
              <a:t>u,v</a:t>
            </a:r>
            <a:r>
              <a:rPr lang="en-US" altLang="en-US" sz="2000" i="1" dirty="0" smtClean="0"/>
              <a:t>)</a:t>
            </a:r>
            <a:r>
              <a:rPr lang="en-US" altLang="en-US" sz="2000" dirty="0" smtClean="0"/>
              <a:t> in a network with a flow </a:t>
            </a:r>
            <a:r>
              <a:rPr lang="en-US" altLang="en-US" i="1" dirty="0" smtClean="0"/>
              <a:t>f</a:t>
            </a:r>
            <a:r>
              <a:rPr lang="en-US" altLang="en-US" sz="2000" dirty="0" smtClean="0"/>
              <a:t> is given by: </a:t>
            </a:r>
          </a:p>
        </p:txBody>
      </p:sp>
      <p:grpSp>
        <p:nvGrpSpPr>
          <p:cNvPr id="991236" name="Group 4"/>
          <p:cNvGrpSpPr>
            <a:grpSpLocks/>
          </p:cNvGrpSpPr>
          <p:nvPr/>
        </p:nvGrpSpPr>
        <p:grpSpPr bwMode="auto">
          <a:xfrm>
            <a:off x="1384300" y="2513013"/>
            <a:ext cx="4811713" cy="995362"/>
            <a:chOff x="968" y="1968"/>
            <a:chExt cx="3904" cy="808"/>
          </a:xfrm>
        </p:grpSpPr>
        <p:sp>
          <p:nvSpPr>
            <p:cNvPr id="16393" name="Rectangle 5"/>
            <p:cNvSpPr>
              <a:spLocks noChangeArrowheads="1"/>
            </p:cNvSpPr>
            <p:nvPr/>
          </p:nvSpPr>
          <p:spPr bwMode="auto">
            <a:xfrm>
              <a:off x="968" y="1968"/>
              <a:ext cx="3904" cy="80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800">
                <a:latin typeface="Arial" panose="020B0604020202020204" pitchFamily="34" charset="0"/>
              </a:endParaRPr>
            </a:p>
          </p:txBody>
        </p:sp>
        <p:graphicFrame>
          <p:nvGraphicFramePr>
            <p:cNvPr id="16394" name="Object 6"/>
            <p:cNvGraphicFramePr>
              <a:graphicFrameLocks noChangeAspect="1"/>
            </p:cNvGraphicFramePr>
            <p:nvPr/>
          </p:nvGraphicFramePr>
          <p:xfrm>
            <a:off x="1084" y="2124"/>
            <a:ext cx="3526" cy="536"/>
          </p:xfrm>
          <a:graphic>
            <a:graphicData uri="http://schemas.openxmlformats.org/presentationml/2006/ole">
              <mc:AlternateContent xmlns:mc="http://schemas.openxmlformats.org/markup-compatibility/2006">
                <mc:Choice xmlns:v="urn:schemas-microsoft-com:vml" Requires="v">
                  <p:oleObj spid="_x0000_s12338" name="Equation" r:id="rId3" imgW="1587240" imgH="241200" progId="Equation.3">
                    <p:embed/>
                  </p:oleObj>
                </mc:Choice>
                <mc:Fallback>
                  <p:oleObj name="Equation" r:id="rId3" imgW="1587240" imgH="241200" progId="Equation.3">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 y="2124"/>
                          <a:ext cx="3526" cy="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91240" name="Rectangle 8"/>
          <p:cNvSpPr>
            <a:spLocks noChangeArrowheads="1"/>
          </p:cNvSpPr>
          <p:nvPr/>
        </p:nvSpPr>
        <p:spPr bwMode="auto">
          <a:xfrm>
            <a:off x="531813" y="3838575"/>
            <a:ext cx="80327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US" altLang="en-US" sz="2000" b="0" dirty="0">
                <a:latin typeface="Arial" panose="020B0604020202020204" pitchFamily="34" charset="0"/>
              </a:rPr>
              <a:t>The </a:t>
            </a:r>
            <a:r>
              <a:rPr lang="en-US" altLang="en-US" sz="2000" b="0" dirty="0">
                <a:solidFill>
                  <a:srgbClr val="FF0000"/>
                </a:solidFill>
                <a:latin typeface="Arial" panose="020B0604020202020204" pitchFamily="34" charset="0"/>
              </a:rPr>
              <a:t>residual network </a:t>
            </a:r>
            <a:r>
              <a:rPr lang="en-US" altLang="en-US" sz="2000" b="0" dirty="0">
                <a:latin typeface="Arial" panose="020B0604020202020204" pitchFamily="34" charset="0"/>
              </a:rPr>
              <a:t>of a graph </a:t>
            </a:r>
            <a:r>
              <a:rPr lang="en-US" altLang="en-US" sz="2000" b="0" i="1" dirty="0">
                <a:latin typeface="Arial" panose="020B0604020202020204" pitchFamily="34" charset="0"/>
              </a:rPr>
              <a:t>G</a:t>
            </a:r>
            <a:r>
              <a:rPr lang="en-US" altLang="en-US" sz="2000" b="0" dirty="0">
                <a:latin typeface="Arial" panose="020B0604020202020204" pitchFamily="34" charset="0"/>
              </a:rPr>
              <a:t> induced by a flow </a:t>
            </a:r>
            <a:r>
              <a:rPr lang="en-US" altLang="en-US" sz="2000" b="0" i="1" dirty="0">
                <a:latin typeface="Arial" panose="020B0604020202020204" pitchFamily="34" charset="0"/>
              </a:rPr>
              <a:t>f</a:t>
            </a:r>
            <a:r>
              <a:rPr lang="en-US" altLang="en-US" sz="2000" b="0" dirty="0">
                <a:latin typeface="Arial" panose="020B0604020202020204" pitchFamily="34" charset="0"/>
              </a:rPr>
              <a:t> </a:t>
            </a:r>
            <a:r>
              <a:rPr lang="en-US" altLang="en-US" sz="2000" b="0" dirty="0" smtClean="0">
                <a:latin typeface="Arial" panose="020B0604020202020204" pitchFamily="34" charset="0"/>
              </a:rPr>
              <a:t>is </a:t>
            </a:r>
            <a:r>
              <a:rPr lang="en-US" altLang="en-US" sz="2000" b="0" dirty="0">
                <a:latin typeface="Arial" panose="020B0604020202020204" pitchFamily="34" charset="0"/>
              </a:rPr>
              <a:t>the graph including only the edges with positive residual capacity, i.e</a:t>
            </a:r>
            <a:r>
              <a:rPr lang="en-US" altLang="en-US" sz="2000" b="0" dirty="0" smtClean="0">
                <a:latin typeface="Arial" panose="020B0604020202020204" pitchFamily="34" charset="0"/>
              </a:rPr>
              <a:t>.,</a:t>
            </a:r>
          </a:p>
          <a:p>
            <a:pPr eaLnBrk="1" hangingPunct="1">
              <a:spcBef>
                <a:spcPct val="50000"/>
              </a:spcBef>
              <a:buNone/>
            </a:pPr>
            <a:endParaRPr lang="en-US" altLang="en-US" sz="2000" dirty="0" smtClean="0">
              <a:latin typeface="Arial" panose="020B0604020202020204" pitchFamily="34" charset="0"/>
            </a:endParaRPr>
          </a:p>
          <a:p>
            <a:pPr eaLnBrk="1" hangingPunct="1">
              <a:spcBef>
                <a:spcPct val="50000"/>
              </a:spcBef>
              <a:buNone/>
            </a:pPr>
            <a:endParaRPr lang="en-US" altLang="en-US" sz="2000" b="0" dirty="0" smtClean="0">
              <a:latin typeface="Arial" panose="020B0604020202020204" pitchFamily="34" charset="0"/>
            </a:endParaRPr>
          </a:p>
          <a:p>
            <a:pPr eaLnBrk="1" hangingPunct="1">
              <a:spcBef>
                <a:spcPct val="50000"/>
              </a:spcBef>
              <a:buFontTx/>
              <a:buChar char="•"/>
            </a:pPr>
            <a:r>
              <a:rPr lang="en-US" altLang="en-US" sz="2000" b="0" dirty="0" smtClean="0">
                <a:latin typeface="Arial" panose="020B0604020202020204" pitchFamily="34" charset="0"/>
              </a:rPr>
              <a:t>Intuitively a residual network consists of edges that can admit more flow.</a:t>
            </a:r>
            <a:endParaRPr lang="en-US" altLang="en-US" sz="2000" b="0" dirty="0">
              <a:latin typeface="Arial" panose="020B0604020202020204" pitchFamily="34" charset="0"/>
            </a:endParaRPr>
          </a:p>
        </p:txBody>
      </p:sp>
      <p:graphicFrame>
        <p:nvGraphicFramePr>
          <p:cNvPr id="991241" name="Object 9"/>
          <p:cNvGraphicFramePr>
            <a:graphicFrameLocks noChangeAspect="1"/>
          </p:cNvGraphicFramePr>
          <p:nvPr/>
        </p:nvGraphicFramePr>
        <p:xfrm>
          <a:off x="1022350" y="4775200"/>
          <a:ext cx="2203450" cy="388938"/>
        </p:xfrm>
        <a:graphic>
          <a:graphicData uri="http://schemas.openxmlformats.org/presentationml/2006/ole">
            <mc:AlternateContent xmlns:mc="http://schemas.openxmlformats.org/markup-compatibility/2006">
              <mc:Choice xmlns:v="urn:schemas-microsoft-com:vml" Requires="v">
                <p:oleObj spid="_x0000_s12339" name="Equation" r:id="rId5" imgW="1295400" imgH="228600" progId="">
                  <p:embed/>
                </p:oleObj>
              </mc:Choice>
              <mc:Fallback>
                <p:oleObj name="Equation" r:id="rId5" imgW="1295400" imgH="228600" progId="">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350" y="4775200"/>
                        <a:ext cx="220345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1242" name="Object 10"/>
          <p:cNvGraphicFramePr>
            <a:graphicFrameLocks noChangeAspect="1"/>
          </p:cNvGraphicFramePr>
          <p:nvPr/>
        </p:nvGraphicFramePr>
        <p:xfrm>
          <a:off x="3314700" y="4781550"/>
          <a:ext cx="3521075" cy="388938"/>
        </p:xfrm>
        <a:graphic>
          <a:graphicData uri="http://schemas.openxmlformats.org/presentationml/2006/ole">
            <mc:AlternateContent xmlns:mc="http://schemas.openxmlformats.org/markup-compatibility/2006">
              <mc:Choice xmlns:v="urn:schemas-microsoft-com:vml" Requires="v">
                <p:oleObj spid="_x0000_s12340" name="Equation" r:id="rId7" imgW="2070100" imgH="228600" progId="">
                  <p:embed/>
                </p:oleObj>
              </mc:Choice>
              <mc:Fallback>
                <p:oleObj name="Equation" r:id="rId7" imgW="2070100" imgH="228600" progId="">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4700" y="4781550"/>
                        <a:ext cx="352107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0959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1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912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124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1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12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91240">
                                            <p:txEl>
                                              <p:pRg st="3" end="3"/>
                                            </p:txEl>
                                          </p:spTgt>
                                        </p:tgtEl>
                                        <p:attrNameLst>
                                          <p:attrName>style.visibility</p:attrName>
                                        </p:attrNameLst>
                                      </p:cBhvr>
                                      <p:to>
                                        <p:strVal val="visible"/>
                                      </p:to>
                                    </p:set>
                                    <p:animEffect transition="in" filter="blinds(horizontal)">
                                      <p:cBhvr>
                                        <p:cTn id="27" dur="500"/>
                                        <p:tgtEl>
                                          <p:spTgt spid="9912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build="p" autoUpdateAnimBg="0"/>
      <p:bldP spid="991240"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Residual Networks</a:t>
            </a:r>
            <a:endParaRPr lang="en-US" dirty="0"/>
          </a:p>
        </p:txBody>
      </p:sp>
      <p:sp>
        <p:nvSpPr>
          <p:cNvPr id="64514" name="Oval 2"/>
          <p:cNvSpPr>
            <a:spLocks noChangeArrowheads="1"/>
          </p:cNvSpPr>
          <p:nvPr/>
        </p:nvSpPr>
        <p:spPr bwMode="auto">
          <a:xfrm>
            <a:off x="280988" y="2138363"/>
            <a:ext cx="419100" cy="469900"/>
          </a:xfrm>
          <a:prstGeom prst="ellipse">
            <a:avLst/>
          </a:prstGeom>
          <a:noFill/>
          <a:ln w="9525">
            <a:solidFill>
              <a:schemeClr val="tx1"/>
            </a:solidFill>
            <a:round/>
            <a:headEnd/>
            <a:tailEnd/>
          </a:ln>
          <a:effectLst/>
        </p:spPr>
        <p:txBody>
          <a:bodyPr wrap="none" anchor="ctr"/>
          <a:lstStyle/>
          <a:p>
            <a:pPr algn="ctr"/>
            <a:r>
              <a:rPr lang="en-US" altLang="zh-CN" i="0"/>
              <a:t>s</a:t>
            </a:r>
          </a:p>
        </p:txBody>
      </p:sp>
      <p:sp>
        <p:nvSpPr>
          <p:cNvPr id="64515" name="Line 3"/>
          <p:cNvSpPr>
            <a:spLocks noChangeShapeType="1"/>
          </p:cNvSpPr>
          <p:nvPr/>
        </p:nvSpPr>
        <p:spPr bwMode="auto">
          <a:xfrm flipV="1">
            <a:off x="3219451" y="2608263"/>
            <a:ext cx="839787" cy="561975"/>
          </a:xfrm>
          <a:prstGeom prst="line">
            <a:avLst/>
          </a:prstGeom>
          <a:noFill/>
          <a:ln w="63500">
            <a:solidFill>
              <a:schemeClr val="bg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6" name="Text Box 4"/>
          <p:cNvSpPr txBox="1">
            <a:spLocks noChangeArrowheads="1"/>
          </p:cNvSpPr>
          <p:nvPr/>
        </p:nvSpPr>
        <p:spPr bwMode="auto">
          <a:xfrm>
            <a:off x="3481388" y="16383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20</a:t>
            </a:r>
          </a:p>
        </p:txBody>
      </p:sp>
      <p:sp>
        <p:nvSpPr>
          <p:cNvPr id="64517" name="Text Box 5"/>
          <p:cNvSpPr txBox="1">
            <a:spLocks noChangeArrowheads="1"/>
          </p:cNvSpPr>
          <p:nvPr/>
        </p:nvSpPr>
        <p:spPr bwMode="auto">
          <a:xfrm>
            <a:off x="3035301" y="2189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7</a:t>
            </a:r>
          </a:p>
        </p:txBody>
      </p:sp>
      <p:grpSp>
        <p:nvGrpSpPr>
          <p:cNvPr id="64518" name="Group 6"/>
          <p:cNvGrpSpPr>
            <a:grpSpLocks/>
          </p:cNvGrpSpPr>
          <p:nvPr/>
        </p:nvGrpSpPr>
        <p:grpSpPr bwMode="auto">
          <a:xfrm>
            <a:off x="585788" y="1257300"/>
            <a:ext cx="3810000" cy="2514600"/>
            <a:chOff x="432" y="1200"/>
            <a:chExt cx="2400" cy="1584"/>
          </a:xfrm>
          <a:noFill/>
        </p:grpSpPr>
        <p:sp>
          <p:nvSpPr>
            <p:cNvPr id="64519" name="Text Box 7"/>
            <p:cNvSpPr txBox="1">
              <a:spLocks noChangeArrowheads="1"/>
            </p:cNvSpPr>
            <p:nvPr/>
          </p:nvSpPr>
          <p:spPr bwMode="auto">
            <a:xfrm>
              <a:off x="1563" y="1902"/>
              <a:ext cx="36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dirty="0"/>
                <a:t>9</a:t>
              </a:r>
            </a:p>
          </p:txBody>
        </p:sp>
        <p:sp>
          <p:nvSpPr>
            <p:cNvPr id="64520" name="Oval 8"/>
            <p:cNvSpPr>
              <a:spLocks noChangeArrowheads="1"/>
            </p:cNvSpPr>
            <p:nvPr/>
          </p:nvSpPr>
          <p:spPr bwMode="auto">
            <a:xfrm>
              <a:off x="1033" y="2287"/>
              <a:ext cx="265"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2</a:t>
              </a:r>
              <a:endParaRPr lang="en-US" altLang="zh-CN" i="0"/>
            </a:p>
          </p:txBody>
        </p:sp>
        <p:sp>
          <p:nvSpPr>
            <p:cNvPr id="64521" name="Oval 9"/>
            <p:cNvSpPr>
              <a:spLocks noChangeArrowheads="1"/>
            </p:cNvSpPr>
            <p:nvPr/>
          </p:nvSpPr>
          <p:spPr bwMode="auto">
            <a:xfrm>
              <a:off x="1827" y="2287"/>
              <a:ext cx="264"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4</a:t>
              </a:r>
              <a:endParaRPr lang="en-US" altLang="zh-CN" i="0"/>
            </a:p>
          </p:txBody>
        </p:sp>
        <p:sp>
          <p:nvSpPr>
            <p:cNvPr id="64522" name="Oval 10"/>
            <p:cNvSpPr>
              <a:spLocks noChangeArrowheads="1"/>
            </p:cNvSpPr>
            <p:nvPr/>
          </p:nvSpPr>
          <p:spPr bwMode="auto">
            <a:xfrm>
              <a:off x="2568" y="1814"/>
              <a:ext cx="264"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t</a:t>
              </a:r>
            </a:p>
          </p:txBody>
        </p:sp>
        <p:sp>
          <p:nvSpPr>
            <p:cNvPr id="64523" name="Oval 11"/>
            <p:cNvSpPr>
              <a:spLocks noChangeArrowheads="1"/>
            </p:cNvSpPr>
            <p:nvPr/>
          </p:nvSpPr>
          <p:spPr bwMode="auto">
            <a:xfrm>
              <a:off x="1827" y="1341"/>
              <a:ext cx="264" cy="29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3</a:t>
              </a:r>
              <a:endParaRPr lang="en-US" altLang="zh-CN" i="0"/>
            </a:p>
          </p:txBody>
        </p:sp>
        <p:sp>
          <p:nvSpPr>
            <p:cNvPr id="64524" name="Oval 12"/>
            <p:cNvSpPr>
              <a:spLocks noChangeArrowheads="1"/>
            </p:cNvSpPr>
            <p:nvPr/>
          </p:nvSpPr>
          <p:spPr bwMode="auto">
            <a:xfrm>
              <a:off x="1033" y="1341"/>
              <a:ext cx="265" cy="29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1</a:t>
              </a:r>
              <a:endParaRPr lang="en-US" altLang="zh-CN" i="0"/>
            </a:p>
          </p:txBody>
        </p:sp>
        <p:sp>
          <p:nvSpPr>
            <p:cNvPr id="64525" name="Line 13"/>
            <p:cNvSpPr>
              <a:spLocks noChangeShapeType="1"/>
            </p:cNvSpPr>
            <p:nvPr/>
          </p:nvSpPr>
          <p:spPr bwMode="auto">
            <a:xfrm flipV="1">
              <a:off x="504" y="1577"/>
              <a:ext cx="529" cy="296"/>
            </a:xfrm>
            <a:prstGeom prst="line">
              <a:avLst/>
            </a:prstGeom>
            <a:grpFill/>
            <a:ln w="63500">
              <a:solidFill>
                <a:schemeClr val="bg1">
                  <a:lumMod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6" name="Line 14"/>
            <p:cNvSpPr>
              <a:spLocks noChangeShapeType="1"/>
            </p:cNvSpPr>
            <p:nvPr/>
          </p:nvSpPr>
          <p:spPr bwMode="auto">
            <a:xfrm>
              <a:off x="1298" y="1518"/>
              <a:ext cx="529" cy="0"/>
            </a:xfrm>
            <a:prstGeom prst="line">
              <a:avLst/>
            </a:prstGeom>
            <a:grpFill/>
            <a:ln w="63500">
              <a:solidFill>
                <a:schemeClr val="bg1">
                  <a:lumMod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7" name="Line 15"/>
            <p:cNvSpPr>
              <a:spLocks noChangeShapeType="1"/>
            </p:cNvSpPr>
            <p:nvPr/>
          </p:nvSpPr>
          <p:spPr bwMode="auto">
            <a:xfrm>
              <a:off x="2039" y="1577"/>
              <a:ext cx="581" cy="2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8" name="Line 16"/>
            <p:cNvSpPr>
              <a:spLocks noChangeShapeType="1"/>
            </p:cNvSpPr>
            <p:nvPr/>
          </p:nvSpPr>
          <p:spPr bwMode="auto">
            <a:xfrm>
              <a:off x="452" y="2051"/>
              <a:ext cx="581" cy="29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9" name="Line 17"/>
            <p:cNvSpPr>
              <a:spLocks noChangeShapeType="1"/>
            </p:cNvSpPr>
            <p:nvPr/>
          </p:nvSpPr>
          <p:spPr bwMode="auto">
            <a:xfrm>
              <a:off x="1298" y="2405"/>
              <a:ext cx="529" cy="0"/>
            </a:xfrm>
            <a:prstGeom prst="line">
              <a:avLst/>
            </a:prstGeom>
            <a:grpFill/>
            <a:ln w="63500">
              <a:solidFill>
                <a:schemeClr val="bg1">
                  <a:lumMod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0" name="Line 18"/>
            <p:cNvSpPr>
              <a:spLocks noChangeShapeType="1"/>
            </p:cNvSpPr>
            <p:nvPr/>
          </p:nvSpPr>
          <p:spPr bwMode="auto">
            <a:xfrm>
              <a:off x="1086" y="1636"/>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1" name="Line 19"/>
            <p:cNvSpPr>
              <a:spLocks noChangeShapeType="1"/>
            </p:cNvSpPr>
            <p:nvPr/>
          </p:nvSpPr>
          <p:spPr bwMode="auto">
            <a:xfrm flipV="1">
              <a:off x="1245" y="1636"/>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2" name="Line 20"/>
            <p:cNvSpPr>
              <a:spLocks noChangeShapeType="1"/>
            </p:cNvSpPr>
            <p:nvPr/>
          </p:nvSpPr>
          <p:spPr bwMode="auto">
            <a:xfrm flipV="1">
              <a:off x="1986" y="1636"/>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3" name="Line 21"/>
            <p:cNvSpPr>
              <a:spLocks noChangeShapeType="1"/>
            </p:cNvSpPr>
            <p:nvPr/>
          </p:nvSpPr>
          <p:spPr bwMode="auto">
            <a:xfrm flipH="1">
              <a:off x="1298" y="1636"/>
              <a:ext cx="582" cy="651"/>
            </a:xfrm>
            <a:prstGeom prst="line">
              <a:avLst/>
            </a:prstGeom>
            <a:grpFill/>
            <a:ln w="63500">
              <a:solidFill>
                <a:schemeClr val="bg1">
                  <a:lumMod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4" name="Text Box 22"/>
            <p:cNvSpPr txBox="1">
              <a:spLocks noChangeArrowheads="1"/>
            </p:cNvSpPr>
            <p:nvPr/>
          </p:nvSpPr>
          <p:spPr bwMode="auto">
            <a:xfrm>
              <a:off x="480" y="144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16</a:t>
              </a:r>
            </a:p>
          </p:txBody>
        </p:sp>
        <p:sp>
          <p:nvSpPr>
            <p:cNvPr id="64535" name="Text Box 23"/>
            <p:cNvSpPr txBox="1">
              <a:spLocks noChangeArrowheads="1"/>
            </p:cNvSpPr>
            <p:nvPr/>
          </p:nvSpPr>
          <p:spPr bwMode="auto">
            <a:xfrm>
              <a:off x="432" y="216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13</a:t>
              </a:r>
            </a:p>
          </p:txBody>
        </p:sp>
        <p:sp>
          <p:nvSpPr>
            <p:cNvPr id="64536" name="Text Box 24"/>
            <p:cNvSpPr txBox="1">
              <a:spLocks noChangeArrowheads="1"/>
            </p:cNvSpPr>
            <p:nvPr/>
          </p:nvSpPr>
          <p:spPr bwMode="auto">
            <a:xfrm>
              <a:off x="1392" y="120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12</a:t>
              </a:r>
            </a:p>
          </p:txBody>
        </p:sp>
        <p:sp>
          <p:nvSpPr>
            <p:cNvPr id="64537" name="Text Box 25"/>
            <p:cNvSpPr txBox="1">
              <a:spLocks noChangeArrowheads="1"/>
            </p:cNvSpPr>
            <p:nvPr/>
          </p:nvSpPr>
          <p:spPr bwMode="auto">
            <a:xfrm>
              <a:off x="769" y="1814"/>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10</a:t>
              </a:r>
            </a:p>
          </p:txBody>
        </p:sp>
        <p:sp>
          <p:nvSpPr>
            <p:cNvPr id="64538" name="Text Box 26"/>
            <p:cNvSpPr txBox="1">
              <a:spLocks noChangeArrowheads="1"/>
            </p:cNvSpPr>
            <p:nvPr/>
          </p:nvSpPr>
          <p:spPr bwMode="auto">
            <a:xfrm>
              <a:off x="1248" y="1824"/>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64539" name="Text Box 27"/>
            <p:cNvSpPr txBox="1">
              <a:spLocks noChangeArrowheads="1"/>
            </p:cNvSpPr>
            <p:nvPr/>
          </p:nvSpPr>
          <p:spPr bwMode="auto">
            <a:xfrm>
              <a:off x="2256" y="220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64540" name="Text Box 28"/>
            <p:cNvSpPr txBox="1">
              <a:spLocks noChangeArrowheads="1"/>
            </p:cNvSpPr>
            <p:nvPr/>
          </p:nvSpPr>
          <p:spPr bwMode="auto">
            <a:xfrm>
              <a:off x="1344" y="2496"/>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14</a:t>
              </a:r>
            </a:p>
          </p:txBody>
        </p:sp>
      </p:grpSp>
      <p:sp>
        <p:nvSpPr>
          <p:cNvPr id="97" name="TextBox 96"/>
          <p:cNvSpPr txBox="1"/>
          <p:nvPr/>
        </p:nvSpPr>
        <p:spPr>
          <a:xfrm>
            <a:off x="1273215" y="3669175"/>
            <a:ext cx="2268638" cy="646331"/>
          </a:xfrm>
          <a:prstGeom prst="rect">
            <a:avLst/>
          </a:prstGeom>
          <a:noFill/>
        </p:spPr>
        <p:txBody>
          <a:bodyPr wrap="square" rtlCol="0">
            <a:spAutoFit/>
          </a:bodyPr>
          <a:lstStyle/>
          <a:p>
            <a:pPr algn="ctr"/>
            <a:r>
              <a:rPr lang="en-US" dirty="0" smtClean="0"/>
              <a:t>A graph and a flow along the shaded path</a:t>
            </a:r>
            <a:endParaRPr lang="en-US" dirty="0"/>
          </a:p>
        </p:txBody>
      </p:sp>
      <p:grpSp>
        <p:nvGrpSpPr>
          <p:cNvPr id="101" name="Group 100"/>
          <p:cNvGrpSpPr/>
          <p:nvPr/>
        </p:nvGrpSpPr>
        <p:grpSpPr>
          <a:xfrm>
            <a:off x="4363655" y="1257300"/>
            <a:ext cx="4537275" cy="3036985"/>
            <a:chOff x="4363655" y="1257300"/>
            <a:chExt cx="4537275" cy="3036985"/>
          </a:xfrm>
        </p:grpSpPr>
        <p:grpSp>
          <p:nvGrpSpPr>
            <p:cNvPr id="64541" name="Group 29"/>
            <p:cNvGrpSpPr>
              <a:grpSpLocks/>
            </p:cNvGrpSpPr>
            <p:nvPr/>
          </p:nvGrpSpPr>
          <p:grpSpPr bwMode="auto">
            <a:xfrm>
              <a:off x="4664075" y="1257300"/>
              <a:ext cx="4114800" cy="2514600"/>
              <a:chOff x="2928" y="1200"/>
              <a:chExt cx="2592" cy="1584"/>
            </a:xfrm>
          </p:grpSpPr>
          <p:sp>
            <p:nvSpPr>
              <p:cNvPr id="64542" name="Text Box 30"/>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a:t>4/9</a:t>
                </a:r>
              </a:p>
            </p:txBody>
          </p:sp>
          <p:grpSp>
            <p:nvGrpSpPr>
              <p:cNvPr id="64543" name="Group 31"/>
              <p:cNvGrpSpPr>
                <a:grpSpLocks/>
              </p:cNvGrpSpPr>
              <p:nvPr/>
            </p:nvGrpSpPr>
            <p:grpSpPr bwMode="auto">
              <a:xfrm>
                <a:off x="2928" y="1200"/>
                <a:ext cx="2592" cy="1584"/>
                <a:chOff x="2928" y="1200"/>
                <a:chExt cx="2592" cy="1584"/>
              </a:xfrm>
            </p:grpSpPr>
            <p:sp>
              <p:nvSpPr>
                <p:cNvPr id="64544" name="Oval 32"/>
                <p:cNvSpPr>
                  <a:spLocks noChangeArrowheads="1"/>
                </p:cNvSpPr>
                <p:nvPr/>
              </p:nvSpPr>
              <p:spPr bwMode="auto">
                <a:xfrm>
                  <a:off x="2928" y="1803"/>
                  <a:ext cx="264" cy="296"/>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s</a:t>
                  </a:r>
                </a:p>
              </p:txBody>
            </p:sp>
            <p:sp>
              <p:nvSpPr>
                <p:cNvPr id="64545" name="Oval 33"/>
                <p:cNvSpPr>
                  <a:spLocks noChangeArrowheads="1"/>
                </p:cNvSpPr>
                <p:nvPr/>
              </p:nvSpPr>
              <p:spPr bwMode="auto">
                <a:xfrm>
                  <a:off x="3721" y="2335"/>
                  <a:ext cx="265" cy="296"/>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2</a:t>
                  </a:r>
                  <a:endParaRPr lang="en-US" altLang="zh-CN" i="0"/>
                </a:p>
              </p:txBody>
            </p:sp>
            <p:sp>
              <p:nvSpPr>
                <p:cNvPr id="64546" name="Oval 34"/>
                <p:cNvSpPr>
                  <a:spLocks noChangeArrowheads="1"/>
                </p:cNvSpPr>
                <p:nvPr/>
              </p:nvSpPr>
              <p:spPr bwMode="auto">
                <a:xfrm>
                  <a:off x="4515" y="2335"/>
                  <a:ext cx="264" cy="296"/>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4</a:t>
                  </a:r>
                  <a:endParaRPr lang="en-US" altLang="zh-CN" i="0"/>
                </a:p>
              </p:txBody>
            </p:sp>
            <p:sp>
              <p:nvSpPr>
                <p:cNvPr id="64547" name="Oval 35"/>
                <p:cNvSpPr>
                  <a:spLocks noChangeArrowheads="1"/>
                </p:cNvSpPr>
                <p:nvPr/>
              </p:nvSpPr>
              <p:spPr bwMode="auto">
                <a:xfrm>
                  <a:off x="5256" y="1862"/>
                  <a:ext cx="264" cy="296"/>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t</a:t>
                  </a:r>
                </a:p>
              </p:txBody>
            </p:sp>
            <p:sp>
              <p:nvSpPr>
                <p:cNvPr id="64548" name="Oval 36"/>
                <p:cNvSpPr>
                  <a:spLocks noChangeArrowheads="1"/>
                </p:cNvSpPr>
                <p:nvPr/>
              </p:nvSpPr>
              <p:spPr bwMode="auto">
                <a:xfrm>
                  <a:off x="4515" y="1389"/>
                  <a:ext cx="264" cy="295"/>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3</a:t>
                  </a:r>
                  <a:endParaRPr lang="en-US" altLang="zh-CN" i="0"/>
                </a:p>
              </p:txBody>
            </p:sp>
            <p:sp>
              <p:nvSpPr>
                <p:cNvPr id="64549" name="Oval 37"/>
                <p:cNvSpPr>
                  <a:spLocks noChangeArrowheads="1"/>
                </p:cNvSpPr>
                <p:nvPr/>
              </p:nvSpPr>
              <p:spPr bwMode="auto">
                <a:xfrm>
                  <a:off x="3721" y="1389"/>
                  <a:ext cx="265" cy="295"/>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1</a:t>
                  </a:r>
                  <a:endParaRPr lang="en-US" altLang="zh-CN" i="0"/>
                </a:p>
              </p:txBody>
            </p:sp>
            <p:sp>
              <p:nvSpPr>
                <p:cNvPr id="64550" name="Line 38"/>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1" name="Line 39"/>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2" name="Line 40"/>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3" name="Line 41"/>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4" name="Line 42"/>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5" name="Line 43"/>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6" name="Line 44"/>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7" name="Line 45"/>
                <p:cNvSpPr>
                  <a:spLocks noChangeShapeType="1"/>
                </p:cNvSpPr>
                <p:nvPr/>
              </p:nvSpPr>
              <p:spPr bwMode="auto">
                <a:xfrm flipV="1">
                  <a:off x="3933"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8" name="Line 46"/>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9" name="Line 47"/>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0" name="Text Box 48"/>
                <p:cNvSpPr txBox="1">
                  <a:spLocks noChangeArrowheads="1"/>
                </p:cNvSpPr>
                <p:nvPr/>
              </p:nvSpPr>
              <p:spPr bwMode="auto">
                <a:xfrm>
                  <a:off x="3120" y="1440"/>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4/16</a:t>
                  </a:r>
                </a:p>
              </p:txBody>
            </p:sp>
            <p:sp>
              <p:nvSpPr>
                <p:cNvPr id="64561" name="Text Box 49"/>
                <p:cNvSpPr txBox="1">
                  <a:spLocks noChangeArrowheads="1"/>
                </p:cNvSpPr>
                <p:nvPr/>
              </p:nvSpPr>
              <p:spPr bwMode="auto">
                <a:xfrm>
                  <a:off x="3168" y="220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13</a:t>
                  </a:r>
                </a:p>
              </p:txBody>
            </p:sp>
            <p:sp>
              <p:nvSpPr>
                <p:cNvPr id="64562" name="Text Box 50"/>
                <p:cNvSpPr txBox="1">
                  <a:spLocks noChangeArrowheads="1"/>
                </p:cNvSpPr>
                <p:nvPr/>
              </p:nvSpPr>
              <p:spPr bwMode="auto">
                <a:xfrm>
                  <a:off x="4032" y="1200"/>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4/12</a:t>
                  </a:r>
                </a:p>
              </p:txBody>
            </p:sp>
            <p:sp>
              <p:nvSpPr>
                <p:cNvPr id="64563" name="Text Box 51"/>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10</a:t>
                  </a:r>
                </a:p>
              </p:txBody>
            </p:sp>
            <p:sp>
              <p:nvSpPr>
                <p:cNvPr id="64564" name="Text Box 52"/>
                <p:cNvSpPr txBox="1">
                  <a:spLocks noChangeArrowheads="1"/>
                </p:cNvSpPr>
                <p:nvPr/>
              </p:nvSpPr>
              <p:spPr bwMode="auto">
                <a:xfrm>
                  <a:off x="3888" y="187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64565" name="Text Box 53"/>
                <p:cNvSpPr txBox="1">
                  <a:spLocks noChangeArrowheads="1"/>
                </p:cNvSpPr>
                <p:nvPr/>
              </p:nvSpPr>
              <p:spPr bwMode="auto">
                <a:xfrm>
                  <a:off x="4885" y="14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20</a:t>
                  </a:r>
                </a:p>
              </p:txBody>
            </p:sp>
            <p:sp>
              <p:nvSpPr>
                <p:cNvPr id="64566" name="Text Box 54"/>
                <p:cNvSpPr txBox="1">
                  <a:spLocks noChangeArrowheads="1"/>
                </p:cNvSpPr>
                <p:nvPr/>
              </p:nvSpPr>
              <p:spPr bwMode="auto">
                <a:xfrm>
                  <a:off x="4938" y="2216"/>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4/4</a:t>
                  </a:r>
                </a:p>
              </p:txBody>
            </p:sp>
            <p:sp>
              <p:nvSpPr>
                <p:cNvPr id="64567" name="Text Box 55"/>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7</a:t>
                  </a:r>
                </a:p>
              </p:txBody>
            </p:sp>
            <p:sp>
              <p:nvSpPr>
                <p:cNvPr id="64568" name="Text Box 56"/>
                <p:cNvSpPr txBox="1">
                  <a:spLocks noChangeArrowheads="1"/>
                </p:cNvSpPr>
                <p:nvPr/>
              </p:nvSpPr>
              <p:spPr bwMode="auto">
                <a:xfrm>
                  <a:off x="4032" y="2496"/>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4/14</a:t>
                  </a:r>
                </a:p>
              </p:txBody>
            </p:sp>
          </p:grpSp>
        </p:grpSp>
        <p:sp>
          <p:nvSpPr>
            <p:cNvPr id="99" name="TextBox 98"/>
            <p:cNvSpPr txBox="1"/>
            <p:nvPr/>
          </p:nvSpPr>
          <p:spPr>
            <a:xfrm>
              <a:off x="4363655" y="3647954"/>
              <a:ext cx="4537275" cy="646331"/>
            </a:xfrm>
            <a:prstGeom prst="rect">
              <a:avLst/>
            </a:prstGeom>
            <a:noFill/>
          </p:spPr>
          <p:txBody>
            <a:bodyPr wrap="square" rtlCol="0">
              <a:spAutoFit/>
            </a:bodyPr>
            <a:lstStyle/>
            <a:p>
              <a:pPr algn="ctr"/>
              <a:r>
                <a:rPr lang="en-US" dirty="0" smtClean="0"/>
                <a:t>Same graph and flow: flow value is  shown as flow/cap on each edge of the flow-path</a:t>
              </a:r>
              <a:endParaRPr lang="en-US" dirty="0"/>
            </a:p>
          </p:txBody>
        </p:sp>
      </p:grpSp>
      <p:grpSp>
        <p:nvGrpSpPr>
          <p:cNvPr id="102" name="Group 101"/>
          <p:cNvGrpSpPr/>
          <p:nvPr/>
        </p:nvGrpSpPr>
        <p:grpSpPr>
          <a:xfrm>
            <a:off x="2310191" y="4171527"/>
            <a:ext cx="4206356" cy="2686473"/>
            <a:chOff x="2310191" y="4171527"/>
            <a:chExt cx="4206356" cy="2686473"/>
          </a:xfrm>
        </p:grpSpPr>
        <p:grpSp>
          <p:nvGrpSpPr>
            <p:cNvPr id="98" name="Group 97"/>
            <p:cNvGrpSpPr/>
            <p:nvPr/>
          </p:nvGrpSpPr>
          <p:grpSpPr>
            <a:xfrm>
              <a:off x="2310191" y="4171527"/>
              <a:ext cx="4114800" cy="2540000"/>
              <a:chOff x="2472237" y="3824287"/>
              <a:chExt cx="4114800" cy="2540000"/>
            </a:xfrm>
          </p:grpSpPr>
          <p:sp>
            <p:nvSpPr>
              <p:cNvPr id="62" name="Text Box 2"/>
              <p:cNvSpPr txBox="1">
                <a:spLocks noChangeArrowheads="1"/>
              </p:cNvSpPr>
              <p:nvPr/>
            </p:nvSpPr>
            <p:spPr bwMode="auto">
              <a:xfrm>
                <a:off x="4529637" y="5068887"/>
                <a:ext cx="49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dirty="0" smtClean="0"/>
                  <a:t>5</a:t>
                </a:r>
                <a:endParaRPr lang="en-US" altLang="zh-CN" i="0" dirty="0"/>
              </a:p>
            </p:txBody>
          </p:sp>
          <p:sp>
            <p:nvSpPr>
              <p:cNvPr id="63" name="Oval 3"/>
              <p:cNvSpPr>
                <a:spLocks noChangeArrowheads="1"/>
              </p:cNvSpPr>
              <p:nvPr/>
            </p:nvSpPr>
            <p:spPr bwMode="auto">
              <a:xfrm>
                <a:off x="2472237" y="4730750"/>
                <a:ext cx="419100" cy="469900"/>
              </a:xfrm>
              <a:prstGeom prst="ellipse">
                <a:avLst/>
              </a:prstGeom>
              <a:noFill/>
              <a:ln w="9525">
                <a:solidFill>
                  <a:schemeClr val="tx1"/>
                </a:solidFill>
                <a:round/>
                <a:headEnd/>
                <a:tailEnd/>
              </a:ln>
              <a:effectLst/>
            </p:spPr>
            <p:txBody>
              <a:bodyPr wrap="none" anchor="ctr"/>
              <a:lstStyle/>
              <a:p>
                <a:pPr algn="ctr"/>
                <a:r>
                  <a:rPr lang="en-US" altLang="zh-CN" i="0"/>
                  <a:t>s</a:t>
                </a:r>
              </a:p>
            </p:txBody>
          </p:sp>
          <p:sp>
            <p:nvSpPr>
              <p:cNvPr id="64" name="Line 4"/>
              <p:cNvSpPr>
                <a:spLocks noChangeShapeType="1"/>
              </p:cNvSpPr>
              <p:nvPr/>
            </p:nvSpPr>
            <p:spPr bwMode="auto">
              <a:xfrm flipH="1">
                <a:off x="3005637" y="4459287"/>
                <a:ext cx="6858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 name="Group 5"/>
              <p:cNvGrpSpPr>
                <a:grpSpLocks/>
              </p:cNvGrpSpPr>
              <p:nvPr/>
            </p:nvGrpSpPr>
            <p:grpSpPr bwMode="auto">
              <a:xfrm>
                <a:off x="2808787" y="3824287"/>
                <a:ext cx="3778250" cy="2540000"/>
                <a:chOff x="500" y="1136"/>
                <a:chExt cx="2380" cy="1600"/>
              </a:xfrm>
              <a:noFill/>
            </p:grpSpPr>
            <p:sp>
              <p:nvSpPr>
                <p:cNvPr id="66" name="Oval 6"/>
                <p:cNvSpPr>
                  <a:spLocks noChangeArrowheads="1"/>
                </p:cNvSpPr>
                <p:nvPr/>
              </p:nvSpPr>
              <p:spPr bwMode="auto">
                <a:xfrm>
                  <a:off x="1081" y="2239"/>
                  <a:ext cx="265"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2</a:t>
                  </a:r>
                  <a:endParaRPr lang="en-US" altLang="zh-CN" i="0"/>
                </a:p>
              </p:txBody>
            </p:sp>
            <p:sp>
              <p:nvSpPr>
                <p:cNvPr id="67" name="Oval 7"/>
                <p:cNvSpPr>
                  <a:spLocks noChangeArrowheads="1"/>
                </p:cNvSpPr>
                <p:nvPr/>
              </p:nvSpPr>
              <p:spPr bwMode="auto">
                <a:xfrm>
                  <a:off x="1875" y="2239"/>
                  <a:ext cx="264"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4</a:t>
                  </a:r>
                  <a:endParaRPr lang="en-US" altLang="zh-CN" i="0"/>
                </a:p>
              </p:txBody>
            </p:sp>
            <p:sp>
              <p:nvSpPr>
                <p:cNvPr id="68" name="Oval 8"/>
                <p:cNvSpPr>
                  <a:spLocks noChangeArrowheads="1"/>
                </p:cNvSpPr>
                <p:nvPr/>
              </p:nvSpPr>
              <p:spPr bwMode="auto">
                <a:xfrm>
                  <a:off x="2616" y="1766"/>
                  <a:ext cx="264"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t</a:t>
                  </a:r>
                </a:p>
              </p:txBody>
            </p:sp>
            <p:sp>
              <p:nvSpPr>
                <p:cNvPr id="69" name="Oval 9"/>
                <p:cNvSpPr>
                  <a:spLocks noChangeArrowheads="1"/>
                </p:cNvSpPr>
                <p:nvPr/>
              </p:nvSpPr>
              <p:spPr bwMode="auto">
                <a:xfrm>
                  <a:off x="1875" y="1293"/>
                  <a:ext cx="264" cy="29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3</a:t>
                  </a:r>
                  <a:endParaRPr lang="en-US" altLang="zh-CN" i="0"/>
                </a:p>
              </p:txBody>
            </p:sp>
            <p:sp>
              <p:nvSpPr>
                <p:cNvPr id="70" name="Oval 10"/>
                <p:cNvSpPr>
                  <a:spLocks noChangeArrowheads="1"/>
                </p:cNvSpPr>
                <p:nvPr/>
              </p:nvSpPr>
              <p:spPr bwMode="auto">
                <a:xfrm>
                  <a:off x="1081" y="1293"/>
                  <a:ext cx="265" cy="29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1</a:t>
                  </a:r>
                  <a:endParaRPr lang="en-US" altLang="zh-CN" i="0"/>
                </a:p>
              </p:txBody>
            </p:sp>
            <p:sp>
              <p:nvSpPr>
                <p:cNvPr id="71" name="Line 11"/>
                <p:cNvSpPr>
                  <a:spLocks noChangeShapeType="1"/>
                </p:cNvSpPr>
                <p:nvPr/>
              </p:nvSpPr>
              <p:spPr bwMode="auto">
                <a:xfrm flipV="1">
                  <a:off x="528" y="1392"/>
                  <a:ext cx="529" cy="2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12"/>
                <p:cNvSpPr>
                  <a:spLocks noChangeShapeType="1"/>
                </p:cNvSpPr>
                <p:nvPr/>
              </p:nvSpPr>
              <p:spPr bwMode="auto">
                <a:xfrm>
                  <a:off x="1344" y="1344"/>
                  <a:ext cx="529"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13"/>
                <p:cNvSpPr>
                  <a:spLocks noChangeShapeType="1"/>
                </p:cNvSpPr>
                <p:nvPr/>
              </p:nvSpPr>
              <p:spPr bwMode="auto">
                <a:xfrm>
                  <a:off x="2087" y="1529"/>
                  <a:ext cx="581" cy="2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14"/>
                <p:cNvSpPr>
                  <a:spLocks noChangeShapeType="1"/>
                </p:cNvSpPr>
                <p:nvPr/>
              </p:nvSpPr>
              <p:spPr bwMode="auto">
                <a:xfrm>
                  <a:off x="500" y="2003"/>
                  <a:ext cx="581" cy="29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15"/>
                <p:cNvSpPr>
                  <a:spLocks noChangeShapeType="1"/>
                </p:cNvSpPr>
                <p:nvPr/>
              </p:nvSpPr>
              <p:spPr bwMode="auto">
                <a:xfrm>
                  <a:off x="1346" y="2357"/>
                  <a:ext cx="529"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16"/>
                <p:cNvSpPr>
                  <a:spLocks noChangeShapeType="1"/>
                </p:cNvSpPr>
                <p:nvPr/>
              </p:nvSpPr>
              <p:spPr bwMode="auto">
                <a:xfrm>
                  <a:off x="1134" y="1588"/>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17"/>
                <p:cNvSpPr>
                  <a:spLocks noChangeShapeType="1"/>
                </p:cNvSpPr>
                <p:nvPr/>
              </p:nvSpPr>
              <p:spPr bwMode="auto">
                <a:xfrm flipV="1">
                  <a:off x="1248" y="1584"/>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18"/>
                <p:cNvSpPr>
                  <a:spLocks noChangeShapeType="1"/>
                </p:cNvSpPr>
                <p:nvPr/>
              </p:nvSpPr>
              <p:spPr bwMode="auto">
                <a:xfrm flipV="1">
                  <a:off x="2034" y="1588"/>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19"/>
                <p:cNvSpPr>
                  <a:spLocks noChangeShapeType="1"/>
                </p:cNvSpPr>
                <p:nvPr/>
              </p:nvSpPr>
              <p:spPr bwMode="auto">
                <a:xfrm flipH="1">
                  <a:off x="1344" y="1680"/>
                  <a:ext cx="582"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Text Box 20"/>
                <p:cNvSpPr txBox="1">
                  <a:spLocks noChangeArrowheads="1"/>
                </p:cNvSpPr>
                <p:nvPr/>
              </p:nvSpPr>
              <p:spPr bwMode="auto">
                <a:xfrm>
                  <a:off x="583" y="1357"/>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a:t>12</a:t>
                  </a:r>
                </a:p>
              </p:txBody>
            </p:sp>
            <p:sp>
              <p:nvSpPr>
                <p:cNvPr id="81" name="Text Box 21"/>
                <p:cNvSpPr txBox="1">
                  <a:spLocks noChangeArrowheads="1"/>
                </p:cNvSpPr>
                <p:nvPr/>
              </p:nvSpPr>
              <p:spPr bwMode="auto">
                <a:xfrm>
                  <a:off x="528" y="2112"/>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13</a:t>
                  </a:r>
                </a:p>
              </p:txBody>
            </p:sp>
            <p:sp>
              <p:nvSpPr>
                <p:cNvPr id="82" name="Text Box 22"/>
                <p:cNvSpPr txBox="1">
                  <a:spLocks noChangeArrowheads="1"/>
                </p:cNvSpPr>
                <p:nvPr/>
              </p:nvSpPr>
              <p:spPr bwMode="auto">
                <a:xfrm>
                  <a:off x="1488" y="1136"/>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8</a:t>
                  </a:r>
                </a:p>
              </p:txBody>
            </p:sp>
            <p:sp>
              <p:nvSpPr>
                <p:cNvPr id="83" name="Text Box 23"/>
                <p:cNvSpPr txBox="1">
                  <a:spLocks noChangeArrowheads="1"/>
                </p:cNvSpPr>
                <p:nvPr/>
              </p:nvSpPr>
              <p:spPr bwMode="auto">
                <a:xfrm>
                  <a:off x="817" y="1766"/>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10</a:t>
                  </a:r>
                </a:p>
              </p:txBody>
            </p:sp>
            <p:sp>
              <p:nvSpPr>
                <p:cNvPr id="84" name="Text Box 24"/>
                <p:cNvSpPr txBox="1">
                  <a:spLocks noChangeArrowheads="1"/>
                </p:cNvSpPr>
                <p:nvPr/>
              </p:nvSpPr>
              <p:spPr bwMode="auto">
                <a:xfrm>
                  <a:off x="1200" y="172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a:t>4</a:t>
                  </a:r>
                </a:p>
              </p:txBody>
            </p:sp>
            <p:sp>
              <p:nvSpPr>
                <p:cNvPr id="85" name="Text Box 25"/>
                <p:cNvSpPr txBox="1">
                  <a:spLocks noChangeArrowheads="1"/>
                </p:cNvSpPr>
                <p:nvPr/>
              </p:nvSpPr>
              <p:spPr bwMode="auto">
                <a:xfrm>
                  <a:off x="2256" y="1392"/>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20</a:t>
                  </a:r>
                </a:p>
              </p:txBody>
            </p:sp>
            <p:sp>
              <p:nvSpPr>
                <p:cNvPr id="86" name="Text Box 26"/>
                <p:cNvSpPr txBox="1">
                  <a:spLocks noChangeArrowheads="1"/>
                </p:cNvSpPr>
                <p:nvPr/>
              </p:nvSpPr>
              <p:spPr bwMode="auto">
                <a:xfrm>
                  <a:off x="2298" y="2120"/>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87" name="Text Box 27"/>
                <p:cNvSpPr txBox="1">
                  <a:spLocks noChangeArrowheads="1"/>
                </p:cNvSpPr>
                <p:nvPr/>
              </p:nvSpPr>
              <p:spPr bwMode="auto">
                <a:xfrm>
                  <a:off x="2064" y="1824"/>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7</a:t>
                  </a:r>
                </a:p>
              </p:txBody>
            </p:sp>
            <p:sp>
              <p:nvSpPr>
                <p:cNvPr id="88" name="Text Box 28"/>
                <p:cNvSpPr txBox="1">
                  <a:spLocks noChangeArrowheads="1"/>
                </p:cNvSpPr>
                <p:nvPr/>
              </p:nvSpPr>
              <p:spPr bwMode="auto">
                <a:xfrm>
                  <a:off x="1536" y="244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89" name="Text Box 29"/>
                <p:cNvSpPr txBox="1">
                  <a:spLocks noChangeArrowheads="1"/>
                </p:cNvSpPr>
                <p:nvPr/>
              </p:nvSpPr>
              <p:spPr bwMode="auto">
                <a:xfrm>
                  <a:off x="720" y="1632"/>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a:t>4</a:t>
                  </a:r>
                </a:p>
              </p:txBody>
            </p:sp>
            <p:sp>
              <p:nvSpPr>
                <p:cNvPr id="90" name="Line 30"/>
                <p:cNvSpPr>
                  <a:spLocks noChangeShapeType="1"/>
                </p:cNvSpPr>
                <p:nvPr/>
              </p:nvSpPr>
              <p:spPr bwMode="auto">
                <a:xfrm flipH="1">
                  <a:off x="1392" y="1488"/>
                  <a:ext cx="480" cy="0"/>
                </a:xfrm>
                <a:prstGeom prst="line">
                  <a:avLst/>
                </a:prstGeom>
                <a:grpFill/>
                <a:ln w="952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Text Box 31"/>
                <p:cNvSpPr txBox="1">
                  <a:spLocks noChangeArrowheads="1"/>
                </p:cNvSpPr>
                <p:nvPr/>
              </p:nvSpPr>
              <p:spPr bwMode="auto">
                <a:xfrm>
                  <a:off x="1536" y="148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92" name="Line 32"/>
                <p:cNvSpPr>
                  <a:spLocks noChangeShapeType="1"/>
                </p:cNvSpPr>
                <p:nvPr/>
              </p:nvSpPr>
              <p:spPr bwMode="auto">
                <a:xfrm flipV="1">
                  <a:off x="1296" y="1584"/>
                  <a:ext cx="624" cy="672"/>
                </a:xfrm>
                <a:prstGeom prst="line">
                  <a:avLst/>
                </a:prstGeom>
                <a:grpFill/>
                <a:ln w="952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33"/>
                <p:cNvSpPr txBox="1">
                  <a:spLocks noChangeArrowheads="1"/>
                </p:cNvSpPr>
                <p:nvPr/>
              </p:nvSpPr>
              <p:spPr bwMode="auto">
                <a:xfrm>
                  <a:off x="1478" y="1706"/>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smtClean="0"/>
                    <a:t>4</a:t>
                  </a:r>
                  <a:endParaRPr lang="en-US" altLang="zh-CN" i="0" dirty="0"/>
                </a:p>
              </p:txBody>
            </p:sp>
            <p:sp>
              <p:nvSpPr>
                <p:cNvPr id="94" name="Line 34"/>
                <p:cNvSpPr>
                  <a:spLocks noChangeShapeType="1"/>
                </p:cNvSpPr>
                <p:nvPr/>
              </p:nvSpPr>
              <p:spPr bwMode="auto">
                <a:xfrm flipH="1">
                  <a:off x="1344" y="2448"/>
                  <a:ext cx="528" cy="0"/>
                </a:xfrm>
                <a:prstGeom prst="line">
                  <a:avLst/>
                </a:prstGeom>
                <a:grpFill/>
                <a:ln w="952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Text Box 35"/>
                <p:cNvSpPr txBox="1">
                  <a:spLocks noChangeArrowheads="1"/>
                </p:cNvSpPr>
                <p:nvPr/>
              </p:nvSpPr>
              <p:spPr bwMode="auto">
                <a:xfrm>
                  <a:off x="1536" y="2112"/>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10</a:t>
                  </a:r>
                </a:p>
              </p:txBody>
            </p:sp>
            <p:sp>
              <p:nvSpPr>
                <p:cNvPr id="96" name="Line 36"/>
                <p:cNvSpPr>
                  <a:spLocks noChangeShapeType="1"/>
                </p:cNvSpPr>
                <p:nvPr/>
              </p:nvSpPr>
              <p:spPr bwMode="auto">
                <a:xfrm flipH="1">
                  <a:off x="2160" y="1968"/>
                  <a:ext cx="480" cy="336"/>
                </a:xfrm>
                <a:prstGeom prst="line">
                  <a:avLst/>
                </a:prstGeom>
                <a:grpFill/>
                <a:ln w="952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0" name="TextBox 99"/>
            <p:cNvSpPr txBox="1"/>
            <p:nvPr/>
          </p:nvSpPr>
          <p:spPr>
            <a:xfrm>
              <a:off x="2525210" y="6488668"/>
              <a:ext cx="3991337" cy="369332"/>
            </a:xfrm>
            <a:prstGeom prst="rect">
              <a:avLst/>
            </a:prstGeom>
            <a:noFill/>
          </p:spPr>
          <p:txBody>
            <a:bodyPr wrap="square" rtlCol="0">
              <a:spAutoFit/>
            </a:bodyPr>
            <a:lstStyle/>
            <a:p>
              <a:pPr algn="ctr"/>
              <a:r>
                <a:rPr lang="en-US" dirty="0" smtClean="0"/>
                <a:t>Flow network representation</a:t>
              </a:r>
              <a:endParaRPr lang="en-US" dirty="0"/>
            </a:p>
          </p:txBody>
        </p:sp>
      </p:grpSp>
      <p:grpSp>
        <p:nvGrpSpPr>
          <p:cNvPr id="104" name="Group 103"/>
          <p:cNvGrpSpPr/>
          <p:nvPr/>
        </p:nvGrpSpPr>
        <p:grpSpPr>
          <a:xfrm>
            <a:off x="5983528" y="5741036"/>
            <a:ext cx="3106210" cy="711466"/>
            <a:chOff x="5983528" y="5741036"/>
            <a:chExt cx="3106210" cy="711466"/>
          </a:xfrm>
        </p:grpSpPr>
        <p:graphicFrame>
          <p:nvGraphicFramePr>
            <p:cNvPr id="29697" name="Object 1"/>
            <p:cNvGraphicFramePr>
              <a:graphicFrameLocks noChangeAspect="1"/>
            </p:cNvGraphicFramePr>
            <p:nvPr/>
          </p:nvGraphicFramePr>
          <p:xfrm>
            <a:off x="5990431" y="5741036"/>
            <a:ext cx="3099307" cy="335665"/>
          </p:xfrm>
          <a:graphic>
            <a:graphicData uri="http://schemas.openxmlformats.org/presentationml/2006/ole">
              <mc:AlternateContent xmlns:mc="http://schemas.openxmlformats.org/markup-compatibility/2006">
                <mc:Choice xmlns:v="urn:schemas-microsoft-com:vml" Requires="v">
                  <p:oleObj spid="_x0000_s29701" name="Equation" r:id="rId3" imgW="2070100" imgH="228600" progId="">
                    <p:embed/>
                  </p:oleObj>
                </mc:Choice>
                <mc:Fallback>
                  <p:oleObj name="Equation" r:id="rId3" imgW="2070100" imgH="22860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0431" y="5741036"/>
                          <a:ext cx="3099307" cy="335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 name="Object 6"/>
            <p:cNvGraphicFramePr>
              <a:graphicFrameLocks noChangeAspect="1"/>
            </p:cNvGraphicFramePr>
            <p:nvPr/>
          </p:nvGraphicFramePr>
          <p:xfrm>
            <a:off x="5983528" y="6003965"/>
            <a:ext cx="2952132" cy="448537"/>
          </p:xfrm>
          <a:graphic>
            <a:graphicData uri="http://schemas.openxmlformats.org/presentationml/2006/ole">
              <mc:AlternateContent xmlns:mc="http://schemas.openxmlformats.org/markup-compatibility/2006">
                <mc:Choice xmlns:v="urn:schemas-microsoft-com:vml" Requires="v">
                  <p:oleObj spid="_x0000_s29702" name="Equation" r:id="rId5" imgW="1587240" imgH="241200" progId="Equation.3">
                    <p:embed/>
                  </p:oleObj>
                </mc:Choice>
                <mc:Fallback>
                  <p:oleObj name="Equation" r:id="rId5" imgW="1587240" imgH="2412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3528" y="6003965"/>
                          <a:ext cx="2952132" cy="44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3995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blinds(horizontal)">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blinds(horizontal)">
                                      <p:cBhvr>
                                        <p:cTn id="1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fontScale="90000"/>
          </a:bodyPr>
          <a:lstStyle/>
          <a:p>
            <a:r>
              <a:rPr lang="en-US" altLang="en-US" smtClean="0"/>
              <a:t>Augmenting Paths</a:t>
            </a:r>
          </a:p>
        </p:txBody>
      </p:sp>
      <p:sp>
        <p:nvSpPr>
          <p:cNvPr id="994307" name="Rectangle 3"/>
          <p:cNvSpPr>
            <a:spLocks noGrp="1" noChangeArrowheads="1"/>
          </p:cNvSpPr>
          <p:nvPr>
            <p:ph idx="1"/>
          </p:nvPr>
        </p:nvSpPr>
        <p:spPr>
          <a:noFill/>
        </p:spPr>
        <p:txBody>
          <a:bodyPr>
            <a:normAutofit/>
          </a:bodyPr>
          <a:lstStyle/>
          <a:p>
            <a:r>
              <a:rPr lang="en-US" altLang="en-US" sz="2400" dirty="0" smtClean="0"/>
              <a:t>An </a:t>
            </a:r>
            <a:r>
              <a:rPr lang="en-US" altLang="en-US" sz="2400" dirty="0" smtClean="0">
                <a:solidFill>
                  <a:srgbClr val="CC0000"/>
                </a:solidFill>
              </a:rPr>
              <a:t>augmenting path</a:t>
            </a:r>
            <a:r>
              <a:rPr lang="en-US" altLang="en-US" sz="2400" dirty="0" smtClean="0"/>
              <a:t> </a:t>
            </a:r>
            <a:r>
              <a:rPr lang="en-US" altLang="en-US" sz="2400" i="1" dirty="0" smtClean="0"/>
              <a:t>p</a:t>
            </a:r>
            <a:r>
              <a:rPr lang="en-US" altLang="en-US" sz="2400" dirty="0" smtClean="0"/>
              <a:t> is a simple path from s to t on the residual network. </a:t>
            </a:r>
          </a:p>
          <a:p>
            <a:r>
              <a:rPr lang="en-US" altLang="en-US" sz="2400" dirty="0" smtClean="0"/>
              <a:t>We call the maximum capacity by which we can increase the flow on </a:t>
            </a:r>
            <a:r>
              <a:rPr lang="en-US" altLang="en-US" sz="2400" i="1" dirty="0" smtClean="0"/>
              <a:t>p</a:t>
            </a:r>
            <a:r>
              <a:rPr lang="en-US" altLang="en-US" sz="2400" dirty="0" smtClean="0"/>
              <a:t> the </a:t>
            </a:r>
            <a:r>
              <a:rPr lang="en-US" altLang="en-US" sz="2400" dirty="0" smtClean="0">
                <a:solidFill>
                  <a:srgbClr val="CC0000"/>
                </a:solidFill>
              </a:rPr>
              <a:t>residual capacity</a:t>
            </a:r>
            <a:r>
              <a:rPr lang="en-US" altLang="en-US" sz="2400" dirty="0" smtClean="0"/>
              <a:t> of </a:t>
            </a:r>
            <a:r>
              <a:rPr lang="en-US" altLang="en-US" sz="2400" u="sng" dirty="0" smtClean="0"/>
              <a:t>path</a:t>
            </a:r>
            <a:r>
              <a:rPr lang="en-US" altLang="en-US" sz="2400" dirty="0" smtClean="0"/>
              <a:t> </a:t>
            </a:r>
            <a:r>
              <a:rPr lang="en-US" altLang="en-US" sz="2400" i="1" dirty="0" smtClean="0"/>
              <a:t>p</a:t>
            </a:r>
            <a:r>
              <a:rPr lang="en-US" altLang="en-US" sz="2400" dirty="0" smtClean="0"/>
              <a:t>.</a:t>
            </a:r>
          </a:p>
        </p:txBody>
      </p:sp>
      <p:grpSp>
        <p:nvGrpSpPr>
          <p:cNvPr id="994308" name="Group 4"/>
          <p:cNvGrpSpPr>
            <a:grpSpLocks/>
          </p:cNvGrpSpPr>
          <p:nvPr/>
        </p:nvGrpSpPr>
        <p:grpSpPr bwMode="auto">
          <a:xfrm>
            <a:off x="2072833" y="2433863"/>
            <a:ext cx="5004389" cy="674551"/>
            <a:chOff x="694" y="2764"/>
            <a:chExt cx="4627" cy="774"/>
          </a:xfrm>
        </p:grpSpPr>
        <p:sp>
          <p:nvSpPr>
            <p:cNvPr id="18438" name="Rectangle 5"/>
            <p:cNvSpPr>
              <a:spLocks noChangeArrowheads="1"/>
            </p:cNvSpPr>
            <p:nvPr/>
          </p:nvSpPr>
          <p:spPr bwMode="auto">
            <a:xfrm>
              <a:off x="694" y="2764"/>
              <a:ext cx="4627" cy="774"/>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800">
                <a:latin typeface="Arial" panose="020B0604020202020204" pitchFamily="34" charset="0"/>
              </a:endParaRPr>
            </a:p>
          </p:txBody>
        </p:sp>
        <p:graphicFrame>
          <p:nvGraphicFramePr>
            <p:cNvPr id="18439" name="Object 6"/>
            <p:cNvGraphicFramePr>
              <a:graphicFrameLocks noChangeAspect="1"/>
            </p:cNvGraphicFramePr>
            <p:nvPr>
              <p:extLst>
                <p:ext uri="{D42A27DB-BD31-4B8C-83A1-F6EECF244321}">
                  <p14:modId xmlns:p14="http://schemas.microsoft.com/office/powerpoint/2010/main" val="3475462588"/>
                </p:ext>
              </p:extLst>
            </p:nvPr>
          </p:nvGraphicFramePr>
          <p:xfrm>
            <a:off x="790" y="2898"/>
            <a:ext cx="4453" cy="489"/>
          </p:xfrm>
          <a:graphic>
            <a:graphicData uri="http://schemas.openxmlformats.org/presentationml/2006/ole">
              <mc:AlternateContent xmlns:mc="http://schemas.openxmlformats.org/markup-compatibility/2006">
                <mc:Choice xmlns:v="urn:schemas-microsoft-com:vml" Requires="v">
                  <p:oleObj spid="_x0000_s14353" name="Equation" r:id="rId3" imgW="2197080" imgH="241200" progId="Equation.3">
                    <p:embed/>
                  </p:oleObj>
                </mc:Choice>
                <mc:Fallback>
                  <p:oleObj name="Equation" r:id="rId3" imgW="2197080" imgH="2412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 y="2898"/>
                          <a:ext cx="4453"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 name="Text Box 2"/>
          <p:cNvSpPr txBox="1">
            <a:spLocks noChangeArrowheads="1"/>
          </p:cNvSpPr>
          <p:nvPr/>
        </p:nvSpPr>
        <p:spPr bwMode="auto">
          <a:xfrm>
            <a:off x="2229144" y="4740923"/>
            <a:ext cx="49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dirty="0" smtClean="0"/>
              <a:t>5</a:t>
            </a:r>
            <a:endParaRPr lang="en-US" altLang="zh-CN" i="0" dirty="0"/>
          </a:p>
        </p:txBody>
      </p:sp>
      <p:sp>
        <p:nvSpPr>
          <p:cNvPr id="45" name="Oval 3"/>
          <p:cNvSpPr>
            <a:spLocks noChangeArrowheads="1"/>
          </p:cNvSpPr>
          <p:nvPr/>
        </p:nvSpPr>
        <p:spPr bwMode="auto">
          <a:xfrm>
            <a:off x="171744" y="4402786"/>
            <a:ext cx="419100" cy="469900"/>
          </a:xfrm>
          <a:prstGeom prst="ellipse">
            <a:avLst/>
          </a:prstGeom>
          <a:noFill/>
          <a:ln w="9525">
            <a:solidFill>
              <a:schemeClr val="tx1"/>
            </a:solidFill>
            <a:round/>
            <a:headEnd/>
            <a:tailEnd/>
          </a:ln>
          <a:effectLst/>
        </p:spPr>
        <p:txBody>
          <a:bodyPr wrap="none" anchor="ctr"/>
          <a:lstStyle/>
          <a:p>
            <a:pPr algn="ctr"/>
            <a:r>
              <a:rPr lang="en-US" altLang="zh-CN" i="0"/>
              <a:t>s</a:t>
            </a:r>
          </a:p>
        </p:txBody>
      </p:sp>
      <p:sp>
        <p:nvSpPr>
          <p:cNvPr id="46" name="Line 4"/>
          <p:cNvSpPr>
            <a:spLocks noChangeShapeType="1"/>
          </p:cNvSpPr>
          <p:nvPr/>
        </p:nvSpPr>
        <p:spPr bwMode="auto">
          <a:xfrm flipH="1">
            <a:off x="705144" y="4131323"/>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 name="Group 5"/>
          <p:cNvGrpSpPr>
            <a:grpSpLocks/>
          </p:cNvGrpSpPr>
          <p:nvPr/>
        </p:nvGrpSpPr>
        <p:grpSpPr bwMode="auto">
          <a:xfrm>
            <a:off x="508294" y="3369323"/>
            <a:ext cx="3778250" cy="2667000"/>
            <a:chOff x="500" y="1056"/>
            <a:chExt cx="2380" cy="1680"/>
          </a:xfrm>
          <a:noFill/>
        </p:grpSpPr>
        <p:sp>
          <p:nvSpPr>
            <p:cNvPr id="48" name="Oval 6"/>
            <p:cNvSpPr>
              <a:spLocks noChangeArrowheads="1"/>
            </p:cNvSpPr>
            <p:nvPr/>
          </p:nvSpPr>
          <p:spPr bwMode="auto">
            <a:xfrm>
              <a:off x="1081" y="2239"/>
              <a:ext cx="265"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2</a:t>
              </a:r>
              <a:endParaRPr lang="en-US" altLang="zh-CN" i="0"/>
            </a:p>
          </p:txBody>
        </p:sp>
        <p:sp>
          <p:nvSpPr>
            <p:cNvPr id="49" name="Oval 7"/>
            <p:cNvSpPr>
              <a:spLocks noChangeArrowheads="1"/>
            </p:cNvSpPr>
            <p:nvPr/>
          </p:nvSpPr>
          <p:spPr bwMode="auto">
            <a:xfrm>
              <a:off x="1875" y="2239"/>
              <a:ext cx="264"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4</a:t>
              </a:r>
              <a:endParaRPr lang="en-US" altLang="zh-CN" i="0"/>
            </a:p>
          </p:txBody>
        </p:sp>
        <p:sp>
          <p:nvSpPr>
            <p:cNvPr id="50" name="Oval 8"/>
            <p:cNvSpPr>
              <a:spLocks noChangeArrowheads="1"/>
            </p:cNvSpPr>
            <p:nvPr/>
          </p:nvSpPr>
          <p:spPr bwMode="auto">
            <a:xfrm>
              <a:off x="2616" y="1766"/>
              <a:ext cx="264"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t</a:t>
              </a:r>
            </a:p>
          </p:txBody>
        </p:sp>
        <p:sp>
          <p:nvSpPr>
            <p:cNvPr id="51" name="Oval 9"/>
            <p:cNvSpPr>
              <a:spLocks noChangeArrowheads="1"/>
            </p:cNvSpPr>
            <p:nvPr/>
          </p:nvSpPr>
          <p:spPr bwMode="auto">
            <a:xfrm>
              <a:off x="1875" y="1293"/>
              <a:ext cx="264" cy="29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3</a:t>
              </a:r>
              <a:endParaRPr lang="en-US" altLang="zh-CN" i="0"/>
            </a:p>
          </p:txBody>
        </p:sp>
        <p:sp>
          <p:nvSpPr>
            <p:cNvPr id="52" name="Oval 10"/>
            <p:cNvSpPr>
              <a:spLocks noChangeArrowheads="1"/>
            </p:cNvSpPr>
            <p:nvPr/>
          </p:nvSpPr>
          <p:spPr bwMode="auto">
            <a:xfrm>
              <a:off x="1081" y="1293"/>
              <a:ext cx="265" cy="29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1</a:t>
              </a:r>
              <a:endParaRPr lang="en-US" altLang="zh-CN" i="0"/>
            </a:p>
          </p:txBody>
        </p:sp>
        <p:sp>
          <p:nvSpPr>
            <p:cNvPr id="53" name="Line 11"/>
            <p:cNvSpPr>
              <a:spLocks noChangeShapeType="1"/>
            </p:cNvSpPr>
            <p:nvPr/>
          </p:nvSpPr>
          <p:spPr bwMode="auto">
            <a:xfrm flipV="1">
              <a:off x="528" y="1392"/>
              <a:ext cx="529" cy="2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
            <p:cNvSpPr>
              <a:spLocks noChangeShapeType="1"/>
            </p:cNvSpPr>
            <p:nvPr/>
          </p:nvSpPr>
          <p:spPr bwMode="auto">
            <a:xfrm>
              <a:off x="1344" y="1344"/>
              <a:ext cx="529"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13"/>
            <p:cNvSpPr>
              <a:spLocks noChangeShapeType="1"/>
            </p:cNvSpPr>
            <p:nvPr/>
          </p:nvSpPr>
          <p:spPr bwMode="auto">
            <a:xfrm>
              <a:off x="2087" y="1529"/>
              <a:ext cx="581" cy="2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14"/>
            <p:cNvSpPr>
              <a:spLocks noChangeShapeType="1"/>
            </p:cNvSpPr>
            <p:nvPr/>
          </p:nvSpPr>
          <p:spPr bwMode="auto">
            <a:xfrm>
              <a:off x="500" y="2003"/>
              <a:ext cx="581" cy="29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5"/>
            <p:cNvSpPr>
              <a:spLocks noChangeShapeType="1"/>
            </p:cNvSpPr>
            <p:nvPr/>
          </p:nvSpPr>
          <p:spPr bwMode="auto">
            <a:xfrm>
              <a:off x="1346" y="2357"/>
              <a:ext cx="529"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6"/>
            <p:cNvSpPr>
              <a:spLocks noChangeShapeType="1"/>
            </p:cNvSpPr>
            <p:nvPr/>
          </p:nvSpPr>
          <p:spPr bwMode="auto">
            <a:xfrm>
              <a:off x="1134" y="1588"/>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7"/>
            <p:cNvSpPr>
              <a:spLocks noChangeShapeType="1"/>
            </p:cNvSpPr>
            <p:nvPr/>
          </p:nvSpPr>
          <p:spPr bwMode="auto">
            <a:xfrm flipV="1">
              <a:off x="1248" y="1584"/>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8"/>
            <p:cNvSpPr>
              <a:spLocks noChangeShapeType="1"/>
            </p:cNvSpPr>
            <p:nvPr/>
          </p:nvSpPr>
          <p:spPr bwMode="auto">
            <a:xfrm flipV="1">
              <a:off x="2034" y="1588"/>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19"/>
            <p:cNvSpPr>
              <a:spLocks noChangeShapeType="1"/>
            </p:cNvSpPr>
            <p:nvPr/>
          </p:nvSpPr>
          <p:spPr bwMode="auto">
            <a:xfrm flipH="1">
              <a:off x="1344" y="1680"/>
              <a:ext cx="582"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Text Box 20"/>
            <p:cNvSpPr txBox="1">
              <a:spLocks noChangeArrowheads="1"/>
            </p:cNvSpPr>
            <p:nvPr/>
          </p:nvSpPr>
          <p:spPr bwMode="auto">
            <a:xfrm>
              <a:off x="576" y="1248"/>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12</a:t>
              </a:r>
            </a:p>
          </p:txBody>
        </p:sp>
        <p:sp>
          <p:nvSpPr>
            <p:cNvPr id="63" name="Text Box 21"/>
            <p:cNvSpPr txBox="1">
              <a:spLocks noChangeArrowheads="1"/>
            </p:cNvSpPr>
            <p:nvPr/>
          </p:nvSpPr>
          <p:spPr bwMode="auto">
            <a:xfrm>
              <a:off x="528" y="2112"/>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13</a:t>
              </a:r>
            </a:p>
          </p:txBody>
        </p:sp>
        <p:sp>
          <p:nvSpPr>
            <p:cNvPr id="64" name="Text Box 22"/>
            <p:cNvSpPr txBox="1">
              <a:spLocks noChangeArrowheads="1"/>
            </p:cNvSpPr>
            <p:nvPr/>
          </p:nvSpPr>
          <p:spPr bwMode="auto">
            <a:xfrm>
              <a:off x="1488" y="1056"/>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8</a:t>
              </a:r>
            </a:p>
          </p:txBody>
        </p:sp>
        <p:sp>
          <p:nvSpPr>
            <p:cNvPr id="65" name="Text Box 23"/>
            <p:cNvSpPr txBox="1">
              <a:spLocks noChangeArrowheads="1"/>
            </p:cNvSpPr>
            <p:nvPr/>
          </p:nvSpPr>
          <p:spPr bwMode="auto">
            <a:xfrm>
              <a:off x="904" y="1766"/>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a:t>10</a:t>
              </a:r>
            </a:p>
          </p:txBody>
        </p:sp>
        <p:sp>
          <p:nvSpPr>
            <p:cNvPr id="66" name="Text Box 24"/>
            <p:cNvSpPr txBox="1">
              <a:spLocks noChangeArrowheads="1"/>
            </p:cNvSpPr>
            <p:nvPr/>
          </p:nvSpPr>
          <p:spPr bwMode="auto">
            <a:xfrm>
              <a:off x="1200" y="172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a:t>4</a:t>
              </a:r>
            </a:p>
          </p:txBody>
        </p:sp>
        <p:sp>
          <p:nvSpPr>
            <p:cNvPr id="67" name="Text Box 25"/>
            <p:cNvSpPr txBox="1">
              <a:spLocks noChangeArrowheads="1"/>
            </p:cNvSpPr>
            <p:nvPr/>
          </p:nvSpPr>
          <p:spPr bwMode="auto">
            <a:xfrm>
              <a:off x="2256" y="1392"/>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20</a:t>
              </a:r>
            </a:p>
          </p:txBody>
        </p:sp>
        <p:sp>
          <p:nvSpPr>
            <p:cNvPr id="68" name="Text Box 26"/>
            <p:cNvSpPr txBox="1">
              <a:spLocks noChangeArrowheads="1"/>
            </p:cNvSpPr>
            <p:nvPr/>
          </p:nvSpPr>
          <p:spPr bwMode="auto">
            <a:xfrm>
              <a:off x="2298" y="2120"/>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69" name="Text Box 27"/>
            <p:cNvSpPr txBox="1">
              <a:spLocks noChangeArrowheads="1"/>
            </p:cNvSpPr>
            <p:nvPr/>
          </p:nvSpPr>
          <p:spPr bwMode="auto">
            <a:xfrm>
              <a:off x="2064" y="1824"/>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7</a:t>
              </a:r>
            </a:p>
          </p:txBody>
        </p:sp>
        <p:sp>
          <p:nvSpPr>
            <p:cNvPr id="70" name="Text Box 28"/>
            <p:cNvSpPr txBox="1">
              <a:spLocks noChangeArrowheads="1"/>
            </p:cNvSpPr>
            <p:nvPr/>
          </p:nvSpPr>
          <p:spPr bwMode="auto">
            <a:xfrm>
              <a:off x="1536" y="244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71" name="Text Box 29"/>
            <p:cNvSpPr txBox="1">
              <a:spLocks noChangeArrowheads="1"/>
            </p:cNvSpPr>
            <p:nvPr/>
          </p:nvSpPr>
          <p:spPr bwMode="auto">
            <a:xfrm>
              <a:off x="720" y="1632"/>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72" name="Line 30"/>
            <p:cNvSpPr>
              <a:spLocks noChangeShapeType="1"/>
            </p:cNvSpPr>
            <p:nvPr/>
          </p:nvSpPr>
          <p:spPr bwMode="auto">
            <a:xfrm flipH="1">
              <a:off x="1392" y="1488"/>
              <a:ext cx="480"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Text Box 31"/>
            <p:cNvSpPr txBox="1">
              <a:spLocks noChangeArrowheads="1"/>
            </p:cNvSpPr>
            <p:nvPr/>
          </p:nvSpPr>
          <p:spPr bwMode="auto">
            <a:xfrm>
              <a:off x="1536" y="148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74" name="Line 32"/>
            <p:cNvSpPr>
              <a:spLocks noChangeShapeType="1"/>
            </p:cNvSpPr>
            <p:nvPr/>
          </p:nvSpPr>
          <p:spPr bwMode="auto">
            <a:xfrm flipV="1">
              <a:off x="1296" y="1584"/>
              <a:ext cx="624" cy="6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Text Box 33"/>
            <p:cNvSpPr txBox="1">
              <a:spLocks noChangeArrowheads="1"/>
            </p:cNvSpPr>
            <p:nvPr/>
          </p:nvSpPr>
          <p:spPr bwMode="auto">
            <a:xfrm>
              <a:off x="1478" y="1706"/>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smtClean="0"/>
                <a:t>4</a:t>
              </a:r>
              <a:endParaRPr lang="en-US" altLang="zh-CN" i="0" dirty="0"/>
            </a:p>
          </p:txBody>
        </p:sp>
        <p:sp>
          <p:nvSpPr>
            <p:cNvPr id="76" name="Line 34"/>
            <p:cNvSpPr>
              <a:spLocks noChangeShapeType="1"/>
            </p:cNvSpPr>
            <p:nvPr/>
          </p:nvSpPr>
          <p:spPr bwMode="auto">
            <a:xfrm flipH="1">
              <a:off x="1344" y="2448"/>
              <a:ext cx="528"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Text Box 35"/>
            <p:cNvSpPr txBox="1">
              <a:spLocks noChangeArrowheads="1"/>
            </p:cNvSpPr>
            <p:nvPr/>
          </p:nvSpPr>
          <p:spPr bwMode="auto">
            <a:xfrm>
              <a:off x="1536" y="2112"/>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10</a:t>
              </a:r>
            </a:p>
          </p:txBody>
        </p:sp>
        <p:sp>
          <p:nvSpPr>
            <p:cNvPr id="78" name="Line 36"/>
            <p:cNvSpPr>
              <a:spLocks noChangeShapeType="1"/>
            </p:cNvSpPr>
            <p:nvPr/>
          </p:nvSpPr>
          <p:spPr bwMode="auto">
            <a:xfrm flipH="1">
              <a:off x="2160" y="1968"/>
              <a:ext cx="480" cy="33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0" name="Text Box 2"/>
          <p:cNvSpPr txBox="1">
            <a:spLocks noChangeArrowheads="1"/>
          </p:cNvSpPr>
          <p:nvPr/>
        </p:nvSpPr>
        <p:spPr bwMode="auto">
          <a:xfrm>
            <a:off x="6620022" y="4832125"/>
            <a:ext cx="49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dirty="0" smtClean="0"/>
              <a:t>5</a:t>
            </a:r>
            <a:endParaRPr lang="en-US" altLang="zh-CN" i="0" dirty="0"/>
          </a:p>
        </p:txBody>
      </p:sp>
      <p:sp>
        <p:nvSpPr>
          <p:cNvPr id="81" name="Oval 3"/>
          <p:cNvSpPr>
            <a:spLocks noChangeArrowheads="1"/>
          </p:cNvSpPr>
          <p:nvPr/>
        </p:nvSpPr>
        <p:spPr bwMode="auto">
          <a:xfrm>
            <a:off x="4562622" y="4493988"/>
            <a:ext cx="419100" cy="469900"/>
          </a:xfrm>
          <a:prstGeom prst="ellipse">
            <a:avLst/>
          </a:prstGeom>
          <a:noFill/>
          <a:ln w="9525">
            <a:solidFill>
              <a:schemeClr val="tx1"/>
            </a:solidFill>
            <a:round/>
            <a:headEnd/>
            <a:tailEnd/>
          </a:ln>
          <a:effectLst/>
        </p:spPr>
        <p:txBody>
          <a:bodyPr wrap="none" anchor="ctr"/>
          <a:lstStyle/>
          <a:p>
            <a:pPr algn="ctr"/>
            <a:r>
              <a:rPr lang="en-US" altLang="zh-CN" i="0"/>
              <a:t>s</a:t>
            </a:r>
          </a:p>
        </p:txBody>
      </p:sp>
      <p:sp>
        <p:nvSpPr>
          <p:cNvPr id="82" name="Line 4"/>
          <p:cNvSpPr>
            <a:spLocks noChangeShapeType="1"/>
          </p:cNvSpPr>
          <p:nvPr/>
        </p:nvSpPr>
        <p:spPr bwMode="auto">
          <a:xfrm flipH="1">
            <a:off x="5096022" y="4222525"/>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3" name="Group 5"/>
          <p:cNvGrpSpPr>
            <a:grpSpLocks/>
          </p:cNvGrpSpPr>
          <p:nvPr/>
        </p:nvGrpSpPr>
        <p:grpSpPr bwMode="auto">
          <a:xfrm>
            <a:off x="4899172" y="3460525"/>
            <a:ext cx="3778250" cy="2667000"/>
            <a:chOff x="500" y="1056"/>
            <a:chExt cx="2380" cy="1680"/>
          </a:xfrm>
          <a:noFill/>
        </p:grpSpPr>
        <p:sp>
          <p:nvSpPr>
            <p:cNvPr id="84" name="Oval 6"/>
            <p:cNvSpPr>
              <a:spLocks noChangeArrowheads="1"/>
            </p:cNvSpPr>
            <p:nvPr/>
          </p:nvSpPr>
          <p:spPr bwMode="auto">
            <a:xfrm>
              <a:off x="1081" y="2239"/>
              <a:ext cx="265"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2</a:t>
              </a:r>
              <a:endParaRPr lang="en-US" altLang="zh-CN" i="0"/>
            </a:p>
          </p:txBody>
        </p:sp>
        <p:sp>
          <p:nvSpPr>
            <p:cNvPr id="85" name="Oval 7"/>
            <p:cNvSpPr>
              <a:spLocks noChangeArrowheads="1"/>
            </p:cNvSpPr>
            <p:nvPr/>
          </p:nvSpPr>
          <p:spPr bwMode="auto">
            <a:xfrm>
              <a:off x="1875" y="2239"/>
              <a:ext cx="264"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4</a:t>
              </a:r>
              <a:endParaRPr lang="en-US" altLang="zh-CN" i="0"/>
            </a:p>
          </p:txBody>
        </p:sp>
        <p:sp>
          <p:nvSpPr>
            <p:cNvPr id="86" name="Oval 8"/>
            <p:cNvSpPr>
              <a:spLocks noChangeArrowheads="1"/>
            </p:cNvSpPr>
            <p:nvPr/>
          </p:nvSpPr>
          <p:spPr bwMode="auto">
            <a:xfrm>
              <a:off x="2616" y="1766"/>
              <a:ext cx="264" cy="296"/>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t</a:t>
              </a:r>
            </a:p>
          </p:txBody>
        </p:sp>
        <p:sp>
          <p:nvSpPr>
            <p:cNvPr id="87" name="Oval 9"/>
            <p:cNvSpPr>
              <a:spLocks noChangeArrowheads="1"/>
            </p:cNvSpPr>
            <p:nvPr/>
          </p:nvSpPr>
          <p:spPr bwMode="auto">
            <a:xfrm>
              <a:off x="1875" y="1293"/>
              <a:ext cx="264" cy="29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3</a:t>
              </a:r>
              <a:endParaRPr lang="en-US" altLang="zh-CN" i="0"/>
            </a:p>
          </p:txBody>
        </p:sp>
        <p:sp>
          <p:nvSpPr>
            <p:cNvPr id="88" name="Oval 10"/>
            <p:cNvSpPr>
              <a:spLocks noChangeArrowheads="1"/>
            </p:cNvSpPr>
            <p:nvPr/>
          </p:nvSpPr>
          <p:spPr bwMode="auto">
            <a:xfrm>
              <a:off x="1081" y="1293"/>
              <a:ext cx="265" cy="29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0"/>
                <a:t>v</a:t>
              </a:r>
              <a:r>
                <a:rPr lang="en-US" altLang="zh-CN" i="0" baseline="-25000"/>
                <a:t>1</a:t>
              </a:r>
              <a:endParaRPr lang="en-US" altLang="zh-CN" i="0"/>
            </a:p>
          </p:txBody>
        </p:sp>
        <p:sp>
          <p:nvSpPr>
            <p:cNvPr id="89" name="Line 11"/>
            <p:cNvSpPr>
              <a:spLocks noChangeShapeType="1"/>
            </p:cNvSpPr>
            <p:nvPr/>
          </p:nvSpPr>
          <p:spPr bwMode="auto">
            <a:xfrm flipV="1">
              <a:off x="528" y="1392"/>
              <a:ext cx="529" cy="296"/>
            </a:xfrm>
            <a:prstGeom prst="line">
              <a:avLst/>
            </a:prstGeom>
            <a:grpFill/>
            <a:ln w="63500">
              <a:solidFill>
                <a:schemeClr val="bg1">
                  <a:lumMod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12"/>
            <p:cNvSpPr>
              <a:spLocks noChangeShapeType="1"/>
            </p:cNvSpPr>
            <p:nvPr/>
          </p:nvSpPr>
          <p:spPr bwMode="auto">
            <a:xfrm>
              <a:off x="1344" y="1344"/>
              <a:ext cx="529"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13"/>
            <p:cNvSpPr>
              <a:spLocks noChangeShapeType="1"/>
            </p:cNvSpPr>
            <p:nvPr/>
          </p:nvSpPr>
          <p:spPr bwMode="auto">
            <a:xfrm>
              <a:off x="2087" y="1529"/>
              <a:ext cx="581" cy="296"/>
            </a:xfrm>
            <a:prstGeom prst="line">
              <a:avLst/>
            </a:prstGeom>
            <a:grpFill/>
            <a:ln w="63500">
              <a:solidFill>
                <a:schemeClr val="bg1">
                  <a:lumMod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14"/>
            <p:cNvSpPr>
              <a:spLocks noChangeShapeType="1"/>
            </p:cNvSpPr>
            <p:nvPr/>
          </p:nvSpPr>
          <p:spPr bwMode="auto">
            <a:xfrm>
              <a:off x="500" y="2003"/>
              <a:ext cx="581" cy="29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15"/>
            <p:cNvSpPr>
              <a:spLocks noChangeShapeType="1"/>
            </p:cNvSpPr>
            <p:nvPr/>
          </p:nvSpPr>
          <p:spPr bwMode="auto">
            <a:xfrm>
              <a:off x="1346" y="2357"/>
              <a:ext cx="529" cy="0"/>
            </a:xfrm>
            <a:prstGeom prst="line">
              <a:avLst/>
            </a:prstGeom>
            <a:grpFill/>
            <a:ln w="63500">
              <a:solidFill>
                <a:schemeClr val="bg1">
                  <a:lumMod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16"/>
            <p:cNvSpPr>
              <a:spLocks noChangeShapeType="1"/>
            </p:cNvSpPr>
            <p:nvPr/>
          </p:nvSpPr>
          <p:spPr bwMode="auto">
            <a:xfrm>
              <a:off x="1134" y="1588"/>
              <a:ext cx="0" cy="651"/>
            </a:xfrm>
            <a:prstGeom prst="line">
              <a:avLst/>
            </a:prstGeom>
            <a:grpFill/>
            <a:ln w="63500">
              <a:solidFill>
                <a:schemeClr val="bg1">
                  <a:lumMod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Line 17"/>
            <p:cNvSpPr>
              <a:spLocks noChangeShapeType="1"/>
            </p:cNvSpPr>
            <p:nvPr/>
          </p:nvSpPr>
          <p:spPr bwMode="auto">
            <a:xfrm flipV="1">
              <a:off x="1248" y="1584"/>
              <a:ext cx="0"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18"/>
            <p:cNvSpPr>
              <a:spLocks noChangeShapeType="1"/>
            </p:cNvSpPr>
            <p:nvPr/>
          </p:nvSpPr>
          <p:spPr bwMode="auto">
            <a:xfrm flipV="1">
              <a:off x="2034" y="1588"/>
              <a:ext cx="0" cy="651"/>
            </a:xfrm>
            <a:prstGeom prst="line">
              <a:avLst/>
            </a:prstGeom>
            <a:grpFill/>
            <a:ln w="63500">
              <a:solidFill>
                <a:schemeClr val="bg1">
                  <a:lumMod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19"/>
            <p:cNvSpPr>
              <a:spLocks noChangeShapeType="1"/>
            </p:cNvSpPr>
            <p:nvPr/>
          </p:nvSpPr>
          <p:spPr bwMode="auto">
            <a:xfrm flipH="1">
              <a:off x="1344" y="1680"/>
              <a:ext cx="582" cy="65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Text Box 20"/>
            <p:cNvSpPr txBox="1">
              <a:spLocks noChangeArrowheads="1"/>
            </p:cNvSpPr>
            <p:nvPr/>
          </p:nvSpPr>
          <p:spPr bwMode="auto">
            <a:xfrm>
              <a:off x="576" y="1248"/>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12</a:t>
              </a:r>
            </a:p>
          </p:txBody>
        </p:sp>
        <p:sp>
          <p:nvSpPr>
            <p:cNvPr id="99" name="Text Box 21"/>
            <p:cNvSpPr txBox="1">
              <a:spLocks noChangeArrowheads="1"/>
            </p:cNvSpPr>
            <p:nvPr/>
          </p:nvSpPr>
          <p:spPr bwMode="auto">
            <a:xfrm>
              <a:off x="528" y="2112"/>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13</a:t>
              </a:r>
            </a:p>
          </p:txBody>
        </p:sp>
        <p:sp>
          <p:nvSpPr>
            <p:cNvPr id="100" name="Text Box 22"/>
            <p:cNvSpPr txBox="1">
              <a:spLocks noChangeArrowheads="1"/>
            </p:cNvSpPr>
            <p:nvPr/>
          </p:nvSpPr>
          <p:spPr bwMode="auto">
            <a:xfrm>
              <a:off x="1488" y="1056"/>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8</a:t>
              </a:r>
            </a:p>
          </p:txBody>
        </p:sp>
        <p:sp>
          <p:nvSpPr>
            <p:cNvPr id="101" name="Text Box 23"/>
            <p:cNvSpPr txBox="1">
              <a:spLocks noChangeArrowheads="1"/>
            </p:cNvSpPr>
            <p:nvPr/>
          </p:nvSpPr>
          <p:spPr bwMode="auto">
            <a:xfrm>
              <a:off x="883" y="1766"/>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a:t>10</a:t>
              </a:r>
            </a:p>
          </p:txBody>
        </p:sp>
        <p:sp>
          <p:nvSpPr>
            <p:cNvPr id="102" name="Text Box 24"/>
            <p:cNvSpPr txBox="1">
              <a:spLocks noChangeArrowheads="1"/>
            </p:cNvSpPr>
            <p:nvPr/>
          </p:nvSpPr>
          <p:spPr bwMode="auto">
            <a:xfrm>
              <a:off x="1200" y="172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a:t>4</a:t>
              </a:r>
            </a:p>
          </p:txBody>
        </p:sp>
        <p:sp>
          <p:nvSpPr>
            <p:cNvPr id="103" name="Text Box 25"/>
            <p:cNvSpPr txBox="1">
              <a:spLocks noChangeArrowheads="1"/>
            </p:cNvSpPr>
            <p:nvPr/>
          </p:nvSpPr>
          <p:spPr bwMode="auto">
            <a:xfrm>
              <a:off x="2256" y="1392"/>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20</a:t>
              </a:r>
            </a:p>
          </p:txBody>
        </p:sp>
        <p:sp>
          <p:nvSpPr>
            <p:cNvPr id="104" name="Text Box 26"/>
            <p:cNvSpPr txBox="1">
              <a:spLocks noChangeArrowheads="1"/>
            </p:cNvSpPr>
            <p:nvPr/>
          </p:nvSpPr>
          <p:spPr bwMode="auto">
            <a:xfrm>
              <a:off x="2298" y="2120"/>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105" name="Text Box 27"/>
            <p:cNvSpPr txBox="1">
              <a:spLocks noChangeArrowheads="1"/>
            </p:cNvSpPr>
            <p:nvPr/>
          </p:nvSpPr>
          <p:spPr bwMode="auto">
            <a:xfrm>
              <a:off x="2064" y="1824"/>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7</a:t>
              </a:r>
            </a:p>
          </p:txBody>
        </p:sp>
        <p:sp>
          <p:nvSpPr>
            <p:cNvPr id="106" name="Text Box 28"/>
            <p:cNvSpPr txBox="1">
              <a:spLocks noChangeArrowheads="1"/>
            </p:cNvSpPr>
            <p:nvPr/>
          </p:nvSpPr>
          <p:spPr bwMode="auto">
            <a:xfrm>
              <a:off x="1536" y="244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107" name="Text Box 29"/>
            <p:cNvSpPr txBox="1">
              <a:spLocks noChangeArrowheads="1"/>
            </p:cNvSpPr>
            <p:nvPr/>
          </p:nvSpPr>
          <p:spPr bwMode="auto">
            <a:xfrm>
              <a:off x="720" y="1632"/>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108" name="Line 30"/>
            <p:cNvSpPr>
              <a:spLocks noChangeShapeType="1"/>
            </p:cNvSpPr>
            <p:nvPr/>
          </p:nvSpPr>
          <p:spPr bwMode="auto">
            <a:xfrm flipH="1">
              <a:off x="1392" y="1488"/>
              <a:ext cx="480"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Text Box 31"/>
            <p:cNvSpPr txBox="1">
              <a:spLocks noChangeArrowheads="1"/>
            </p:cNvSpPr>
            <p:nvPr/>
          </p:nvSpPr>
          <p:spPr bwMode="auto">
            <a:xfrm>
              <a:off x="1536" y="1488"/>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4</a:t>
              </a:r>
            </a:p>
          </p:txBody>
        </p:sp>
        <p:sp>
          <p:nvSpPr>
            <p:cNvPr id="110" name="Line 32"/>
            <p:cNvSpPr>
              <a:spLocks noChangeShapeType="1"/>
            </p:cNvSpPr>
            <p:nvPr/>
          </p:nvSpPr>
          <p:spPr bwMode="auto">
            <a:xfrm flipV="1">
              <a:off x="1296" y="1584"/>
              <a:ext cx="624" cy="6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Text Box 33"/>
            <p:cNvSpPr txBox="1">
              <a:spLocks noChangeArrowheads="1"/>
            </p:cNvSpPr>
            <p:nvPr/>
          </p:nvSpPr>
          <p:spPr bwMode="auto">
            <a:xfrm>
              <a:off x="1478" y="1706"/>
              <a:ext cx="212"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smtClean="0"/>
                <a:t>4</a:t>
              </a:r>
              <a:endParaRPr lang="en-US" altLang="zh-CN" i="0" dirty="0"/>
            </a:p>
          </p:txBody>
        </p:sp>
        <p:sp>
          <p:nvSpPr>
            <p:cNvPr id="112" name="Line 34"/>
            <p:cNvSpPr>
              <a:spLocks noChangeShapeType="1"/>
            </p:cNvSpPr>
            <p:nvPr/>
          </p:nvSpPr>
          <p:spPr bwMode="auto">
            <a:xfrm flipH="1">
              <a:off x="1344" y="2448"/>
              <a:ext cx="528"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35"/>
            <p:cNvSpPr txBox="1">
              <a:spLocks noChangeArrowheads="1"/>
            </p:cNvSpPr>
            <p:nvPr/>
          </p:nvSpPr>
          <p:spPr bwMode="auto">
            <a:xfrm>
              <a:off x="1536" y="2112"/>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a:t>10</a:t>
              </a:r>
            </a:p>
          </p:txBody>
        </p:sp>
        <p:sp>
          <p:nvSpPr>
            <p:cNvPr id="114" name="Line 36"/>
            <p:cNvSpPr>
              <a:spLocks noChangeShapeType="1"/>
            </p:cNvSpPr>
            <p:nvPr/>
          </p:nvSpPr>
          <p:spPr bwMode="auto">
            <a:xfrm flipH="1">
              <a:off x="2160" y="1968"/>
              <a:ext cx="480" cy="33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5" name="Text Box 8"/>
          <p:cNvSpPr txBox="1">
            <a:spLocks noChangeArrowheads="1"/>
          </p:cNvSpPr>
          <p:nvPr/>
        </p:nvSpPr>
        <p:spPr bwMode="auto">
          <a:xfrm>
            <a:off x="5557320" y="6127525"/>
            <a:ext cx="2529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0" dirty="0">
                <a:latin typeface="Comic Sans MS" panose="030F0702030302020204" pitchFamily="66" charset="0"/>
              </a:rPr>
              <a:t>Residual </a:t>
            </a:r>
            <a:r>
              <a:rPr lang="en-US" altLang="en-US" sz="2000" b="0" dirty="0" smtClean="0">
                <a:latin typeface="Comic Sans MS" panose="030F0702030302020204" pitchFamily="66" charset="0"/>
              </a:rPr>
              <a:t>network</a:t>
            </a:r>
            <a:r>
              <a:rPr lang="en-US" altLang="en-US" sz="2000" b="0" dirty="0">
                <a:latin typeface="Comic Sans MS" panose="030F0702030302020204" pitchFamily="66" charset="0"/>
              </a:rPr>
              <a:t>:</a:t>
            </a:r>
          </a:p>
        </p:txBody>
      </p:sp>
      <p:sp>
        <p:nvSpPr>
          <p:cNvPr id="117" name="Text Box 8"/>
          <p:cNvSpPr txBox="1">
            <a:spLocks noChangeArrowheads="1"/>
          </p:cNvSpPr>
          <p:nvPr/>
        </p:nvSpPr>
        <p:spPr bwMode="auto">
          <a:xfrm>
            <a:off x="629539" y="6086171"/>
            <a:ext cx="2529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0" dirty="0" smtClean="0">
                <a:latin typeface="Comic Sans MS" panose="030F0702030302020204" pitchFamily="66" charset="0"/>
              </a:rPr>
              <a:t>Network</a:t>
            </a:r>
            <a:r>
              <a:rPr lang="en-US" altLang="en-US" sz="2000" b="0" dirty="0">
                <a:latin typeface="Comic Sans MS" panose="030F0702030302020204" pitchFamily="66" charset="0"/>
              </a:rPr>
              <a:t>:</a:t>
            </a:r>
          </a:p>
        </p:txBody>
      </p:sp>
      <p:grpSp>
        <p:nvGrpSpPr>
          <p:cNvPr id="118" name="Group 9"/>
          <p:cNvGrpSpPr>
            <a:grpSpLocks/>
          </p:cNvGrpSpPr>
          <p:nvPr/>
        </p:nvGrpSpPr>
        <p:grpSpPr bwMode="auto">
          <a:xfrm>
            <a:off x="3175148" y="5008397"/>
            <a:ext cx="2613025" cy="1171575"/>
            <a:chOff x="211" y="3403"/>
            <a:chExt cx="2205" cy="989"/>
          </a:xfrm>
        </p:grpSpPr>
        <p:sp>
          <p:nvSpPr>
            <p:cNvPr id="119" name="Text Box 10"/>
            <p:cNvSpPr txBox="1">
              <a:spLocks noChangeArrowheads="1"/>
            </p:cNvSpPr>
            <p:nvPr/>
          </p:nvSpPr>
          <p:spPr bwMode="auto">
            <a:xfrm>
              <a:off x="211" y="3800"/>
              <a:ext cx="1494"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0" dirty="0">
                  <a:solidFill>
                    <a:srgbClr val="FF0000"/>
                  </a:solidFill>
                  <a:latin typeface="Comic Sans MS" panose="030F0702030302020204" pitchFamily="66" charset="0"/>
                </a:rPr>
                <a:t>Augmenting path</a:t>
              </a:r>
            </a:p>
          </p:txBody>
        </p:sp>
        <p:sp>
          <p:nvSpPr>
            <p:cNvPr id="120" name="Freeform 11"/>
            <p:cNvSpPr>
              <a:spLocks/>
            </p:cNvSpPr>
            <p:nvPr/>
          </p:nvSpPr>
          <p:spPr bwMode="auto">
            <a:xfrm>
              <a:off x="1587" y="3403"/>
              <a:ext cx="829" cy="608"/>
            </a:xfrm>
            <a:custGeom>
              <a:avLst/>
              <a:gdLst>
                <a:gd name="T0" fmla="*/ 0 w 829"/>
                <a:gd name="T1" fmla="*/ 500 h 608"/>
                <a:gd name="T2" fmla="*/ 552 w 829"/>
                <a:gd name="T3" fmla="*/ 570 h 608"/>
                <a:gd name="T4" fmla="*/ 447 w 829"/>
                <a:gd name="T5" fmla="*/ 270 h 608"/>
                <a:gd name="T6" fmla="*/ 829 w 829"/>
                <a:gd name="T7" fmla="*/ 0 h 6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9" h="608">
                  <a:moveTo>
                    <a:pt x="0" y="500"/>
                  </a:moveTo>
                  <a:cubicBezTo>
                    <a:pt x="239" y="554"/>
                    <a:pt x="478" y="608"/>
                    <a:pt x="552" y="570"/>
                  </a:cubicBezTo>
                  <a:cubicBezTo>
                    <a:pt x="626" y="532"/>
                    <a:pt x="401" y="365"/>
                    <a:pt x="447" y="270"/>
                  </a:cubicBezTo>
                  <a:cubicBezTo>
                    <a:pt x="493" y="175"/>
                    <a:pt x="661" y="87"/>
                    <a:pt x="829" y="0"/>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603274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4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4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943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fontScale="90000"/>
          </a:bodyPr>
          <a:lstStyle/>
          <a:p>
            <a:r>
              <a:rPr lang="en-US" altLang="en-US" smtClean="0"/>
              <a:t>Cuts of Flow Networks</a:t>
            </a:r>
          </a:p>
        </p:txBody>
      </p:sp>
      <p:sp>
        <p:nvSpPr>
          <p:cNvPr id="2" name="Content Placeholder 1"/>
          <p:cNvSpPr>
            <a:spLocks noGrp="1"/>
          </p:cNvSpPr>
          <p:nvPr>
            <p:ph idx="1"/>
          </p:nvPr>
        </p:nvSpPr>
        <p:spPr/>
        <p:txBody>
          <a:bodyPr/>
          <a:lstStyle/>
          <a:p>
            <a:endParaRPr lang="en-US"/>
          </a:p>
        </p:txBody>
      </p:sp>
      <p:graphicFrame>
        <p:nvGraphicFramePr>
          <p:cNvPr id="23556" name="Object 4"/>
          <p:cNvGraphicFramePr>
            <a:graphicFrameLocks noChangeAspect="1"/>
          </p:cNvGraphicFramePr>
          <p:nvPr/>
        </p:nvGraphicFramePr>
        <p:xfrm>
          <a:off x="1684338" y="2767013"/>
          <a:ext cx="5407025" cy="2857500"/>
        </p:xfrm>
        <a:graphic>
          <a:graphicData uri="http://schemas.openxmlformats.org/presentationml/2006/ole">
            <mc:AlternateContent xmlns:mc="http://schemas.openxmlformats.org/markup-compatibility/2006">
              <mc:Choice xmlns:v="urn:schemas-microsoft-com:vml" Requires="v">
                <p:oleObj spid="_x0000_s16416" name="Picture Publisher Image" r:id="rId3" imgW="3514725" imgH="1857375" progId="">
                  <p:embed/>
                </p:oleObj>
              </mc:Choice>
              <mc:Fallback>
                <p:oleObj name="Picture Publisher Image" r:id="rId3" imgW="3514725" imgH="1857375" progId="">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338" y="2767013"/>
                        <a:ext cx="54070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615950" y="1479550"/>
          <a:ext cx="7840663" cy="687388"/>
        </p:xfrm>
        <a:graphic>
          <a:graphicData uri="http://schemas.openxmlformats.org/presentationml/2006/ole">
            <mc:AlternateContent xmlns:mc="http://schemas.openxmlformats.org/markup-compatibility/2006">
              <mc:Choice xmlns:v="urn:schemas-microsoft-com:vml" Requires="v">
                <p:oleObj spid="_x0000_s16417" name="Equation" r:id="rId5" imgW="4635500" imgH="406400" progId="">
                  <p:embed/>
                </p:oleObj>
              </mc:Choice>
              <mc:Fallback>
                <p:oleObj name="Equation" r:id="rId5" imgW="4635500" imgH="40640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950" y="1479550"/>
                        <a:ext cx="7840663"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Line 7"/>
          <p:cNvSpPr>
            <a:spLocks noChangeShapeType="1"/>
          </p:cNvSpPr>
          <p:nvPr/>
        </p:nvSpPr>
        <p:spPr bwMode="auto">
          <a:xfrm>
            <a:off x="4381500" y="2636838"/>
            <a:ext cx="0" cy="3138487"/>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82080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fontScale="90000"/>
          </a:bodyPr>
          <a:lstStyle/>
          <a:p>
            <a:r>
              <a:rPr lang="en-US" altLang="en-US" dirty="0" smtClean="0"/>
              <a:t>The Net Flow Across a Cut</a:t>
            </a:r>
          </a:p>
        </p:txBody>
      </p:sp>
      <mc:AlternateContent xmlns:mc="http://schemas.openxmlformats.org/markup-compatibility/2006" xmlns:a14="http://schemas.microsoft.com/office/drawing/2010/main">
        <mc:Choice Requires="a14">
          <p:sp>
            <p:nvSpPr>
              <p:cNvPr id="24580" name="Rectangle 3"/>
              <p:cNvSpPr>
                <a:spLocks noGrp="1" noChangeArrowheads="1"/>
              </p:cNvSpPr>
              <p:nvPr>
                <p:ph idx="1"/>
              </p:nvPr>
            </p:nvSpPr>
            <p:spPr>
              <a:noFill/>
            </p:spPr>
            <p:txBody>
              <a:bodyPr/>
              <a:lstStyle/>
              <a:p>
                <a:endParaRPr lang="en-US" altLang="en-US" i="1" dirty="0" smtClean="0">
                  <a:latin typeface="Cambria Math" panose="02040503050406030204" pitchFamily="18" charset="0"/>
                </a:endParaRPr>
              </a:p>
              <a:p>
                <a:endParaRPr lang="en-US" altLang="en-US" i="1" dirty="0">
                  <a:latin typeface="Cambria Math" panose="02040503050406030204" pitchFamily="18" charset="0"/>
                </a:endParaRPr>
              </a:p>
              <a:p>
                <a:endParaRPr lang="en-US" alt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𝑓</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𝑆</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𝑇</m:t>
                      </m:r>
                      <m:r>
                        <a:rPr lang="en-US" altLang="en-US" i="1" dirty="0" smtClean="0">
                          <a:latin typeface="Cambria Math" panose="02040503050406030204" pitchFamily="18" charset="0"/>
                        </a:rPr>
                        <m:t>) = 12 – 4 + 11 = 19</m:t>
                      </m:r>
                    </m:oMath>
                  </m:oMathPara>
                </a14:m>
                <a:endParaRPr lang="en-US" altLang="en-US" dirty="0" smtClean="0"/>
              </a:p>
            </p:txBody>
          </p:sp>
        </mc:Choice>
        <mc:Fallback xmlns="">
          <p:sp>
            <p:nvSpPr>
              <p:cNvPr id="24580" name="Rectangle 3"/>
              <p:cNvSpPr>
                <a:spLocks noGrp="1" noRot="1" noChangeAspect="1" noMove="1" noResize="1" noEditPoints="1" noAdjustHandles="1" noChangeArrowheads="1" noChangeShapeType="1" noTextEdit="1"/>
              </p:cNvSpPr>
              <p:nvPr>
                <p:ph idx="1"/>
              </p:nvPr>
            </p:nvSpPr>
            <p:spPr>
              <a:blipFill rotWithShape="0">
                <a:blip r:embed="rId3" cstate="print"/>
                <a:stretch>
                  <a:fillRect/>
                </a:stretch>
              </a:blipFill>
            </p:spPr>
            <p:txBody>
              <a:bodyPr/>
              <a:lstStyle/>
              <a:p>
                <a:r>
                  <a:rPr lang="en-US">
                    <a:noFill/>
                  </a:rPr>
                  <a:t> </a:t>
                </a:r>
              </a:p>
            </p:txBody>
          </p:sp>
        </mc:Fallback>
      </mc:AlternateContent>
      <p:sp>
        <p:nvSpPr>
          <p:cNvPr id="24581" name="Rectangle 4"/>
          <p:cNvSpPr>
            <a:spLocks noChangeArrowheads="1"/>
          </p:cNvSpPr>
          <p:nvPr/>
        </p:nvSpPr>
        <p:spPr bwMode="auto">
          <a:xfrm>
            <a:off x="2087902" y="1197769"/>
            <a:ext cx="4929188" cy="965200"/>
          </a:xfrm>
          <a:prstGeom prst="rect">
            <a:avLst/>
          </a:prstGeom>
          <a:noFill/>
          <a:ln w="9525">
            <a:solidFill>
              <a:schemeClr val="tx1"/>
            </a:solidFill>
            <a:miter lim="800000"/>
            <a:headEnd/>
            <a:tailEnd/>
          </a:ln>
          <a:effectLs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800">
              <a:latin typeface="Arial" panose="020B0604020202020204" pitchFamily="34" charset="0"/>
            </a:endParaRPr>
          </a:p>
        </p:txBody>
      </p:sp>
      <p:graphicFrame>
        <p:nvGraphicFramePr>
          <p:cNvPr id="24582" name="Object 5"/>
          <p:cNvGraphicFramePr>
            <a:graphicFrameLocks noChangeAspect="1"/>
          </p:cNvGraphicFramePr>
          <p:nvPr>
            <p:extLst>
              <p:ext uri="{D42A27DB-BD31-4B8C-83A1-F6EECF244321}">
                <p14:modId xmlns:p14="http://schemas.microsoft.com/office/powerpoint/2010/main" val="972896465"/>
              </p:ext>
            </p:extLst>
          </p:nvPr>
        </p:nvGraphicFramePr>
        <p:xfrm>
          <a:off x="2089943" y="1347787"/>
          <a:ext cx="4929188" cy="811213"/>
        </p:xfrm>
        <a:graphic>
          <a:graphicData uri="http://schemas.openxmlformats.org/presentationml/2006/ole">
            <mc:AlternateContent xmlns:mc="http://schemas.openxmlformats.org/markup-compatibility/2006">
              <mc:Choice xmlns:v="urn:schemas-microsoft-com:vml" Requires="v">
                <p:oleObj spid="_x0000_s17442" name="Equation" r:id="rId4" imgW="2158920" imgH="355320" progId="Equation.3">
                  <p:embed/>
                </p:oleObj>
              </mc:Choice>
              <mc:Fallback>
                <p:oleObj name="Equation" r:id="rId4" imgW="2158920" imgH="355320" progId="Equation.3">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9943" y="1347787"/>
                        <a:ext cx="4929188"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6"/>
          <p:cNvGraphicFramePr>
            <a:graphicFrameLocks noChangeAspect="1"/>
          </p:cNvGraphicFramePr>
          <p:nvPr>
            <p:extLst>
              <p:ext uri="{D42A27DB-BD31-4B8C-83A1-F6EECF244321}">
                <p14:modId xmlns:p14="http://schemas.microsoft.com/office/powerpoint/2010/main" val="103174276"/>
              </p:ext>
            </p:extLst>
          </p:nvPr>
        </p:nvGraphicFramePr>
        <p:xfrm>
          <a:off x="2084388" y="3306896"/>
          <a:ext cx="4606925" cy="2435225"/>
        </p:xfrm>
        <a:graphic>
          <a:graphicData uri="http://schemas.openxmlformats.org/presentationml/2006/ole">
            <mc:AlternateContent xmlns:mc="http://schemas.openxmlformats.org/markup-compatibility/2006">
              <mc:Choice xmlns:v="urn:schemas-microsoft-com:vml" Requires="v">
                <p:oleObj spid="_x0000_s17443" name="Picture Publisher Image" r:id="rId6" imgW="3514725" imgH="1857375" progId="">
                  <p:embed/>
                </p:oleObj>
              </mc:Choice>
              <mc:Fallback>
                <p:oleObj name="Picture Publisher Image" r:id="rId6" imgW="3514725" imgH="1857375" progId="">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4388" y="3306896"/>
                        <a:ext cx="4606925"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4" name="Line 7"/>
          <p:cNvSpPr>
            <a:spLocks noChangeShapeType="1"/>
          </p:cNvSpPr>
          <p:nvPr/>
        </p:nvSpPr>
        <p:spPr bwMode="auto">
          <a:xfrm>
            <a:off x="4390209" y="3038476"/>
            <a:ext cx="0" cy="3138487"/>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74602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fontScale="90000"/>
          </a:bodyPr>
          <a:lstStyle/>
          <a:p>
            <a:r>
              <a:rPr lang="en-US" altLang="en-US" dirty="0"/>
              <a:t>The Net Flow Across a Cut</a:t>
            </a:r>
            <a:endParaRPr lang="en-US" altLang="en-US" dirty="0" smtClean="0"/>
          </a:p>
        </p:txBody>
      </p:sp>
      <p:sp>
        <p:nvSpPr>
          <p:cNvPr id="27652" name="Rectangle 3"/>
          <p:cNvSpPr>
            <a:spLocks noGrp="1" noChangeArrowheads="1"/>
          </p:cNvSpPr>
          <p:nvPr>
            <p:ph idx="1"/>
          </p:nvPr>
        </p:nvSpPr>
        <p:spPr>
          <a:noFill/>
        </p:spPr>
        <p:txBody>
          <a:bodyPr/>
          <a:lstStyle/>
          <a:p>
            <a:r>
              <a:rPr lang="en-US" altLang="en-US" smtClean="0"/>
              <a:t>The net flow across any cut is the same and equal to the flow of the network |f|.</a:t>
            </a:r>
          </a:p>
        </p:txBody>
      </p:sp>
      <p:graphicFrame>
        <p:nvGraphicFramePr>
          <p:cNvPr id="27653" name="Object 4"/>
          <p:cNvGraphicFramePr>
            <a:graphicFrameLocks noChangeAspect="1"/>
          </p:cNvGraphicFramePr>
          <p:nvPr>
            <p:extLst>
              <p:ext uri="{D42A27DB-BD31-4B8C-83A1-F6EECF244321}">
                <p14:modId xmlns:p14="http://schemas.microsoft.com/office/powerpoint/2010/main" val="49471298"/>
              </p:ext>
            </p:extLst>
          </p:nvPr>
        </p:nvGraphicFramePr>
        <p:xfrm>
          <a:off x="958850" y="1975389"/>
          <a:ext cx="6953250" cy="3090863"/>
        </p:xfrm>
        <a:graphic>
          <a:graphicData uri="http://schemas.openxmlformats.org/presentationml/2006/ole">
            <mc:AlternateContent xmlns:mc="http://schemas.openxmlformats.org/markup-compatibility/2006">
              <mc:Choice xmlns:v="urn:schemas-microsoft-com:vml" Requires="v">
                <p:oleObj spid="_x0000_s20498" name="Picture Publisher Image" r:id="rId3" imgW="3771900" imgH="1676400" progId="">
                  <p:embed/>
                </p:oleObj>
              </mc:Choice>
              <mc:Fallback>
                <p:oleObj name="Picture Publisher Image" r:id="rId3" imgW="3771900" imgH="1676400"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1975389"/>
                        <a:ext cx="6953250"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2501" name="Line 5"/>
          <p:cNvSpPr>
            <a:spLocks noChangeShapeType="1"/>
          </p:cNvSpPr>
          <p:nvPr/>
        </p:nvSpPr>
        <p:spPr bwMode="auto">
          <a:xfrm>
            <a:off x="1854200" y="1899189"/>
            <a:ext cx="1244600" cy="3530600"/>
          </a:xfrm>
          <a:prstGeom prst="line">
            <a:avLst/>
          </a:prstGeom>
          <a:noFill/>
          <a:ln w="444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2502" name="Line 6"/>
          <p:cNvSpPr>
            <a:spLocks noChangeShapeType="1"/>
          </p:cNvSpPr>
          <p:nvPr/>
        </p:nvSpPr>
        <p:spPr bwMode="auto">
          <a:xfrm>
            <a:off x="2209800" y="1975389"/>
            <a:ext cx="2451100" cy="3441700"/>
          </a:xfrm>
          <a:prstGeom prst="line">
            <a:avLst/>
          </a:prstGeom>
          <a:noFill/>
          <a:ln w="444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2503" name="Line 7"/>
          <p:cNvSpPr>
            <a:spLocks noChangeShapeType="1"/>
          </p:cNvSpPr>
          <p:nvPr/>
        </p:nvSpPr>
        <p:spPr bwMode="auto">
          <a:xfrm>
            <a:off x="4305300" y="1911889"/>
            <a:ext cx="1943100" cy="3479800"/>
          </a:xfrm>
          <a:prstGeom prst="line">
            <a:avLst/>
          </a:prstGeom>
          <a:noFill/>
          <a:ln w="444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957555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25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25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2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501" grpId="0" animBg="1"/>
      <p:bldP spid="1002502" grpId="0" animBg="1"/>
      <p:bldP spid="10025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fontScale="90000"/>
          </a:bodyPr>
          <a:lstStyle/>
          <a:p>
            <a:r>
              <a:rPr lang="en-US" altLang="en-US" dirty="0" smtClean="0"/>
              <a:t>The Capacity of a Cut</a:t>
            </a:r>
          </a:p>
        </p:txBody>
      </p:sp>
      <mc:AlternateContent xmlns:mc="http://schemas.openxmlformats.org/markup-compatibility/2006" xmlns:a14="http://schemas.microsoft.com/office/drawing/2010/main">
        <mc:Choice Requires="a14">
          <p:sp>
            <p:nvSpPr>
              <p:cNvPr id="25604" name="Rectangle 3"/>
              <p:cNvSpPr>
                <a:spLocks noGrp="1" noChangeArrowheads="1"/>
              </p:cNvSpPr>
              <p:nvPr>
                <p:ph idx="1"/>
              </p:nvPr>
            </p:nvSpPr>
            <p:spPr>
              <a:noFill/>
            </p:spPr>
            <p:txBody>
              <a:bodyPr/>
              <a:lstStyle/>
              <a:p>
                <a:endParaRPr lang="en-US" altLang="en-US" i="1" dirty="0" smtClean="0">
                  <a:latin typeface="Cambria Math" panose="02040503050406030204" pitchFamily="18" charset="0"/>
                </a:endParaRPr>
              </a:p>
              <a:p>
                <a:endParaRPr lang="en-US" altLang="en-US" i="1" dirty="0">
                  <a:latin typeface="Cambria Math" panose="02040503050406030204" pitchFamily="18" charset="0"/>
                </a:endParaRPr>
              </a:p>
              <a:p>
                <a:endParaRPr lang="en-US" alt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𝑐</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𝑆</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𝑇</m:t>
                      </m:r>
                      <m:r>
                        <a:rPr lang="en-US" altLang="en-US" i="1" dirty="0" smtClean="0">
                          <a:latin typeface="Cambria Math" panose="02040503050406030204" pitchFamily="18" charset="0"/>
                        </a:rPr>
                        <m:t>)= 12+ 0 + 14 = 26</m:t>
                      </m:r>
                    </m:oMath>
                  </m:oMathPara>
                </a14:m>
                <a:endParaRPr lang="en-US" altLang="en-US" dirty="0" smtClean="0"/>
              </a:p>
            </p:txBody>
          </p:sp>
        </mc:Choice>
        <mc:Fallback xmlns="">
          <p:sp>
            <p:nvSpPr>
              <p:cNvPr id="25604" name="Rectangle 3"/>
              <p:cNvSpPr>
                <a:spLocks noGrp="1" noRot="1" noChangeAspect="1" noMove="1" noResize="1" noEditPoints="1" noAdjustHandles="1" noChangeArrowheads="1" noChangeShapeType="1" noTextEdit="1"/>
              </p:cNvSpPr>
              <p:nvPr>
                <p:ph idx="1"/>
              </p:nvPr>
            </p:nvSpPr>
            <p:spPr>
              <a:blipFill rotWithShape="0">
                <a:blip r:embed="rId3" cstate="print"/>
                <a:stretch>
                  <a:fillRect/>
                </a:stretch>
              </a:blipFill>
            </p:spPr>
            <p:txBody>
              <a:bodyPr/>
              <a:lstStyle/>
              <a:p>
                <a:r>
                  <a:rPr lang="en-US">
                    <a:noFill/>
                  </a:rPr>
                  <a:t> </a:t>
                </a:r>
              </a:p>
            </p:txBody>
          </p:sp>
        </mc:Fallback>
      </mc:AlternateContent>
      <p:sp>
        <p:nvSpPr>
          <p:cNvPr id="25605" name="Rectangle 4"/>
          <p:cNvSpPr>
            <a:spLocks noChangeArrowheads="1"/>
          </p:cNvSpPr>
          <p:nvPr/>
        </p:nvSpPr>
        <p:spPr bwMode="auto">
          <a:xfrm>
            <a:off x="2729774" y="1154112"/>
            <a:ext cx="3670300" cy="965200"/>
          </a:xfrm>
          <a:prstGeom prst="rect">
            <a:avLst/>
          </a:prstGeom>
          <a:noFill/>
          <a:ln w="9525">
            <a:solidFill>
              <a:schemeClr val="tx1"/>
            </a:solidFill>
            <a:miter lim="800000"/>
            <a:headEnd/>
            <a:tailEnd/>
          </a:ln>
          <a:effectLs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800">
              <a:latin typeface="Arial" panose="020B0604020202020204" pitchFamily="34" charset="0"/>
            </a:endParaRPr>
          </a:p>
        </p:txBody>
      </p:sp>
      <p:graphicFrame>
        <p:nvGraphicFramePr>
          <p:cNvPr id="25606" name="Object 5"/>
          <p:cNvGraphicFramePr>
            <a:graphicFrameLocks noChangeAspect="1"/>
          </p:cNvGraphicFramePr>
          <p:nvPr>
            <p:extLst>
              <p:ext uri="{D42A27DB-BD31-4B8C-83A1-F6EECF244321}">
                <p14:modId xmlns:p14="http://schemas.microsoft.com/office/powerpoint/2010/main" val="2779922466"/>
              </p:ext>
            </p:extLst>
          </p:nvPr>
        </p:nvGraphicFramePr>
        <p:xfrm>
          <a:off x="3198087" y="1319212"/>
          <a:ext cx="2898775" cy="811213"/>
        </p:xfrm>
        <a:graphic>
          <a:graphicData uri="http://schemas.openxmlformats.org/presentationml/2006/ole">
            <mc:AlternateContent xmlns:mc="http://schemas.openxmlformats.org/markup-compatibility/2006">
              <mc:Choice xmlns:v="urn:schemas-microsoft-com:vml" Requires="v">
                <p:oleObj spid="_x0000_s18464" name="Equation" r:id="rId4" imgW="1269449" imgH="355446" progId="Equation.3">
                  <p:embed/>
                </p:oleObj>
              </mc:Choice>
              <mc:Fallback>
                <p:oleObj name="Equation" r:id="rId4" imgW="1269449" imgH="355446"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087" y="1319212"/>
                        <a:ext cx="2898775"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647748112"/>
              </p:ext>
            </p:extLst>
          </p:nvPr>
        </p:nvGraphicFramePr>
        <p:xfrm>
          <a:off x="2084388" y="3306896"/>
          <a:ext cx="4606925" cy="2435225"/>
        </p:xfrm>
        <a:graphic>
          <a:graphicData uri="http://schemas.openxmlformats.org/presentationml/2006/ole">
            <mc:AlternateContent xmlns:mc="http://schemas.openxmlformats.org/markup-compatibility/2006">
              <mc:Choice xmlns:v="urn:schemas-microsoft-com:vml" Requires="v">
                <p:oleObj spid="_x0000_s18465" name="Picture Publisher Image" r:id="rId6" imgW="3514725" imgH="1857375" progId="">
                  <p:embed/>
                </p:oleObj>
              </mc:Choice>
              <mc:Fallback>
                <p:oleObj name="Picture Publisher Image" r:id="rId6" imgW="3514725" imgH="1857375"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4388" y="3306896"/>
                        <a:ext cx="4606925"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Line 7"/>
          <p:cNvSpPr>
            <a:spLocks noChangeShapeType="1"/>
          </p:cNvSpPr>
          <p:nvPr/>
        </p:nvSpPr>
        <p:spPr bwMode="auto">
          <a:xfrm>
            <a:off x="4390209" y="3038476"/>
            <a:ext cx="0" cy="3138487"/>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39429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r>
              <a:rPr lang="en-US" altLang="en-US" smtClean="0"/>
              <a:t>Bounding the Network Flow</a:t>
            </a:r>
          </a:p>
        </p:txBody>
      </p:sp>
      <p:sp>
        <p:nvSpPr>
          <p:cNvPr id="28676" name="Rectangle 3"/>
          <p:cNvSpPr>
            <a:spLocks noGrp="1" noChangeArrowheads="1"/>
          </p:cNvSpPr>
          <p:nvPr>
            <p:ph idx="1"/>
          </p:nvPr>
        </p:nvSpPr>
        <p:spPr>
          <a:noFill/>
        </p:spPr>
        <p:txBody>
          <a:bodyPr/>
          <a:lstStyle/>
          <a:p>
            <a:r>
              <a:rPr lang="en-US" altLang="en-US" dirty="0" smtClean="0"/>
              <a:t>The value of any flow f in a flow network G is bounded from above by the capacity of any cut of G, </a:t>
            </a:r>
            <a:r>
              <a:rPr lang="en-US" altLang="en-US" i="1" dirty="0" smtClean="0"/>
              <a:t>i.e., </a:t>
            </a:r>
            <a:r>
              <a:rPr lang="en-US" altLang="en-US" dirty="0" smtClean="0"/>
              <a:t>|f| ≤ c(S,T) for any cut (S,T) of G. </a:t>
            </a:r>
          </a:p>
        </p:txBody>
      </p:sp>
      <p:sp>
        <p:nvSpPr>
          <p:cNvPr id="6" name="Text Box 7"/>
          <p:cNvSpPr txBox="1">
            <a:spLocks noChangeArrowheads="1"/>
          </p:cNvSpPr>
          <p:nvPr/>
        </p:nvSpPr>
        <p:spPr bwMode="auto">
          <a:xfrm>
            <a:off x="457200" y="5276850"/>
            <a:ext cx="8432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US" altLang="en-US" sz="2000" b="0" dirty="0">
                <a:latin typeface="+mn-lt"/>
              </a:rPr>
              <a:t> The </a:t>
            </a:r>
            <a:r>
              <a:rPr lang="en-US" altLang="en-US" sz="2000" b="0" dirty="0" smtClean="0">
                <a:latin typeface="+mn-lt"/>
              </a:rPr>
              <a:t>capacity of the cut is 26 and flow in the network </a:t>
            </a:r>
            <a:r>
              <a:rPr lang="en-US" altLang="en-US" sz="2000" b="0" smtClean="0">
                <a:latin typeface="+mn-lt"/>
              </a:rPr>
              <a:t>is 19. </a:t>
            </a:r>
            <a:endParaRPr lang="en-US" altLang="en-US" sz="2000" b="0" dirty="0">
              <a:latin typeface="+mn-lt"/>
            </a:endParaRPr>
          </a:p>
          <a:p>
            <a:pPr eaLnBrk="1" hangingPunct="1">
              <a:spcBef>
                <a:spcPct val="50000"/>
              </a:spcBef>
              <a:buNone/>
            </a:pPr>
            <a:endParaRPr lang="en-US" altLang="en-US" sz="2000" b="0" dirty="0">
              <a:latin typeface="+mn-lt"/>
            </a:endParaRPr>
          </a:p>
        </p:txBody>
      </p:sp>
      <p:graphicFrame>
        <p:nvGraphicFramePr>
          <p:cNvPr id="8" name="Object 6"/>
          <p:cNvGraphicFramePr>
            <a:graphicFrameLocks noChangeAspect="1"/>
          </p:cNvGraphicFramePr>
          <p:nvPr>
            <p:extLst>
              <p:ext uri="{D42A27DB-BD31-4B8C-83A1-F6EECF244321}">
                <p14:modId xmlns:p14="http://schemas.microsoft.com/office/powerpoint/2010/main" val="647748112"/>
              </p:ext>
            </p:extLst>
          </p:nvPr>
        </p:nvGraphicFramePr>
        <p:xfrm>
          <a:off x="1707861" y="2204237"/>
          <a:ext cx="5174633" cy="2735316"/>
        </p:xfrm>
        <a:graphic>
          <a:graphicData uri="http://schemas.openxmlformats.org/presentationml/2006/ole">
            <mc:AlternateContent xmlns:mc="http://schemas.openxmlformats.org/markup-compatibility/2006">
              <mc:Choice xmlns:v="urn:schemas-microsoft-com:vml" Requires="v">
                <p:oleObj spid="_x0000_s21523" name="Picture Publisher Image" r:id="rId3" imgW="3514725" imgH="1857375" progId="">
                  <p:embed/>
                </p:oleObj>
              </mc:Choice>
              <mc:Fallback>
                <p:oleObj name="Picture Publisher Image" r:id="rId3" imgW="3514725" imgH="1857375"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861" y="2204237"/>
                        <a:ext cx="5174633" cy="273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Line 7"/>
          <p:cNvSpPr>
            <a:spLocks noChangeShapeType="1"/>
          </p:cNvSpPr>
          <p:nvPr/>
        </p:nvSpPr>
        <p:spPr bwMode="auto">
          <a:xfrm>
            <a:off x="4291597" y="1935817"/>
            <a:ext cx="0" cy="3138487"/>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2729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r>
              <a:rPr lang="en-US" altLang="en-US" smtClean="0"/>
              <a:t>Bounding the Network Flow</a:t>
            </a:r>
          </a:p>
        </p:txBody>
      </p:sp>
      <p:sp>
        <p:nvSpPr>
          <p:cNvPr id="28676" name="Rectangle 3"/>
          <p:cNvSpPr>
            <a:spLocks noGrp="1" noChangeArrowheads="1"/>
          </p:cNvSpPr>
          <p:nvPr>
            <p:ph idx="1"/>
          </p:nvPr>
        </p:nvSpPr>
        <p:spPr>
          <a:noFill/>
        </p:spPr>
        <p:txBody>
          <a:bodyPr/>
          <a:lstStyle/>
          <a:p>
            <a:r>
              <a:rPr lang="en-US" altLang="en-US" dirty="0" smtClean="0"/>
              <a:t>The value of any flow f in a flow network G is bounded from above by the capacity of any cut of G, </a:t>
            </a:r>
            <a:r>
              <a:rPr lang="en-US" altLang="en-US" i="1" dirty="0" smtClean="0"/>
              <a:t>i.e., </a:t>
            </a:r>
            <a:r>
              <a:rPr lang="en-US" altLang="en-US" dirty="0" smtClean="0"/>
              <a:t>|f| ≤ c(S,T) for any cut (S,T) of G. </a:t>
            </a:r>
          </a:p>
          <a:p>
            <a:endParaRPr lang="en-US" altLang="en-US" dirty="0" smtClean="0"/>
          </a:p>
        </p:txBody>
      </p:sp>
      <p:sp>
        <p:nvSpPr>
          <p:cNvPr id="6" name="Text Box 7"/>
          <p:cNvSpPr txBox="1">
            <a:spLocks noChangeArrowheads="1"/>
          </p:cNvSpPr>
          <p:nvPr/>
        </p:nvSpPr>
        <p:spPr bwMode="auto">
          <a:xfrm>
            <a:off x="457200" y="5276850"/>
            <a:ext cx="8432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US" altLang="en-US" sz="2000" b="0" dirty="0">
                <a:latin typeface="+mn-lt"/>
              </a:rPr>
              <a:t> The </a:t>
            </a:r>
            <a:r>
              <a:rPr lang="en-US" altLang="en-US" sz="2000" b="0" dirty="0" smtClean="0">
                <a:latin typeface="+mn-lt"/>
              </a:rPr>
              <a:t>capacity of the cut is 23</a:t>
            </a:r>
            <a:r>
              <a:rPr lang="en-US" altLang="en-US" sz="2000" b="0" dirty="0">
                <a:latin typeface="+mn-lt"/>
              </a:rPr>
              <a:t>. </a:t>
            </a:r>
          </a:p>
          <a:p>
            <a:pPr eaLnBrk="1" hangingPunct="1">
              <a:spcBef>
                <a:spcPct val="50000"/>
              </a:spcBef>
              <a:buFontTx/>
              <a:buChar char="•"/>
            </a:pPr>
            <a:r>
              <a:rPr lang="en-US" altLang="en-US" sz="2000" b="0" dirty="0">
                <a:latin typeface="+mn-lt"/>
              </a:rPr>
              <a:t> In this case, the network </a:t>
            </a:r>
            <a:r>
              <a:rPr lang="en-US" altLang="en-US" sz="2000" dirty="0">
                <a:latin typeface="+mn-lt"/>
              </a:rPr>
              <a:t>does</a:t>
            </a:r>
            <a:r>
              <a:rPr lang="en-US" altLang="en-US" sz="2000" b="0" dirty="0">
                <a:latin typeface="+mn-lt"/>
              </a:rPr>
              <a:t> have a </a:t>
            </a:r>
            <a:r>
              <a:rPr lang="en-US" altLang="en-US" sz="2000" b="0" dirty="0" smtClean="0">
                <a:solidFill>
                  <a:srgbClr val="FF0000"/>
                </a:solidFill>
                <a:latin typeface="+mn-lt"/>
              </a:rPr>
              <a:t>maximum flow</a:t>
            </a:r>
            <a:r>
              <a:rPr lang="en-US" altLang="en-US" sz="2000" b="0" dirty="0" smtClean="0">
                <a:latin typeface="+mn-lt"/>
              </a:rPr>
              <a:t> </a:t>
            </a:r>
            <a:r>
              <a:rPr lang="en-US" altLang="en-US" sz="2000" b="0" dirty="0">
                <a:latin typeface="+mn-lt"/>
              </a:rPr>
              <a:t>of </a:t>
            </a:r>
            <a:r>
              <a:rPr lang="en-US" altLang="en-US" sz="2000" b="0" dirty="0" smtClean="0">
                <a:latin typeface="+mn-lt"/>
              </a:rPr>
              <a:t>23 and this </a:t>
            </a:r>
            <a:r>
              <a:rPr lang="en-US" altLang="en-US" sz="2000" b="0" dirty="0">
                <a:latin typeface="+mn-lt"/>
              </a:rPr>
              <a:t>is a </a:t>
            </a:r>
            <a:r>
              <a:rPr lang="en-US" altLang="en-US" sz="2000" dirty="0">
                <a:solidFill>
                  <a:srgbClr val="FF0000"/>
                </a:solidFill>
                <a:latin typeface="+mn-lt"/>
              </a:rPr>
              <a:t>minimum </a:t>
            </a:r>
            <a:r>
              <a:rPr lang="en-US" altLang="en-US" sz="2000" dirty="0" smtClean="0">
                <a:solidFill>
                  <a:srgbClr val="FF0000"/>
                </a:solidFill>
                <a:latin typeface="+mn-lt"/>
              </a:rPr>
              <a:t>cut: </a:t>
            </a:r>
            <a:r>
              <a:rPr lang="en-US" altLang="en-US" sz="2000" dirty="0" smtClean="0">
                <a:latin typeface="+mn-lt"/>
              </a:rPr>
              <a:t>set S of edges going from S to T </a:t>
            </a:r>
            <a:r>
              <a:rPr lang="en-US" altLang="en-US" sz="2000" dirty="0" err="1" smtClean="0">
                <a:latin typeface="+mn-lt"/>
              </a:rPr>
              <a:t>s.t</a:t>
            </a:r>
            <a:r>
              <a:rPr lang="en-US" altLang="en-US" sz="2000" dirty="0" smtClean="0">
                <a:latin typeface="+mn-lt"/>
              </a:rPr>
              <a:t>. sum of capacities/weights of edges in S is minimum</a:t>
            </a:r>
            <a:endParaRPr lang="en-US" altLang="en-US" sz="2000" b="0" dirty="0">
              <a:latin typeface="+mn-lt"/>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1392297274"/>
              </p:ext>
            </p:extLst>
          </p:nvPr>
        </p:nvGraphicFramePr>
        <p:xfrm>
          <a:off x="1272625" y="2154689"/>
          <a:ext cx="6953250" cy="3090863"/>
        </p:xfrm>
        <a:graphic>
          <a:graphicData uri="http://schemas.openxmlformats.org/presentationml/2006/ole">
            <mc:AlternateContent xmlns:mc="http://schemas.openxmlformats.org/markup-compatibility/2006">
              <mc:Choice xmlns:v="urn:schemas-microsoft-com:vml" Requires="v">
                <p:oleObj spid="_x0000_s36868" name="Picture Publisher Image" r:id="rId3" imgW="3771900" imgH="1676400" progId="">
                  <p:embed/>
                </p:oleObj>
              </mc:Choice>
              <mc:Fallback>
                <p:oleObj name="Picture Publisher Image" r:id="rId3" imgW="3771900" imgH="1676400" progId="">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625" y="2154689"/>
                        <a:ext cx="6953250"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Line 7"/>
          <p:cNvSpPr>
            <a:spLocks noChangeShapeType="1"/>
          </p:cNvSpPr>
          <p:nvPr/>
        </p:nvSpPr>
        <p:spPr bwMode="auto">
          <a:xfrm>
            <a:off x="4305300" y="1911889"/>
            <a:ext cx="2194112" cy="3332464"/>
          </a:xfrm>
          <a:prstGeom prst="line">
            <a:avLst/>
          </a:prstGeom>
          <a:noFill/>
          <a:ln w="444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72729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a:t>
            </a:r>
            <a:endParaRPr lang="en-US" dirty="0"/>
          </a:p>
        </p:txBody>
      </p:sp>
      <p:pic>
        <p:nvPicPr>
          <p:cNvPr id="614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4145" y="704850"/>
            <a:ext cx="6440784" cy="5237163"/>
          </a:xfrm>
        </p:spPr>
      </p:pic>
      <p:sp>
        <p:nvSpPr>
          <p:cNvPr id="61443" name="Text Box 3"/>
          <p:cNvSpPr txBox="1">
            <a:spLocks noChangeArrowheads="1"/>
          </p:cNvSpPr>
          <p:nvPr/>
        </p:nvSpPr>
        <p:spPr bwMode="auto">
          <a:xfrm>
            <a:off x="1590357" y="5987018"/>
            <a:ext cx="59283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FontTx/>
              <a:buChar char="•"/>
            </a:pPr>
            <a:r>
              <a:rPr lang="en-US" altLang="zh-CN" sz="1800" i="0" dirty="0">
                <a:solidFill>
                  <a:srgbClr val="FF0000"/>
                </a:solidFill>
              </a:rPr>
              <a:t>material coursing through a system</a:t>
            </a:r>
            <a:r>
              <a:rPr lang="en-US" altLang="zh-CN" sz="1800" i="0" dirty="0"/>
              <a:t> from a source  to a </a:t>
            </a:r>
            <a:r>
              <a:rPr lang="en-US" altLang="zh-CN" sz="1800" i="0" dirty="0" smtClean="0"/>
              <a:t>sink</a:t>
            </a:r>
            <a:endParaRPr lang="en-US" altLang="zh-CN" sz="1800" i="0" dirty="0"/>
          </a:p>
        </p:txBody>
      </p:sp>
    </p:spTree>
    <p:extLst>
      <p:ext uri="{BB962C8B-B14F-4D97-AF65-F5344CB8AC3E}">
        <p14:creationId xmlns:p14="http://schemas.microsoft.com/office/powerpoint/2010/main" val="2092663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r>
              <a:rPr lang="en-US" altLang="en-US" smtClean="0"/>
              <a:t>Max-Flow Min-Cut Theorem</a:t>
            </a:r>
          </a:p>
        </p:txBody>
      </p:sp>
      <p:sp>
        <p:nvSpPr>
          <p:cNvPr id="1004547" name="Rectangle 3"/>
          <p:cNvSpPr>
            <a:spLocks noGrp="1" noChangeArrowheads="1"/>
          </p:cNvSpPr>
          <p:nvPr>
            <p:ph idx="1"/>
          </p:nvPr>
        </p:nvSpPr>
        <p:spPr>
          <a:noFill/>
        </p:spPr>
        <p:txBody>
          <a:bodyPr/>
          <a:lstStyle/>
          <a:p>
            <a:pPr marL="381000" indent="-381000"/>
            <a:r>
              <a:rPr lang="en-US" altLang="en-US" dirty="0" smtClean="0"/>
              <a:t>If </a:t>
            </a:r>
            <a:r>
              <a:rPr lang="en-US" altLang="en-US" i="1" dirty="0" smtClean="0"/>
              <a:t>f</a:t>
            </a:r>
            <a:r>
              <a:rPr lang="en-US" altLang="en-US" dirty="0" smtClean="0"/>
              <a:t> is a flow in a flow network </a:t>
            </a:r>
            <a:r>
              <a:rPr lang="en-US" altLang="en-US" i="1" dirty="0" smtClean="0"/>
              <a:t>G=(V,E)</a:t>
            </a:r>
            <a:r>
              <a:rPr lang="en-US" altLang="en-US" dirty="0" smtClean="0"/>
              <a:t>, with source </a:t>
            </a:r>
            <a:r>
              <a:rPr lang="en-US" altLang="en-US" i="1" dirty="0" smtClean="0"/>
              <a:t>s</a:t>
            </a:r>
            <a:r>
              <a:rPr lang="en-US" altLang="en-US" dirty="0" smtClean="0"/>
              <a:t> and sink </a:t>
            </a:r>
            <a:r>
              <a:rPr lang="en-US" altLang="en-US" i="1" dirty="0" smtClean="0"/>
              <a:t>t</a:t>
            </a:r>
            <a:r>
              <a:rPr lang="en-US" altLang="en-US" dirty="0" smtClean="0"/>
              <a:t>, then the following conditions are equivalent:</a:t>
            </a:r>
          </a:p>
          <a:p>
            <a:pPr marL="800100" lvl="1" indent="-342900">
              <a:buFont typeface="Wingdings" panose="05000000000000000000" pitchFamily="2" charset="2"/>
              <a:buAutoNum type="arabicPeriod"/>
            </a:pPr>
            <a:r>
              <a:rPr lang="en-US" altLang="en-US" i="1" dirty="0" smtClean="0"/>
              <a:t>f</a:t>
            </a:r>
            <a:r>
              <a:rPr lang="en-US" altLang="en-US" dirty="0" smtClean="0"/>
              <a:t> is a maximum flow in </a:t>
            </a:r>
            <a:r>
              <a:rPr lang="en-US" altLang="en-US" i="1" dirty="0" smtClean="0"/>
              <a:t>G</a:t>
            </a:r>
            <a:r>
              <a:rPr lang="en-US" altLang="en-US" dirty="0" smtClean="0"/>
              <a:t>.</a:t>
            </a:r>
          </a:p>
          <a:p>
            <a:pPr marL="800100" lvl="1" indent="-342900">
              <a:buFont typeface="Wingdings" panose="05000000000000000000" pitchFamily="2" charset="2"/>
              <a:buAutoNum type="arabicPeriod"/>
            </a:pPr>
            <a:r>
              <a:rPr lang="en-US" altLang="en-US" dirty="0" smtClean="0"/>
              <a:t>The residual network </a:t>
            </a:r>
            <a:r>
              <a:rPr lang="en-US" altLang="en-US" i="1" dirty="0" err="1" smtClean="0"/>
              <a:t>G</a:t>
            </a:r>
            <a:r>
              <a:rPr lang="en-US" altLang="en-US" i="1" baseline="-25000" dirty="0" err="1" smtClean="0"/>
              <a:t>f</a:t>
            </a:r>
            <a:r>
              <a:rPr lang="en-US" altLang="en-US" dirty="0" smtClean="0"/>
              <a:t> contains no augmented paths.  </a:t>
            </a:r>
          </a:p>
          <a:p>
            <a:pPr marL="800100" lvl="1" indent="-342900">
              <a:buFont typeface="Wingdings" panose="05000000000000000000" pitchFamily="2" charset="2"/>
              <a:buAutoNum type="arabicPeriod"/>
            </a:pPr>
            <a:r>
              <a:rPr lang="en-US" altLang="en-US" i="1" dirty="0" smtClean="0"/>
              <a:t>|f| = c(S,T)</a:t>
            </a:r>
            <a:r>
              <a:rPr lang="en-US" altLang="en-US" dirty="0" smtClean="0"/>
              <a:t> for some cut </a:t>
            </a:r>
            <a:r>
              <a:rPr lang="en-US" altLang="en-US" i="1" dirty="0" smtClean="0"/>
              <a:t>(S,T)</a:t>
            </a:r>
            <a:r>
              <a:rPr lang="en-US" altLang="en-US" dirty="0" smtClean="0"/>
              <a:t> (</a:t>
            </a:r>
            <a:r>
              <a:rPr lang="en-US" altLang="en-US" i="1" dirty="0" smtClean="0"/>
              <a:t>i.e., </a:t>
            </a:r>
            <a:r>
              <a:rPr lang="en-US" altLang="en-US" dirty="0" smtClean="0"/>
              <a:t>max-flow = min-cut).</a:t>
            </a:r>
          </a:p>
        </p:txBody>
      </p:sp>
    </p:spTree>
    <p:extLst>
      <p:ext uri="{BB962C8B-B14F-4D97-AF65-F5344CB8AC3E}">
        <p14:creationId xmlns:p14="http://schemas.microsoft.com/office/powerpoint/2010/main" val="3949439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4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4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45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04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normAutofit fontScale="90000"/>
          </a:bodyPr>
          <a:lstStyle/>
          <a:p>
            <a:r>
              <a:rPr lang="en-US" altLang="en-US" smtClean="0"/>
              <a:t>The Basic Ford-Fulkerson Algorithm </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zh-CN" sz="2400" dirty="0" smtClean="0">
                    <a:latin typeface="Times New Roman" panose="02020603050405020304" pitchFamily="18" charset="0"/>
                    <a:cs typeface="Times New Roman" panose="02020603050405020304" pitchFamily="18" charset="0"/>
                  </a:rPr>
                  <a:t>FORD-FULKERSON(</a:t>
                </a:r>
                <a:r>
                  <a:rPr lang="en-US" altLang="zh-CN" sz="2400" dirty="0" err="1">
                    <a:latin typeface="Times New Roman" panose="02020603050405020304" pitchFamily="18" charset="0"/>
                    <a:cs typeface="Times New Roman" panose="02020603050405020304" pitchFamily="18" charset="0"/>
                  </a:rPr>
                  <a:t>G,s,t</a:t>
                </a:r>
                <a:r>
                  <a:rPr lang="en-US" altLang="zh-CN"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altLang="zh-CN" sz="2400" b="1" dirty="0" smtClean="0">
                    <a:latin typeface="Times New Roman" panose="02020603050405020304" pitchFamily="18" charset="0"/>
                    <a:cs typeface="Times New Roman" panose="02020603050405020304" pitchFamily="18" charset="0"/>
                  </a:rPr>
                  <a:t>for</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each edge </a:t>
                </a:r>
                <a14:m>
                  <m:oMath xmlns:m="http://schemas.openxmlformats.org/officeDocument/2006/math">
                    <m:d>
                      <m:dPr>
                        <m:ctrlPr>
                          <a:rPr lang="en-US" altLang="zh-CN" sz="2400" i="1" dirty="0" smtClean="0">
                            <a:latin typeface="Cambria Math" panose="02040503050406030204" pitchFamily="18" charset="0"/>
                            <a:cs typeface="Times New Roman" panose="02020603050405020304" pitchFamily="18" charset="0"/>
                          </a:rPr>
                        </m:ctrlPr>
                      </m:dPr>
                      <m:e>
                        <m:r>
                          <a:rPr lang="en-US" altLang="zh-CN" sz="2400" i="1" dirty="0" err="1">
                            <a:latin typeface="Cambria Math" panose="02040503050406030204" pitchFamily="18" charset="0"/>
                            <a:cs typeface="Times New Roman" panose="02020603050405020304" pitchFamily="18" charset="0"/>
                          </a:rPr>
                          <m:t>𝑢</m:t>
                        </m:r>
                        <m:r>
                          <a:rPr lang="en-US" altLang="zh-CN" sz="2400" i="1" dirty="0" err="1">
                            <a:latin typeface="Cambria Math" panose="02040503050406030204" pitchFamily="18" charset="0"/>
                            <a:cs typeface="Times New Roman" panose="02020603050405020304" pitchFamily="18" charset="0"/>
                          </a:rPr>
                          <m:t>,</m:t>
                        </m:r>
                        <m:r>
                          <a:rPr lang="en-US" altLang="zh-CN" sz="2400" i="1" dirty="0" err="1">
                            <a:latin typeface="Cambria Math" panose="02040503050406030204" pitchFamily="18" charset="0"/>
                            <a:cs typeface="Times New Roman" panose="02020603050405020304" pitchFamily="18" charset="0"/>
                          </a:rPr>
                          <m:t>𝑣</m:t>
                        </m:r>
                      </m:e>
                    </m:d>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𝐺</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𝐸</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smtClean="0">
                    <a:cs typeface="Times New Roman" panose="02020603050405020304" pitchFamily="18" charset="0"/>
                    <a:sym typeface="Symbol" panose="05050102010706020507" pitchFamily="18" charset="2"/>
                  </a:rPr>
                  <a:t> 	</a:t>
                </a:r>
                <a14:m>
                  <m:oMath xmlns:m="http://schemas.openxmlformats.org/officeDocument/2006/math">
                    <m:d>
                      <m:dPr>
                        <m:ctrlP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e>
                    </m:d>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0</m:t>
                    </m:r>
                  </m:oMath>
                </a14:m>
                <a:endParaRPr lang="en-US" altLang="zh-CN" sz="2400" dirty="0" smtClean="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while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there exists a path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𝑝</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from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𝑠</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to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𝑡</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in the residual network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𝐺</m:t>
                    </m:r>
                    <m:r>
                      <a:rPr lang="en-US" altLang="zh-CN" sz="2400" i="1" baseline="-25000" dirty="0" err="1">
                        <a:latin typeface="Cambria Math" panose="02040503050406030204" pitchFamily="18" charset="0"/>
                        <a:cs typeface="Times New Roman" panose="02020603050405020304" pitchFamily="18" charset="0"/>
                        <a:sym typeface="Symbol" panose="05050102010706020507" pitchFamily="18" charset="2"/>
                      </a:rPr>
                      <m:t>𝑓</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𝑐</m:t>
                    </m:r>
                    <m:r>
                      <a:rPr lang="en-US" altLang="zh-CN" sz="2400" i="1" baseline="-25000" dirty="0" err="1" smtClean="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𝑝</m:t>
                    </m:r>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m:t>
                    </m:r>
                    <m:r>
                      <m:rPr>
                        <m:sty m:val="p"/>
                      </m:rP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min</m:t>
                    </m:r>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smtClean="0">
                        <a:latin typeface="Cambria Math" panose="02040503050406030204" pitchFamily="18" charset="0"/>
                        <a:cs typeface="Times New Roman" panose="02020603050405020304" pitchFamily="18" charset="0"/>
                        <a:sym typeface="Symbol" panose="05050102010706020507" pitchFamily="18" charset="2"/>
                      </a:rPr>
                      <m:t>𝑐</m:t>
                    </m:r>
                    <m:r>
                      <a:rPr lang="en-US" altLang="zh-CN" sz="2400" i="1" baseline="-25000" dirty="0" err="1" smtClean="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smtClean="0">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smtClean="0">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 (</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r>
                  <a:rPr lang="en-US" altLang="zh-CN" sz="2400" i="0" dirty="0" smtClean="0">
                    <a:latin typeface="Times New Roman" panose="02020603050405020304" pitchFamily="18" charset="0"/>
                    <a:cs typeface="Times New Roman" panose="02020603050405020304" pitchFamily="18" charset="0"/>
                    <a:sym typeface="Symbol" panose="05050102010706020507" pitchFamily="18" charset="2"/>
                  </a:rPr>
                  <a:t> is in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𝑝</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for</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each edge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in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𝑝</m:t>
                    </m:r>
                  </m:oMath>
                </a14:m>
                <a:endPar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if</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smtClean="0">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smtClean="0">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r>
                      <a:rPr lang="en-US" altLang="zh-CN" sz="2400" i="1" dirty="0" smtClean="0">
                        <a:latin typeface="Cambria Math" panose="02040503050406030204" pitchFamily="18" charset="0"/>
                        <a:cs typeface="Times New Roman" panose="02020603050405020304" pitchFamily="18" charset="0"/>
                        <a:sym typeface="Symbol" panose="05050102010706020507" pitchFamily="18" charset="2"/>
                      </a:rPr>
                      <m:t>𝐸</m:t>
                    </m:r>
                  </m:oMath>
                </a14:m>
                <a:endPar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cs typeface="Times New Roman" panose="02020603050405020304" pitchFamily="18" charset="0"/>
                    <a:sym typeface="Symbol" panose="05050102010706020507" pitchFamily="18" charset="2"/>
                  </a:rPr>
                  <a:t> </a:t>
                </a:r>
                <a14:m>
                  <m:oMath xmlns:m="http://schemas.openxmlformats.org/officeDocument/2006/math">
                    <m:d>
                      <m:dPr>
                        <m:ctrlP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e>
                    </m:d>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m:t>
                    </m:r>
                    <m:d>
                      <m:dPr>
                        <m:ctrlP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e>
                    </m:d>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𝑐</m:t>
                    </m:r>
                    <m:r>
                      <a:rPr lang="en-US" altLang="zh-CN" sz="2400" i="1" baseline="-25000" dirty="0" err="1">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𝑝</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else</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d>
                      <m:dPr>
                        <m:ctrlPr>
                          <a:rPr lang="en-US" altLang="zh-CN" sz="2400" i="1" dirty="0">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𝑢</m:t>
                        </m:r>
                      </m:e>
                    </m:d>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d>
                      <m:dPr>
                        <m:ctrlP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𝑢</m:t>
                        </m:r>
                      </m:e>
                    </m:d>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𝑐</m:t>
                    </m:r>
                    <m:r>
                      <a:rPr lang="en-US" altLang="zh-CN" sz="2400" i="1" baseline="-25000" dirty="0" err="1">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𝑝</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cstate="print"/>
                <a:stretch>
                  <a:fillRect l="-1109" t="-1630"/>
                </a:stretch>
              </a:blipFill>
            </p:spPr>
            <p:txBody>
              <a:bodyPr/>
              <a:lstStyle/>
              <a:p>
                <a:r>
                  <a:rPr lang="en-US">
                    <a:noFill/>
                  </a:rPr>
                  <a:t> </a:t>
                </a:r>
              </a:p>
            </p:txBody>
          </p:sp>
        </mc:Fallback>
      </mc:AlternateContent>
    </p:spTree>
    <p:extLst>
      <p:ext uri="{BB962C8B-B14F-4D97-AF65-F5344CB8AC3E}">
        <p14:creationId xmlns:p14="http://schemas.microsoft.com/office/powerpoint/2010/main" val="1295481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dirty="0" smtClean="0"/>
              <a:t>Execution of Ford-Fulkerson Method</a:t>
            </a:r>
            <a:endParaRPr lang="en-US" dirty="0"/>
          </a:p>
        </p:txBody>
      </p:sp>
      <p:grpSp>
        <p:nvGrpSpPr>
          <p:cNvPr id="4" name="Group 37"/>
          <p:cNvGrpSpPr>
            <a:grpSpLocks/>
          </p:cNvGrpSpPr>
          <p:nvPr/>
        </p:nvGrpSpPr>
        <p:grpSpPr bwMode="auto">
          <a:xfrm>
            <a:off x="1943100" y="2238187"/>
            <a:ext cx="4953000" cy="2355850"/>
            <a:chOff x="1008" y="2544"/>
            <a:chExt cx="3120" cy="1484"/>
          </a:xfrm>
        </p:grpSpPr>
        <p:grpSp>
          <p:nvGrpSpPr>
            <p:cNvPr id="5" name="Group 36"/>
            <p:cNvGrpSpPr>
              <a:grpSpLocks/>
            </p:cNvGrpSpPr>
            <p:nvPr/>
          </p:nvGrpSpPr>
          <p:grpSpPr bwMode="auto">
            <a:xfrm>
              <a:off x="1008" y="2544"/>
              <a:ext cx="3120" cy="1484"/>
              <a:chOff x="1008" y="2544"/>
              <a:chExt cx="3120" cy="1484"/>
            </a:xfrm>
          </p:grpSpPr>
          <p:sp>
            <p:nvSpPr>
              <p:cNvPr id="1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7"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2"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8"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14"/>
              <p:cNvSpPr>
                <a:spLocks noChangeShapeType="1"/>
              </p:cNvSpPr>
              <p:nvPr/>
            </p:nvSpPr>
            <p:spPr bwMode="auto">
              <a:xfrm flipV="1">
                <a:off x="1345" y="2800"/>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5"/>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7"/>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Line 18"/>
              <p:cNvSpPr>
                <a:spLocks noChangeShapeType="1"/>
              </p:cNvSpPr>
              <p:nvPr/>
            </p:nvSpPr>
            <p:spPr bwMode="auto">
              <a:xfrm>
                <a:off x="2194" y="2710"/>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9"/>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p:cNvSpPr>
                <a:spLocks noChangeShapeType="1"/>
              </p:cNvSpPr>
              <p:nvPr/>
            </p:nvSpPr>
            <p:spPr bwMode="auto">
              <a:xfrm>
                <a:off x="3254" y="2821"/>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Line 21"/>
              <p:cNvSpPr>
                <a:spLocks noChangeShapeType="1"/>
              </p:cNvSpPr>
              <p:nvPr/>
            </p:nvSpPr>
            <p:spPr bwMode="auto">
              <a:xfrm flipV="1">
                <a:off x="3254" y="3430"/>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Line 22"/>
              <p:cNvSpPr>
                <a:spLocks noChangeShapeType="1"/>
              </p:cNvSpPr>
              <p:nvPr/>
            </p:nvSpPr>
            <p:spPr bwMode="auto">
              <a:xfrm flipV="1">
                <a:off x="3127" y="2880"/>
                <a:ext cx="5" cy="7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23"/>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6" name="Text Box 24"/>
            <p:cNvSpPr txBox="1">
              <a:spLocks noChangeArrowheads="1"/>
            </p:cNvSpPr>
            <p:nvPr/>
          </p:nvSpPr>
          <p:spPr bwMode="auto">
            <a:xfrm>
              <a:off x="1483" y="2943"/>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16</a:t>
              </a:r>
            </a:p>
          </p:txBody>
        </p:sp>
        <p:sp>
          <p:nvSpPr>
            <p:cNvPr id="7" name="Text Box 25"/>
            <p:cNvSpPr txBox="1">
              <a:spLocks noChangeArrowheads="1"/>
            </p:cNvSpPr>
            <p:nvPr/>
          </p:nvSpPr>
          <p:spPr bwMode="auto">
            <a:xfrm>
              <a:off x="2338" y="2678"/>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12</a:t>
              </a:r>
            </a:p>
          </p:txBody>
        </p:sp>
        <p:sp>
          <p:nvSpPr>
            <p:cNvPr id="8" name="Text Box 26"/>
            <p:cNvSpPr txBox="1">
              <a:spLocks noChangeArrowheads="1"/>
            </p:cNvSpPr>
            <p:nvPr/>
          </p:nvSpPr>
          <p:spPr bwMode="auto">
            <a:xfrm>
              <a:off x="3327" y="2948"/>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20</a:t>
              </a:r>
            </a:p>
          </p:txBody>
        </p:sp>
        <p:sp>
          <p:nvSpPr>
            <p:cNvPr id="9" name="Text Box 27"/>
            <p:cNvSpPr txBox="1">
              <a:spLocks noChangeArrowheads="1"/>
            </p:cNvSpPr>
            <p:nvPr/>
          </p:nvSpPr>
          <p:spPr bwMode="auto">
            <a:xfrm>
              <a:off x="1639" y="318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10</a:t>
              </a:r>
            </a:p>
          </p:txBody>
        </p:sp>
        <p:sp>
          <p:nvSpPr>
            <p:cNvPr id="10" name="Text Box 28"/>
            <p:cNvSpPr txBox="1">
              <a:spLocks noChangeArrowheads="1"/>
            </p:cNvSpPr>
            <p:nvPr/>
          </p:nvSpPr>
          <p:spPr bwMode="auto">
            <a:xfrm>
              <a:off x="2102" y="319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2" name="Text Box 30"/>
            <p:cNvSpPr txBox="1">
              <a:spLocks noChangeArrowheads="1"/>
            </p:cNvSpPr>
            <p:nvPr/>
          </p:nvSpPr>
          <p:spPr bwMode="auto">
            <a:xfrm>
              <a:off x="3132" y="312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13" name="Text Box 31"/>
            <p:cNvSpPr txBox="1">
              <a:spLocks noChangeArrowheads="1"/>
            </p:cNvSpPr>
            <p:nvPr/>
          </p:nvSpPr>
          <p:spPr bwMode="auto">
            <a:xfrm>
              <a:off x="3380" y="339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4" name="Text Box 32"/>
            <p:cNvSpPr txBox="1">
              <a:spLocks noChangeArrowheads="1"/>
            </p:cNvSpPr>
            <p:nvPr/>
          </p:nvSpPr>
          <p:spPr bwMode="auto">
            <a:xfrm>
              <a:off x="1392" y="334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13</a:t>
              </a:r>
            </a:p>
          </p:txBody>
        </p:sp>
      </p:grpSp>
      <p:sp>
        <p:nvSpPr>
          <p:cNvPr id="32" name="Text Box 29"/>
          <p:cNvSpPr txBox="1">
            <a:spLocks noChangeArrowheads="1"/>
          </p:cNvSpPr>
          <p:nvPr/>
        </p:nvSpPr>
        <p:spPr bwMode="auto">
          <a:xfrm>
            <a:off x="4178300" y="3020826"/>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9</a:t>
            </a:r>
          </a:p>
        </p:txBody>
      </p:sp>
      <p:sp>
        <p:nvSpPr>
          <p:cNvPr id="33" name="Text Box 33"/>
          <p:cNvSpPr txBox="1">
            <a:spLocks noChangeArrowheads="1"/>
          </p:cNvSpPr>
          <p:nvPr/>
        </p:nvSpPr>
        <p:spPr bwMode="auto">
          <a:xfrm>
            <a:off x="4168775" y="4001900"/>
            <a:ext cx="4159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14</a:t>
            </a:r>
          </a:p>
        </p:txBody>
      </p:sp>
      <p:sp>
        <p:nvSpPr>
          <p:cNvPr id="34" name="TextBox 33"/>
          <p:cNvSpPr txBox="1"/>
          <p:nvPr/>
        </p:nvSpPr>
        <p:spPr>
          <a:xfrm>
            <a:off x="626608" y="5848906"/>
            <a:ext cx="7271657" cy="369332"/>
          </a:xfrm>
          <a:prstGeom prst="rect">
            <a:avLst/>
          </a:prstGeom>
          <a:noFill/>
        </p:spPr>
        <p:txBody>
          <a:bodyPr wrap="square" rtlCol="0">
            <a:spAutoFit/>
          </a:bodyPr>
          <a:lstStyle/>
          <a:p>
            <a:r>
              <a:rPr lang="en-US" dirty="0" smtClean="0"/>
              <a:t>Flow: 0</a:t>
            </a:r>
            <a:endParaRPr lang="en-US" dirty="0"/>
          </a:p>
        </p:txBody>
      </p:sp>
    </p:spTree>
    <p:extLst>
      <p:ext uri="{BB962C8B-B14F-4D97-AF65-F5344CB8AC3E}">
        <p14:creationId xmlns:p14="http://schemas.microsoft.com/office/powerpoint/2010/main" val="1382035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dirty="0" smtClean="0"/>
              <a:t>Execution of Ford-Fulkerson Method</a:t>
            </a:r>
            <a:endParaRPr lang="en-US" dirty="0"/>
          </a:p>
        </p:txBody>
      </p:sp>
      <p:grpSp>
        <p:nvGrpSpPr>
          <p:cNvPr id="4" name="Group 37"/>
          <p:cNvGrpSpPr>
            <a:grpSpLocks/>
          </p:cNvGrpSpPr>
          <p:nvPr/>
        </p:nvGrpSpPr>
        <p:grpSpPr bwMode="auto">
          <a:xfrm>
            <a:off x="1943100" y="2238187"/>
            <a:ext cx="4953000" cy="2355850"/>
            <a:chOff x="1008" y="2544"/>
            <a:chExt cx="3120" cy="1484"/>
          </a:xfrm>
        </p:grpSpPr>
        <p:grpSp>
          <p:nvGrpSpPr>
            <p:cNvPr id="5" name="Group 36"/>
            <p:cNvGrpSpPr>
              <a:grpSpLocks/>
            </p:cNvGrpSpPr>
            <p:nvPr/>
          </p:nvGrpSpPr>
          <p:grpSpPr bwMode="auto">
            <a:xfrm>
              <a:off x="1008" y="2544"/>
              <a:ext cx="3120" cy="1484"/>
              <a:chOff x="1008" y="2544"/>
              <a:chExt cx="3120" cy="1484"/>
            </a:xfrm>
          </p:grpSpPr>
          <p:sp>
            <p:nvSpPr>
              <p:cNvPr id="1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7"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2"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8"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14"/>
              <p:cNvSpPr>
                <a:spLocks noChangeShapeType="1"/>
              </p:cNvSpPr>
              <p:nvPr/>
            </p:nvSpPr>
            <p:spPr bwMode="auto">
              <a:xfrm flipV="1">
                <a:off x="1345" y="2800"/>
                <a:ext cx="500" cy="333"/>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5"/>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7"/>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Line 18"/>
              <p:cNvSpPr>
                <a:spLocks noChangeShapeType="1"/>
              </p:cNvSpPr>
              <p:nvPr/>
            </p:nvSpPr>
            <p:spPr bwMode="auto">
              <a:xfrm>
                <a:off x="2194" y="2710"/>
                <a:ext cx="624" cy="0"/>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9"/>
              <p:cNvSpPr>
                <a:spLocks noChangeShapeType="1"/>
              </p:cNvSpPr>
              <p:nvPr/>
            </p:nvSpPr>
            <p:spPr bwMode="auto">
              <a:xfrm>
                <a:off x="2194" y="3873"/>
                <a:ext cx="624" cy="0"/>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p:cNvSpPr>
                <a:spLocks noChangeShapeType="1"/>
              </p:cNvSpPr>
              <p:nvPr/>
            </p:nvSpPr>
            <p:spPr bwMode="auto">
              <a:xfrm>
                <a:off x="3254" y="2821"/>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Line 21"/>
              <p:cNvSpPr>
                <a:spLocks noChangeShapeType="1"/>
              </p:cNvSpPr>
              <p:nvPr/>
            </p:nvSpPr>
            <p:spPr bwMode="auto">
              <a:xfrm flipV="1">
                <a:off x="3254" y="3430"/>
                <a:ext cx="500" cy="332"/>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23"/>
              <p:cNvSpPr>
                <a:spLocks noChangeShapeType="1"/>
              </p:cNvSpPr>
              <p:nvPr/>
            </p:nvSpPr>
            <p:spPr bwMode="auto">
              <a:xfrm flipH="1">
                <a:off x="2194" y="2821"/>
                <a:ext cx="686" cy="831"/>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6" name="Text Box 24"/>
            <p:cNvSpPr txBox="1">
              <a:spLocks noChangeArrowheads="1"/>
            </p:cNvSpPr>
            <p:nvPr/>
          </p:nvSpPr>
          <p:spPr bwMode="auto">
            <a:xfrm>
              <a:off x="1483" y="2943"/>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16</a:t>
              </a:r>
            </a:p>
          </p:txBody>
        </p:sp>
        <p:sp>
          <p:nvSpPr>
            <p:cNvPr id="7" name="Text Box 25"/>
            <p:cNvSpPr txBox="1">
              <a:spLocks noChangeArrowheads="1"/>
            </p:cNvSpPr>
            <p:nvPr/>
          </p:nvSpPr>
          <p:spPr bwMode="auto">
            <a:xfrm>
              <a:off x="2338" y="2678"/>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12</a:t>
              </a:r>
            </a:p>
          </p:txBody>
        </p:sp>
        <p:sp>
          <p:nvSpPr>
            <p:cNvPr id="8" name="Text Box 26"/>
            <p:cNvSpPr txBox="1">
              <a:spLocks noChangeArrowheads="1"/>
            </p:cNvSpPr>
            <p:nvPr/>
          </p:nvSpPr>
          <p:spPr bwMode="auto">
            <a:xfrm>
              <a:off x="3327" y="2948"/>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20</a:t>
              </a:r>
            </a:p>
          </p:txBody>
        </p:sp>
        <p:sp>
          <p:nvSpPr>
            <p:cNvPr id="9" name="Text Box 27"/>
            <p:cNvSpPr txBox="1">
              <a:spLocks noChangeArrowheads="1"/>
            </p:cNvSpPr>
            <p:nvPr/>
          </p:nvSpPr>
          <p:spPr bwMode="auto">
            <a:xfrm>
              <a:off x="1639" y="318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10</a:t>
              </a:r>
            </a:p>
          </p:txBody>
        </p:sp>
        <p:sp>
          <p:nvSpPr>
            <p:cNvPr id="10" name="Text Box 28"/>
            <p:cNvSpPr txBox="1">
              <a:spLocks noChangeArrowheads="1"/>
            </p:cNvSpPr>
            <p:nvPr/>
          </p:nvSpPr>
          <p:spPr bwMode="auto">
            <a:xfrm>
              <a:off x="2102" y="319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3" name="Text Box 31"/>
            <p:cNvSpPr txBox="1">
              <a:spLocks noChangeArrowheads="1"/>
            </p:cNvSpPr>
            <p:nvPr/>
          </p:nvSpPr>
          <p:spPr bwMode="auto">
            <a:xfrm>
              <a:off x="3380" y="339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4" name="Text Box 32"/>
            <p:cNvSpPr txBox="1">
              <a:spLocks noChangeArrowheads="1"/>
            </p:cNvSpPr>
            <p:nvPr/>
          </p:nvSpPr>
          <p:spPr bwMode="auto">
            <a:xfrm>
              <a:off x="1392" y="334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13</a:t>
              </a:r>
            </a:p>
          </p:txBody>
        </p:sp>
      </p:grpSp>
      <p:sp>
        <p:nvSpPr>
          <p:cNvPr id="32" name="Text Box 29"/>
          <p:cNvSpPr txBox="1">
            <a:spLocks noChangeArrowheads="1"/>
          </p:cNvSpPr>
          <p:nvPr/>
        </p:nvSpPr>
        <p:spPr bwMode="auto">
          <a:xfrm>
            <a:off x="4178300" y="3020826"/>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9</a:t>
            </a:r>
          </a:p>
        </p:txBody>
      </p:sp>
      <p:sp>
        <p:nvSpPr>
          <p:cNvPr id="33" name="Text Box 33"/>
          <p:cNvSpPr txBox="1">
            <a:spLocks noChangeArrowheads="1"/>
          </p:cNvSpPr>
          <p:nvPr/>
        </p:nvSpPr>
        <p:spPr bwMode="auto">
          <a:xfrm>
            <a:off x="4168775" y="4001900"/>
            <a:ext cx="4159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14</a:t>
            </a:r>
          </a:p>
        </p:txBody>
      </p:sp>
      <p:sp>
        <p:nvSpPr>
          <p:cNvPr id="34" name="Line 22"/>
          <p:cNvSpPr>
            <a:spLocks noChangeShapeType="1"/>
          </p:cNvSpPr>
          <p:nvPr/>
        </p:nvSpPr>
        <p:spPr bwMode="auto">
          <a:xfrm flipV="1">
            <a:off x="5307013" y="2771587"/>
            <a:ext cx="7938" cy="12255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30"/>
          <p:cNvSpPr txBox="1">
            <a:spLocks noChangeArrowheads="1"/>
          </p:cNvSpPr>
          <p:nvPr/>
        </p:nvSpPr>
        <p:spPr bwMode="auto">
          <a:xfrm>
            <a:off x="5314950" y="3152587"/>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36" name="TextBox 35"/>
          <p:cNvSpPr txBox="1"/>
          <p:nvPr/>
        </p:nvSpPr>
        <p:spPr>
          <a:xfrm>
            <a:off x="626608" y="5848906"/>
            <a:ext cx="7271657" cy="369332"/>
          </a:xfrm>
          <a:prstGeom prst="rect">
            <a:avLst/>
          </a:prstGeom>
          <a:noFill/>
        </p:spPr>
        <p:txBody>
          <a:bodyPr wrap="square" rtlCol="0">
            <a:spAutoFit/>
          </a:bodyPr>
          <a:lstStyle/>
          <a:p>
            <a:r>
              <a:rPr lang="en-US" dirty="0" smtClean="0"/>
              <a:t>Flow: 0</a:t>
            </a:r>
            <a:endParaRPr lang="en-US" dirty="0"/>
          </a:p>
        </p:txBody>
      </p:sp>
    </p:spTree>
    <p:extLst>
      <p:ext uri="{BB962C8B-B14F-4D97-AF65-F5344CB8AC3E}">
        <p14:creationId xmlns:p14="http://schemas.microsoft.com/office/powerpoint/2010/main" val="1766466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dirty="0" smtClean="0"/>
              <a:t>Execution of Ford-Fulkerson Method</a:t>
            </a:r>
            <a:endParaRPr lang="en-US" dirty="0"/>
          </a:p>
        </p:txBody>
      </p:sp>
      <p:grpSp>
        <p:nvGrpSpPr>
          <p:cNvPr id="4" name="Group 37"/>
          <p:cNvGrpSpPr>
            <a:grpSpLocks/>
          </p:cNvGrpSpPr>
          <p:nvPr/>
        </p:nvGrpSpPr>
        <p:grpSpPr bwMode="auto">
          <a:xfrm>
            <a:off x="1943100" y="2238187"/>
            <a:ext cx="4953000" cy="2355850"/>
            <a:chOff x="1008" y="2544"/>
            <a:chExt cx="3120" cy="1484"/>
          </a:xfrm>
        </p:grpSpPr>
        <p:grpSp>
          <p:nvGrpSpPr>
            <p:cNvPr id="5" name="Group 36"/>
            <p:cNvGrpSpPr>
              <a:grpSpLocks/>
            </p:cNvGrpSpPr>
            <p:nvPr/>
          </p:nvGrpSpPr>
          <p:grpSpPr bwMode="auto">
            <a:xfrm>
              <a:off x="1008" y="2544"/>
              <a:ext cx="3120" cy="1484"/>
              <a:chOff x="1008" y="2544"/>
              <a:chExt cx="3120" cy="1484"/>
            </a:xfrm>
          </p:grpSpPr>
          <p:sp>
            <p:nvSpPr>
              <p:cNvPr id="1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7"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2"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8"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14"/>
              <p:cNvSpPr>
                <a:spLocks noChangeShapeType="1"/>
              </p:cNvSpPr>
              <p:nvPr/>
            </p:nvSpPr>
            <p:spPr bwMode="auto">
              <a:xfrm flipV="1">
                <a:off x="1345" y="2800"/>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5"/>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7"/>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Line 18"/>
              <p:cNvSpPr>
                <a:spLocks noChangeShapeType="1"/>
              </p:cNvSpPr>
              <p:nvPr/>
            </p:nvSpPr>
            <p:spPr bwMode="auto">
              <a:xfrm>
                <a:off x="2194" y="2710"/>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9"/>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p:cNvSpPr>
                <a:spLocks noChangeShapeType="1"/>
              </p:cNvSpPr>
              <p:nvPr/>
            </p:nvSpPr>
            <p:spPr bwMode="auto">
              <a:xfrm>
                <a:off x="3254" y="2821"/>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23"/>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6" name="Text Box 24"/>
            <p:cNvSpPr txBox="1">
              <a:spLocks noChangeArrowheads="1"/>
            </p:cNvSpPr>
            <p:nvPr/>
          </p:nvSpPr>
          <p:spPr bwMode="auto">
            <a:xfrm>
              <a:off x="1483" y="2943"/>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12</a:t>
              </a:r>
            </a:p>
          </p:txBody>
        </p:sp>
        <p:sp>
          <p:nvSpPr>
            <p:cNvPr id="7" name="Text Box 25"/>
            <p:cNvSpPr txBox="1">
              <a:spLocks noChangeArrowheads="1"/>
            </p:cNvSpPr>
            <p:nvPr/>
          </p:nvSpPr>
          <p:spPr bwMode="auto">
            <a:xfrm>
              <a:off x="2338" y="267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8</a:t>
              </a:r>
            </a:p>
          </p:txBody>
        </p:sp>
        <p:sp>
          <p:nvSpPr>
            <p:cNvPr id="8" name="Text Box 26"/>
            <p:cNvSpPr txBox="1">
              <a:spLocks noChangeArrowheads="1"/>
            </p:cNvSpPr>
            <p:nvPr/>
          </p:nvSpPr>
          <p:spPr bwMode="auto">
            <a:xfrm>
              <a:off x="3327" y="2948"/>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20</a:t>
              </a:r>
            </a:p>
          </p:txBody>
        </p:sp>
        <p:sp>
          <p:nvSpPr>
            <p:cNvPr id="9" name="Text Box 27"/>
            <p:cNvSpPr txBox="1">
              <a:spLocks noChangeArrowheads="1"/>
            </p:cNvSpPr>
            <p:nvPr/>
          </p:nvSpPr>
          <p:spPr bwMode="auto">
            <a:xfrm>
              <a:off x="1639" y="318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10</a:t>
              </a:r>
            </a:p>
          </p:txBody>
        </p:sp>
        <p:sp>
          <p:nvSpPr>
            <p:cNvPr id="10" name="Text Box 28"/>
            <p:cNvSpPr txBox="1">
              <a:spLocks noChangeArrowheads="1"/>
            </p:cNvSpPr>
            <p:nvPr/>
          </p:nvSpPr>
          <p:spPr bwMode="auto">
            <a:xfrm>
              <a:off x="2102" y="319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1" name="Text Box 29"/>
            <p:cNvSpPr txBox="1">
              <a:spLocks noChangeArrowheads="1"/>
            </p:cNvSpPr>
            <p:nvPr/>
          </p:nvSpPr>
          <p:spPr bwMode="auto">
            <a:xfrm>
              <a:off x="2416" y="3037"/>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13" name="Text Box 31"/>
            <p:cNvSpPr txBox="1">
              <a:spLocks noChangeArrowheads="1"/>
            </p:cNvSpPr>
            <p:nvPr/>
          </p:nvSpPr>
          <p:spPr bwMode="auto">
            <a:xfrm>
              <a:off x="3380" y="339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4" name="Text Box 32"/>
            <p:cNvSpPr txBox="1">
              <a:spLocks noChangeArrowheads="1"/>
            </p:cNvSpPr>
            <p:nvPr/>
          </p:nvSpPr>
          <p:spPr bwMode="auto">
            <a:xfrm>
              <a:off x="1392" y="334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13</a:t>
              </a:r>
            </a:p>
          </p:txBody>
        </p:sp>
        <p:sp>
          <p:nvSpPr>
            <p:cNvPr id="15" name="Text Box 33"/>
            <p:cNvSpPr txBox="1">
              <a:spLocks noChangeArrowheads="1"/>
            </p:cNvSpPr>
            <p:nvPr/>
          </p:nvSpPr>
          <p:spPr bwMode="auto">
            <a:xfrm>
              <a:off x="2410" y="365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10</a:t>
              </a:r>
            </a:p>
          </p:txBody>
        </p:sp>
      </p:grpSp>
      <p:sp>
        <p:nvSpPr>
          <p:cNvPr id="32" name="Line 14"/>
          <p:cNvSpPr>
            <a:spLocks noChangeShapeType="1"/>
          </p:cNvSpPr>
          <p:nvPr/>
        </p:nvSpPr>
        <p:spPr bwMode="auto">
          <a:xfrm flipH="1">
            <a:off x="2263775" y="2499332"/>
            <a:ext cx="940118" cy="5992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Text Box 24"/>
          <p:cNvSpPr txBox="1">
            <a:spLocks noChangeArrowheads="1"/>
          </p:cNvSpPr>
          <p:nvPr/>
        </p:nvSpPr>
        <p:spPr bwMode="auto">
          <a:xfrm>
            <a:off x="2432595" y="248417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34" name="Line 18"/>
          <p:cNvSpPr>
            <a:spLocks noChangeShapeType="1"/>
          </p:cNvSpPr>
          <p:nvPr/>
        </p:nvSpPr>
        <p:spPr bwMode="auto">
          <a:xfrm flipH="1">
            <a:off x="3825874" y="2349313"/>
            <a:ext cx="1089025"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24"/>
          <p:cNvSpPr txBox="1">
            <a:spLocks noChangeArrowheads="1"/>
          </p:cNvSpPr>
          <p:nvPr/>
        </p:nvSpPr>
        <p:spPr bwMode="auto">
          <a:xfrm>
            <a:off x="4242527" y="2030782"/>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36" name="Line 23"/>
          <p:cNvSpPr>
            <a:spLocks noChangeShapeType="1"/>
          </p:cNvSpPr>
          <p:nvPr/>
        </p:nvSpPr>
        <p:spPr bwMode="auto">
          <a:xfrm flipV="1">
            <a:off x="3895725" y="2789051"/>
            <a:ext cx="1166812" cy="13827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Line 19"/>
          <p:cNvSpPr>
            <a:spLocks noChangeShapeType="1"/>
          </p:cNvSpPr>
          <p:nvPr/>
        </p:nvSpPr>
        <p:spPr bwMode="auto">
          <a:xfrm flipH="1" flipV="1">
            <a:off x="3725861" y="4473387"/>
            <a:ext cx="118903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Line 21"/>
          <p:cNvSpPr>
            <a:spLocks noChangeShapeType="1"/>
          </p:cNvSpPr>
          <p:nvPr/>
        </p:nvSpPr>
        <p:spPr bwMode="auto">
          <a:xfrm flipH="1">
            <a:off x="5466804" y="3585975"/>
            <a:ext cx="899162" cy="6080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24"/>
          <p:cNvSpPr txBox="1">
            <a:spLocks noChangeArrowheads="1"/>
          </p:cNvSpPr>
          <p:nvPr/>
        </p:nvSpPr>
        <p:spPr bwMode="auto">
          <a:xfrm>
            <a:off x="4502967" y="3283596"/>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40" name="Text Box 24"/>
          <p:cNvSpPr txBox="1">
            <a:spLocks noChangeArrowheads="1"/>
          </p:cNvSpPr>
          <p:nvPr/>
        </p:nvSpPr>
        <p:spPr bwMode="auto">
          <a:xfrm>
            <a:off x="4210551" y="4446764"/>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42" name="Line 22"/>
          <p:cNvSpPr>
            <a:spLocks noChangeShapeType="1"/>
          </p:cNvSpPr>
          <p:nvPr/>
        </p:nvSpPr>
        <p:spPr bwMode="auto">
          <a:xfrm flipV="1">
            <a:off x="5307013" y="2771587"/>
            <a:ext cx="7938" cy="12255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30"/>
          <p:cNvSpPr txBox="1">
            <a:spLocks noChangeArrowheads="1"/>
          </p:cNvSpPr>
          <p:nvPr/>
        </p:nvSpPr>
        <p:spPr bwMode="auto">
          <a:xfrm>
            <a:off x="5314950" y="3152587"/>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44" name="TextBox 43"/>
          <p:cNvSpPr txBox="1"/>
          <p:nvPr/>
        </p:nvSpPr>
        <p:spPr>
          <a:xfrm>
            <a:off x="626608" y="5848906"/>
            <a:ext cx="7271657" cy="369332"/>
          </a:xfrm>
          <a:prstGeom prst="rect">
            <a:avLst/>
          </a:prstGeom>
          <a:noFill/>
        </p:spPr>
        <p:txBody>
          <a:bodyPr wrap="square" rtlCol="0">
            <a:spAutoFit/>
          </a:bodyPr>
          <a:lstStyle/>
          <a:p>
            <a:r>
              <a:rPr lang="en-US" dirty="0" smtClean="0"/>
              <a:t>Flow: 0+4</a:t>
            </a:r>
            <a:endParaRPr lang="en-US" dirty="0"/>
          </a:p>
        </p:txBody>
      </p:sp>
    </p:spTree>
    <p:extLst>
      <p:ext uri="{BB962C8B-B14F-4D97-AF65-F5344CB8AC3E}">
        <p14:creationId xmlns:p14="http://schemas.microsoft.com/office/powerpoint/2010/main" val="795623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dirty="0" smtClean="0"/>
              <a:t>Execution of Ford-Fulkerson Method</a:t>
            </a:r>
            <a:endParaRPr lang="en-US" dirty="0"/>
          </a:p>
        </p:txBody>
      </p:sp>
      <p:grpSp>
        <p:nvGrpSpPr>
          <p:cNvPr id="4" name="Group 37"/>
          <p:cNvGrpSpPr>
            <a:grpSpLocks/>
          </p:cNvGrpSpPr>
          <p:nvPr/>
        </p:nvGrpSpPr>
        <p:grpSpPr bwMode="auto">
          <a:xfrm>
            <a:off x="1943100" y="2238187"/>
            <a:ext cx="4953000" cy="2355850"/>
            <a:chOff x="1008" y="2544"/>
            <a:chExt cx="3120" cy="1484"/>
          </a:xfrm>
        </p:grpSpPr>
        <p:grpSp>
          <p:nvGrpSpPr>
            <p:cNvPr id="5" name="Group 36"/>
            <p:cNvGrpSpPr>
              <a:grpSpLocks/>
            </p:cNvGrpSpPr>
            <p:nvPr/>
          </p:nvGrpSpPr>
          <p:grpSpPr bwMode="auto">
            <a:xfrm>
              <a:off x="1008" y="2544"/>
              <a:ext cx="3120" cy="1484"/>
              <a:chOff x="1008" y="2544"/>
              <a:chExt cx="3120" cy="1484"/>
            </a:xfrm>
          </p:grpSpPr>
          <p:sp>
            <p:nvSpPr>
              <p:cNvPr id="1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7"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2"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8"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14"/>
              <p:cNvSpPr>
                <a:spLocks noChangeShapeType="1"/>
              </p:cNvSpPr>
              <p:nvPr/>
            </p:nvSpPr>
            <p:spPr bwMode="auto">
              <a:xfrm flipV="1">
                <a:off x="1345" y="2800"/>
                <a:ext cx="500" cy="333"/>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5"/>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882" y="2876"/>
                <a:ext cx="0" cy="776"/>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7"/>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Line 18"/>
              <p:cNvSpPr>
                <a:spLocks noChangeShapeType="1"/>
              </p:cNvSpPr>
              <p:nvPr/>
            </p:nvSpPr>
            <p:spPr bwMode="auto">
              <a:xfrm>
                <a:off x="2194" y="2710"/>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9"/>
              <p:cNvSpPr>
                <a:spLocks noChangeShapeType="1"/>
              </p:cNvSpPr>
              <p:nvPr/>
            </p:nvSpPr>
            <p:spPr bwMode="auto">
              <a:xfrm>
                <a:off x="2194" y="3873"/>
                <a:ext cx="624" cy="0"/>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p:cNvSpPr>
                <a:spLocks noChangeShapeType="1"/>
              </p:cNvSpPr>
              <p:nvPr/>
            </p:nvSpPr>
            <p:spPr bwMode="auto">
              <a:xfrm>
                <a:off x="3254" y="2821"/>
                <a:ext cx="500" cy="332"/>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23"/>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6" name="Text Box 24"/>
            <p:cNvSpPr txBox="1">
              <a:spLocks noChangeArrowheads="1"/>
            </p:cNvSpPr>
            <p:nvPr/>
          </p:nvSpPr>
          <p:spPr bwMode="auto">
            <a:xfrm>
              <a:off x="1483" y="2943"/>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12</a:t>
              </a:r>
            </a:p>
          </p:txBody>
        </p:sp>
        <p:sp>
          <p:nvSpPr>
            <p:cNvPr id="7" name="Text Box 25"/>
            <p:cNvSpPr txBox="1">
              <a:spLocks noChangeArrowheads="1"/>
            </p:cNvSpPr>
            <p:nvPr/>
          </p:nvSpPr>
          <p:spPr bwMode="auto">
            <a:xfrm>
              <a:off x="2338" y="267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8</a:t>
              </a:r>
            </a:p>
          </p:txBody>
        </p:sp>
        <p:sp>
          <p:nvSpPr>
            <p:cNvPr id="8" name="Text Box 26"/>
            <p:cNvSpPr txBox="1">
              <a:spLocks noChangeArrowheads="1"/>
            </p:cNvSpPr>
            <p:nvPr/>
          </p:nvSpPr>
          <p:spPr bwMode="auto">
            <a:xfrm>
              <a:off x="3327" y="2948"/>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20</a:t>
              </a:r>
            </a:p>
          </p:txBody>
        </p:sp>
        <p:sp>
          <p:nvSpPr>
            <p:cNvPr id="9" name="Text Box 27"/>
            <p:cNvSpPr txBox="1">
              <a:spLocks noChangeArrowheads="1"/>
            </p:cNvSpPr>
            <p:nvPr/>
          </p:nvSpPr>
          <p:spPr bwMode="auto">
            <a:xfrm>
              <a:off x="1639" y="318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10</a:t>
              </a:r>
            </a:p>
          </p:txBody>
        </p:sp>
        <p:sp>
          <p:nvSpPr>
            <p:cNvPr id="10" name="Text Box 28"/>
            <p:cNvSpPr txBox="1">
              <a:spLocks noChangeArrowheads="1"/>
            </p:cNvSpPr>
            <p:nvPr/>
          </p:nvSpPr>
          <p:spPr bwMode="auto">
            <a:xfrm>
              <a:off x="2102" y="319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1" name="Text Box 29"/>
            <p:cNvSpPr txBox="1">
              <a:spLocks noChangeArrowheads="1"/>
            </p:cNvSpPr>
            <p:nvPr/>
          </p:nvSpPr>
          <p:spPr bwMode="auto">
            <a:xfrm>
              <a:off x="2416" y="3037"/>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13" name="Text Box 31"/>
            <p:cNvSpPr txBox="1">
              <a:spLocks noChangeArrowheads="1"/>
            </p:cNvSpPr>
            <p:nvPr/>
          </p:nvSpPr>
          <p:spPr bwMode="auto">
            <a:xfrm>
              <a:off x="3380" y="339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4" name="Text Box 32"/>
            <p:cNvSpPr txBox="1">
              <a:spLocks noChangeArrowheads="1"/>
            </p:cNvSpPr>
            <p:nvPr/>
          </p:nvSpPr>
          <p:spPr bwMode="auto">
            <a:xfrm>
              <a:off x="1392" y="334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13</a:t>
              </a:r>
            </a:p>
          </p:txBody>
        </p:sp>
        <p:sp>
          <p:nvSpPr>
            <p:cNvPr id="15" name="Text Box 33"/>
            <p:cNvSpPr txBox="1">
              <a:spLocks noChangeArrowheads="1"/>
            </p:cNvSpPr>
            <p:nvPr/>
          </p:nvSpPr>
          <p:spPr bwMode="auto">
            <a:xfrm>
              <a:off x="2410" y="365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10</a:t>
              </a:r>
            </a:p>
          </p:txBody>
        </p:sp>
      </p:grpSp>
      <p:sp>
        <p:nvSpPr>
          <p:cNvPr id="32" name="Line 14"/>
          <p:cNvSpPr>
            <a:spLocks noChangeShapeType="1"/>
          </p:cNvSpPr>
          <p:nvPr/>
        </p:nvSpPr>
        <p:spPr bwMode="auto">
          <a:xfrm flipH="1">
            <a:off x="2263775" y="2499332"/>
            <a:ext cx="940118" cy="5992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Text Box 24"/>
          <p:cNvSpPr txBox="1">
            <a:spLocks noChangeArrowheads="1"/>
          </p:cNvSpPr>
          <p:nvPr/>
        </p:nvSpPr>
        <p:spPr bwMode="auto">
          <a:xfrm>
            <a:off x="2432595" y="248417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34" name="Line 18"/>
          <p:cNvSpPr>
            <a:spLocks noChangeShapeType="1"/>
          </p:cNvSpPr>
          <p:nvPr/>
        </p:nvSpPr>
        <p:spPr bwMode="auto">
          <a:xfrm flipH="1">
            <a:off x="3825874" y="2349313"/>
            <a:ext cx="1089025"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24"/>
          <p:cNvSpPr txBox="1">
            <a:spLocks noChangeArrowheads="1"/>
          </p:cNvSpPr>
          <p:nvPr/>
        </p:nvSpPr>
        <p:spPr bwMode="auto">
          <a:xfrm>
            <a:off x="4242527" y="2030782"/>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36" name="Line 23"/>
          <p:cNvSpPr>
            <a:spLocks noChangeShapeType="1"/>
          </p:cNvSpPr>
          <p:nvPr/>
        </p:nvSpPr>
        <p:spPr bwMode="auto">
          <a:xfrm flipV="1">
            <a:off x="3895725" y="2789051"/>
            <a:ext cx="1166812" cy="13827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Line 19"/>
          <p:cNvSpPr>
            <a:spLocks noChangeShapeType="1"/>
          </p:cNvSpPr>
          <p:nvPr/>
        </p:nvSpPr>
        <p:spPr bwMode="auto">
          <a:xfrm flipH="1" flipV="1">
            <a:off x="3725861" y="4473387"/>
            <a:ext cx="118903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Line 21"/>
          <p:cNvSpPr>
            <a:spLocks noChangeShapeType="1"/>
          </p:cNvSpPr>
          <p:nvPr/>
        </p:nvSpPr>
        <p:spPr bwMode="auto">
          <a:xfrm flipH="1">
            <a:off x="5466804" y="3585975"/>
            <a:ext cx="899162" cy="6080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24"/>
          <p:cNvSpPr txBox="1">
            <a:spLocks noChangeArrowheads="1"/>
          </p:cNvSpPr>
          <p:nvPr/>
        </p:nvSpPr>
        <p:spPr bwMode="auto">
          <a:xfrm>
            <a:off x="4502967" y="3283596"/>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40" name="Text Box 24"/>
          <p:cNvSpPr txBox="1">
            <a:spLocks noChangeArrowheads="1"/>
          </p:cNvSpPr>
          <p:nvPr/>
        </p:nvSpPr>
        <p:spPr bwMode="auto">
          <a:xfrm>
            <a:off x="4210551" y="4446764"/>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41" name="Line 22"/>
          <p:cNvSpPr>
            <a:spLocks noChangeShapeType="1"/>
          </p:cNvSpPr>
          <p:nvPr/>
        </p:nvSpPr>
        <p:spPr bwMode="auto">
          <a:xfrm flipV="1">
            <a:off x="5307013" y="2771587"/>
            <a:ext cx="7938" cy="1225550"/>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Text Box 30"/>
          <p:cNvSpPr txBox="1">
            <a:spLocks noChangeArrowheads="1"/>
          </p:cNvSpPr>
          <p:nvPr/>
        </p:nvSpPr>
        <p:spPr bwMode="auto">
          <a:xfrm>
            <a:off x="5314950" y="3152587"/>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43" name="TextBox 42"/>
          <p:cNvSpPr txBox="1"/>
          <p:nvPr/>
        </p:nvSpPr>
        <p:spPr>
          <a:xfrm>
            <a:off x="626608" y="5848906"/>
            <a:ext cx="7271657" cy="369332"/>
          </a:xfrm>
          <a:prstGeom prst="rect">
            <a:avLst/>
          </a:prstGeom>
          <a:noFill/>
        </p:spPr>
        <p:txBody>
          <a:bodyPr wrap="square" rtlCol="0">
            <a:spAutoFit/>
          </a:bodyPr>
          <a:lstStyle/>
          <a:p>
            <a:r>
              <a:rPr lang="en-US" dirty="0" smtClean="0"/>
              <a:t>Flow: 0+4</a:t>
            </a:r>
            <a:endParaRPr lang="en-US" dirty="0"/>
          </a:p>
        </p:txBody>
      </p:sp>
    </p:spTree>
    <p:extLst>
      <p:ext uri="{BB962C8B-B14F-4D97-AF65-F5344CB8AC3E}">
        <p14:creationId xmlns:p14="http://schemas.microsoft.com/office/powerpoint/2010/main" val="271165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dirty="0" smtClean="0"/>
              <a:t>Execution of Ford-Fulkerson Method</a:t>
            </a:r>
            <a:endParaRPr lang="en-US" dirty="0"/>
          </a:p>
        </p:txBody>
      </p:sp>
      <p:grpSp>
        <p:nvGrpSpPr>
          <p:cNvPr id="4" name="Group 37"/>
          <p:cNvGrpSpPr>
            <a:grpSpLocks/>
          </p:cNvGrpSpPr>
          <p:nvPr/>
        </p:nvGrpSpPr>
        <p:grpSpPr bwMode="auto">
          <a:xfrm>
            <a:off x="1943100" y="2238187"/>
            <a:ext cx="4953000" cy="2355850"/>
            <a:chOff x="1008" y="2544"/>
            <a:chExt cx="3120" cy="1484"/>
          </a:xfrm>
        </p:grpSpPr>
        <p:grpSp>
          <p:nvGrpSpPr>
            <p:cNvPr id="5" name="Group 36"/>
            <p:cNvGrpSpPr>
              <a:grpSpLocks/>
            </p:cNvGrpSpPr>
            <p:nvPr/>
          </p:nvGrpSpPr>
          <p:grpSpPr bwMode="auto">
            <a:xfrm>
              <a:off x="1008" y="2544"/>
              <a:ext cx="3120" cy="1484"/>
              <a:chOff x="1008" y="2544"/>
              <a:chExt cx="3120" cy="1484"/>
            </a:xfrm>
          </p:grpSpPr>
          <p:sp>
            <p:nvSpPr>
              <p:cNvPr id="1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12"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2"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17"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14"/>
              <p:cNvSpPr>
                <a:spLocks noChangeShapeType="1"/>
              </p:cNvSpPr>
              <p:nvPr/>
            </p:nvSpPr>
            <p:spPr bwMode="auto">
              <a:xfrm flipV="1">
                <a:off x="1345" y="2800"/>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5"/>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7"/>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Line 18"/>
              <p:cNvSpPr>
                <a:spLocks noChangeShapeType="1"/>
              </p:cNvSpPr>
              <p:nvPr/>
            </p:nvSpPr>
            <p:spPr bwMode="auto">
              <a:xfrm>
                <a:off x="2194" y="2710"/>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9"/>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p:cNvSpPr>
                <a:spLocks noChangeShapeType="1"/>
              </p:cNvSpPr>
              <p:nvPr/>
            </p:nvSpPr>
            <p:spPr bwMode="auto">
              <a:xfrm>
                <a:off x="3254" y="2821"/>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23"/>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6" name="Text Box 24"/>
            <p:cNvSpPr txBox="1">
              <a:spLocks noChangeArrowheads="1"/>
            </p:cNvSpPr>
            <p:nvPr/>
          </p:nvSpPr>
          <p:spPr bwMode="auto">
            <a:xfrm>
              <a:off x="1483" y="294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7" name="Text Box 25"/>
            <p:cNvSpPr txBox="1">
              <a:spLocks noChangeArrowheads="1"/>
            </p:cNvSpPr>
            <p:nvPr/>
          </p:nvSpPr>
          <p:spPr bwMode="auto">
            <a:xfrm>
              <a:off x="2338" y="267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8</a:t>
              </a:r>
            </a:p>
          </p:txBody>
        </p:sp>
        <p:sp>
          <p:nvSpPr>
            <p:cNvPr id="8" name="Text Box 26"/>
            <p:cNvSpPr txBox="1">
              <a:spLocks noChangeArrowheads="1"/>
            </p:cNvSpPr>
            <p:nvPr/>
          </p:nvSpPr>
          <p:spPr bwMode="auto">
            <a:xfrm>
              <a:off x="3327" y="2948"/>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13</a:t>
              </a:r>
            </a:p>
          </p:txBody>
        </p:sp>
        <p:sp>
          <p:nvSpPr>
            <p:cNvPr id="9" name="Text Box 27"/>
            <p:cNvSpPr txBox="1">
              <a:spLocks noChangeArrowheads="1"/>
            </p:cNvSpPr>
            <p:nvPr/>
          </p:nvSpPr>
          <p:spPr bwMode="auto">
            <a:xfrm>
              <a:off x="1639" y="318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sp>
          <p:nvSpPr>
            <p:cNvPr id="10" name="Text Box 28"/>
            <p:cNvSpPr txBox="1">
              <a:spLocks noChangeArrowheads="1"/>
            </p:cNvSpPr>
            <p:nvPr/>
          </p:nvSpPr>
          <p:spPr bwMode="auto">
            <a:xfrm>
              <a:off x="2102" y="3194"/>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11" name="Text Box 29"/>
            <p:cNvSpPr txBox="1">
              <a:spLocks noChangeArrowheads="1"/>
            </p:cNvSpPr>
            <p:nvPr/>
          </p:nvSpPr>
          <p:spPr bwMode="auto">
            <a:xfrm>
              <a:off x="2416" y="3037"/>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13" name="Text Box 31"/>
            <p:cNvSpPr txBox="1">
              <a:spLocks noChangeArrowheads="1"/>
            </p:cNvSpPr>
            <p:nvPr/>
          </p:nvSpPr>
          <p:spPr bwMode="auto">
            <a:xfrm>
              <a:off x="3380" y="339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4" name="Text Box 32"/>
            <p:cNvSpPr txBox="1">
              <a:spLocks noChangeArrowheads="1"/>
            </p:cNvSpPr>
            <p:nvPr/>
          </p:nvSpPr>
          <p:spPr bwMode="auto">
            <a:xfrm>
              <a:off x="1392" y="334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13</a:t>
              </a:r>
            </a:p>
          </p:txBody>
        </p:sp>
        <p:sp>
          <p:nvSpPr>
            <p:cNvPr id="15" name="Text Box 33"/>
            <p:cNvSpPr txBox="1">
              <a:spLocks noChangeArrowheads="1"/>
            </p:cNvSpPr>
            <p:nvPr/>
          </p:nvSpPr>
          <p:spPr bwMode="auto">
            <a:xfrm>
              <a:off x="2410" y="365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grpSp>
      <p:sp>
        <p:nvSpPr>
          <p:cNvPr id="32" name="Line 14"/>
          <p:cNvSpPr>
            <a:spLocks noChangeShapeType="1"/>
          </p:cNvSpPr>
          <p:nvPr/>
        </p:nvSpPr>
        <p:spPr bwMode="auto">
          <a:xfrm flipH="1">
            <a:off x="2263775" y="2499332"/>
            <a:ext cx="940118" cy="5992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Text Box 24"/>
          <p:cNvSpPr txBox="1">
            <a:spLocks noChangeArrowheads="1"/>
          </p:cNvSpPr>
          <p:nvPr/>
        </p:nvSpPr>
        <p:spPr bwMode="auto">
          <a:xfrm>
            <a:off x="2432595" y="248417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34" name="Line 18"/>
          <p:cNvSpPr>
            <a:spLocks noChangeShapeType="1"/>
          </p:cNvSpPr>
          <p:nvPr/>
        </p:nvSpPr>
        <p:spPr bwMode="auto">
          <a:xfrm flipH="1">
            <a:off x="3825874" y="2349313"/>
            <a:ext cx="1089025"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24"/>
          <p:cNvSpPr txBox="1">
            <a:spLocks noChangeArrowheads="1"/>
          </p:cNvSpPr>
          <p:nvPr/>
        </p:nvSpPr>
        <p:spPr bwMode="auto">
          <a:xfrm>
            <a:off x="4242527" y="2030782"/>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36" name="Line 23"/>
          <p:cNvSpPr>
            <a:spLocks noChangeShapeType="1"/>
          </p:cNvSpPr>
          <p:nvPr/>
        </p:nvSpPr>
        <p:spPr bwMode="auto">
          <a:xfrm flipV="1">
            <a:off x="3895725" y="2789051"/>
            <a:ext cx="1166812" cy="13827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Line 19"/>
          <p:cNvSpPr>
            <a:spLocks noChangeShapeType="1"/>
          </p:cNvSpPr>
          <p:nvPr/>
        </p:nvSpPr>
        <p:spPr bwMode="auto">
          <a:xfrm flipH="1" flipV="1">
            <a:off x="3725861" y="4473387"/>
            <a:ext cx="118903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Line 21"/>
          <p:cNvSpPr>
            <a:spLocks noChangeShapeType="1"/>
          </p:cNvSpPr>
          <p:nvPr/>
        </p:nvSpPr>
        <p:spPr bwMode="auto">
          <a:xfrm flipH="1">
            <a:off x="5466804" y="3585975"/>
            <a:ext cx="899162" cy="6080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24"/>
          <p:cNvSpPr txBox="1">
            <a:spLocks noChangeArrowheads="1"/>
          </p:cNvSpPr>
          <p:nvPr/>
        </p:nvSpPr>
        <p:spPr bwMode="auto">
          <a:xfrm>
            <a:off x="4502967" y="3283596"/>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40" name="Text Box 24"/>
          <p:cNvSpPr txBox="1">
            <a:spLocks noChangeArrowheads="1"/>
          </p:cNvSpPr>
          <p:nvPr/>
        </p:nvSpPr>
        <p:spPr bwMode="auto">
          <a:xfrm>
            <a:off x="4210551" y="4446764"/>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44" name="Text Box 30"/>
          <p:cNvSpPr txBox="1">
            <a:spLocks noChangeArrowheads="1"/>
          </p:cNvSpPr>
          <p:nvPr/>
        </p:nvSpPr>
        <p:spPr bwMode="auto">
          <a:xfrm>
            <a:off x="5314950" y="3152587"/>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46" name="Line 22"/>
          <p:cNvSpPr>
            <a:spLocks noChangeShapeType="1"/>
          </p:cNvSpPr>
          <p:nvPr/>
        </p:nvSpPr>
        <p:spPr bwMode="auto">
          <a:xfrm flipH="1">
            <a:off x="5312093" y="2765237"/>
            <a:ext cx="8570" cy="127793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Line 20"/>
          <p:cNvSpPr>
            <a:spLocks noChangeShapeType="1"/>
          </p:cNvSpPr>
          <p:nvPr/>
        </p:nvSpPr>
        <p:spPr bwMode="auto">
          <a:xfrm flipH="1" flipV="1">
            <a:off x="5526406" y="2542987"/>
            <a:ext cx="839559" cy="54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Text Box 26"/>
          <p:cNvSpPr txBox="1">
            <a:spLocks noChangeArrowheads="1"/>
          </p:cNvSpPr>
          <p:nvPr/>
        </p:nvSpPr>
        <p:spPr bwMode="auto">
          <a:xfrm>
            <a:off x="5886450" y="2542987"/>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49" name="TextBox 48"/>
          <p:cNvSpPr txBox="1"/>
          <p:nvPr/>
        </p:nvSpPr>
        <p:spPr>
          <a:xfrm>
            <a:off x="626608" y="5848906"/>
            <a:ext cx="7271657" cy="369332"/>
          </a:xfrm>
          <a:prstGeom prst="rect">
            <a:avLst/>
          </a:prstGeom>
          <a:noFill/>
        </p:spPr>
        <p:txBody>
          <a:bodyPr wrap="square" rtlCol="0">
            <a:spAutoFit/>
          </a:bodyPr>
          <a:lstStyle/>
          <a:p>
            <a:r>
              <a:rPr lang="en-US" dirty="0" smtClean="0"/>
              <a:t>Flow: 0+4+7</a:t>
            </a:r>
            <a:endParaRPr lang="en-US" dirty="0"/>
          </a:p>
        </p:txBody>
      </p:sp>
    </p:spTree>
    <p:extLst>
      <p:ext uri="{BB962C8B-B14F-4D97-AF65-F5344CB8AC3E}">
        <p14:creationId xmlns:p14="http://schemas.microsoft.com/office/powerpoint/2010/main" val="2262926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dirty="0" smtClean="0"/>
              <a:t>Execution of Ford-Fulkerson Method</a:t>
            </a:r>
            <a:endParaRPr lang="en-US" dirty="0"/>
          </a:p>
        </p:txBody>
      </p:sp>
      <p:grpSp>
        <p:nvGrpSpPr>
          <p:cNvPr id="4" name="Group 37"/>
          <p:cNvGrpSpPr>
            <a:grpSpLocks/>
          </p:cNvGrpSpPr>
          <p:nvPr/>
        </p:nvGrpSpPr>
        <p:grpSpPr bwMode="auto">
          <a:xfrm>
            <a:off x="1943100" y="2238187"/>
            <a:ext cx="4953000" cy="2355850"/>
            <a:chOff x="1008" y="2544"/>
            <a:chExt cx="3120" cy="1484"/>
          </a:xfrm>
        </p:grpSpPr>
        <p:grpSp>
          <p:nvGrpSpPr>
            <p:cNvPr id="5" name="Group 36"/>
            <p:cNvGrpSpPr>
              <a:grpSpLocks/>
            </p:cNvGrpSpPr>
            <p:nvPr/>
          </p:nvGrpSpPr>
          <p:grpSpPr bwMode="auto">
            <a:xfrm>
              <a:off x="1008" y="2544"/>
              <a:ext cx="3120" cy="1484"/>
              <a:chOff x="1008" y="2544"/>
              <a:chExt cx="3120" cy="1484"/>
            </a:xfrm>
          </p:grpSpPr>
          <p:sp>
            <p:nvSpPr>
              <p:cNvPr id="1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12"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2"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17"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14"/>
              <p:cNvSpPr>
                <a:spLocks noChangeShapeType="1"/>
              </p:cNvSpPr>
              <p:nvPr/>
            </p:nvSpPr>
            <p:spPr bwMode="auto">
              <a:xfrm flipV="1">
                <a:off x="1345" y="2800"/>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5"/>
              <p:cNvSpPr>
                <a:spLocks noChangeShapeType="1"/>
              </p:cNvSpPr>
              <p:nvPr/>
            </p:nvSpPr>
            <p:spPr bwMode="auto">
              <a:xfrm>
                <a:off x="1320" y="3430"/>
                <a:ext cx="499" cy="332"/>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7"/>
              <p:cNvSpPr>
                <a:spLocks noChangeShapeType="1"/>
              </p:cNvSpPr>
              <p:nvPr/>
            </p:nvSpPr>
            <p:spPr bwMode="auto">
              <a:xfrm flipV="1">
                <a:off x="2131" y="2876"/>
                <a:ext cx="0" cy="776"/>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Line 18"/>
              <p:cNvSpPr>
                <a:spLocks noChangeShapeType="1"/>
              </p:cNvSpPr>
              <p:nvPr/>
            </p:nvSpPr>
            <p:spPr bwMode="auto">
              <a:xfrm>
                <a:off x="2194" y="2710"/>
                <a:ext cx="624" cy="0"/>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9"/>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p:cNvSpPr>
                <a:spLocks noChangeShapeType="1"/>
              </p:cNvSpPr>
              <p:nvPr/>
            </p:nvSpPr>
            <p:spPr bwMode="auto">
              <a:xfrm>
                <a:off x="3254" y="2821"/>
                <a:ext cx="500" cy="332"/>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23"/>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6" name="Text Box 24"/>
            <p:cNvSpPr txBox="1">
              <a:spLocks noChangeArrowheads="1"/>
            </p:cNvSpPr>
            <p:nvPr/>
          </p:nvSpPr>
          <p:spPr bwMode="auto">
            <a:xfrm>
              <a:off x="1483" y="294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7" name="Text Box 25"/>
            <p:cNvSpPr txBox="1">
              <a:spLocks noChangeArrowheads="1"/>
            </p:cNvSpPr>
            <p:nvPr/>
          </p:nvSpPr>
          <p:spPr bwMode="auto">
            <a:xfrm>
              <a:off x="2338" y="267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8</a:t>
              </a:r>
            </a:p>
          </p:txBody>
        </p:sp>
        <p:sp>
          <p:nvSpPr>
            <p:cNvPr id="8" name="Text Box 26"/>
            <p:cNvSpPr txBox="1">
              <a:spLocks noChangeArrowheads="1"/>
            </p:cNvSpPr>
            <p:nvPr/>
          </p:nvSpPr>
          <p:spPr bwMode="auto">
            <a:xfrm>
              <a:off x="3327" y="2948"/>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13</a:t>
              </a:r>
            </a:p>
          </p:txBody>
        </p:sp>
        <p:sp>
          <p:nvSpPr>
            <p:cNvPr id="9" name="Text Box 27"/>
            <p:cNvSpPr txBox="1">
              <a:spLocks noChangeArrowheads="1"/>
            </p:cNvSpPr>
            <p:nvPr/>
          </p:nvSpPr>
          <p:spPr bwMode="auto">
            <a:xfrm>
              <a:off x="1639" y="318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sp>
          <p:nvSpPr>
            <p:cNvPr id="10" name="Text Box 28"/>
            <p:cNvSpPr txBox="1">
              <a:spLocks noChangeArrowheads="1"/>
            </p:cNvSpPr>
            <p:nvPr/>
          </p:nvSpPr>
          <p:spPr bwMode="auto">
            <a:xfrm>
              <a:off x="2102" y="3194"/>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11" name="Text Box 29"/>
            <p:cNvSpPr txBox="1">
              <a:spLocks noChangeArrowheads="1"/>
            </p:cNvSpPr>
            <p:nvPr/>
          </p:nvSpPr>
          <p:spPr bwMode="auto">
            <a:xfrm>
              <a:off x="2416" y="3037"/>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13" name="Text Box 31"/>
            <p:cNvSpPr txBox="1">
              <a:spLocks noChangeArrowheads="1"/>
            </p:cNvSpPr>
            <p:nvPr/>
          </p:nvSpPr>
          <p:spPr bwMode="auto">
            <a:xfrm>
              <a:off x="3380" y="339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4" name="Text Box 32"/>
            <p:cNvSpPr txBox="1">
              <a:spLocks noChangeArrowheads="1"/>
            </p:cNvSpPr>
            <p:nvPr/>
          </p:nvSpPr>
          <p:spPr bwMode="auto">
            <a:xfrm>
              <a:off x="1392" y="334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13</a:t>
              </a:r>
            </a:p>
          </p:txBody>
        </p:sp>
        <p:sp>
          <p:nvSpPr>
            <p:cNvPr id="15" name="Text Box 33"/>
            <p:cNvSpPr txBox="1">
              <a:spLocks noChangeArrowheads="1"/>
            </p:cNvSpPr>
            <p:nvPr/>
          </p:nvSpPr>
          <p:spPr bwMode="auto">
            <a:xfrm>
              <a:off x="2410" y="365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grpSp>
      <p:sp>
        <p:nvSpPr>
          <p:cNvPr id="32" name="Line 14"/>
          <p:cNvSpPr>
            <a:spLocks noChangeShapeType="1"/>
          </p:cNvSpPr>
          <p:nvPr/>
        </p:nvSpPr>
        <p:spPr bwMode="auto">
          <a:xfrm flipH="1">
            <a:off x="2263775" y="2499332"/>
            <a:ext cx="940118" cy="5992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Text Box 24"/>
          <p:cNvSpPr txBox="1">
            <a:spLocks noChangeArrowheads="1"/>
          </p:cNvSpPr>
          <p:nvPr/>
        </p:nvSpPr>
        <p:spPr bwMode="auto">
          <a:xfrm>
            <a:off x="2432595" y="248417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34" name="Line 18"/>
          <p:cNvSpPr>
            <a:spLocks noChangeShapeType="1"/>
          </p:cNvSpPr>
          <p:nvPr/>
        </p:nvSpPr>
        <p:spPr bwMode="auto">
          <a:xfrm flipH="1">
            <a:off x="3825874" y="2349313"/>
            <a:ext cx="1089025"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24"/>
          <p:cNvSpPr txBox="1">
            <a:spLocks noChangeArrowheads="1"/>
          </p:cNvSpPr>
          <p:nvPr/>
        </p:nvSpPr>
        <p:spPr bwMode="auto">
          <a:xfrm>
            <a:off x="4242527" y="2030782"/>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36" name="Line 23"/>
          <p:cNvSpPr>
            <a:spLocks noChangeShapeType="1"/>
          </p:cNvSpPr>
          <p:nvPr/>
        </p:nvSpPr>
        <p:spPr bwMode="auto">
          <a:xfrm flipV="1">
            <a:off x="3895725" y="2789051"/>
            <a:ext cx="1166812" cy="13827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Line 19"/>
          <p:cNvSpPr>
            <a:spLocks noChangeShapeType="1"/>
          </p:cNvSpPr>
          <p:nvPr/>
        </p:nvSpPr>
        <p:spPr bwMode="auto">
          <a:xfrm flipH="1" flipV="1">
            <a:off x="3725861" y="4473387"/>
            <a:ext cx="118903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Line 21"/>
          <p:cNvSpPr>
            <a:spLocks noChangeShapeType="1"/>
          </p:cNvSpPr>
          <p:nvPr/>
        </p:nvSpPr>
        <p:spPr bwMode="auto">
          <a:xfrm flipH="1">
            <a:off x="5466804" y="3585975"/>
            <a:ext cx="899162" cy="6080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24"/>
          <p:cNvSpPr txBox="1">
            <a:spLocks noChangeArrowheads="1"/>
          </p:cNvSpPr>
          <p:nvPr/>
        </p:nvSpPr>
        <p:spPr bwMode="auto">
          <a:xfrm>
            <a:off x="4502967" y="3283596"/>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40" name="Text Box 24"/>
          <p:cNvSpPr txBox="1">
            <a:spLocks noChangeArrowheads="1"/>
          </p:cNvSpPr>
          <p:nvPr/>
        </p:nvSpPr>
        <p:spPr bwMode="auto">
          <a:xfrm>
            <a:off x="4210551" y="4446764"/>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44" name="Text Box 30"/>
          <p:cNvSpPr txBox="1">
            <a:spLocks noChangeArrowheads="1"/>
          </p:cNvSpPr>
          <p:nvPr/>
        </p:nvSpPr>
        <p:spPr bwMode="auto">
          <a:xfrm>
            <a:off x="5314950" y="3152587"/>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46" name="Line 22"/>
          <p:cNvSpPr>
            <a:spLocks noChangeShapeType="1"/>
          </p:cNvSpPr>
          <p:nvPr/>
        </p:nvSpPr>
        <p:spPr bwMode="auto">
          <a:xfrm flipH="1">
            <a:off x="5312093" y="2765237"/>
            <a:ext cx="8570" cy="127793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Line 20"/>
          <p:cNvSpPr>
            <a:spLocks noChangeShapeType="1"/>
          </p:cNvSpPr>
          <p:nvPr/>
        </p:nvSpPr>
        <p:spPr bwMode="auto">
          <a:xfrm flipH="1" flipV="1">
            <a:off x="5526406" y="2542987"/>
            <a:ext cx="839559" cy="54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Text Box 26"/>
          <p:cNvSpPr txBox="1">
            <a:spLocks noChangeArrowheads="1"/>
          </p:cNvSpPr>
          <p:nvPr/>
        </p:nvSpPr>
        <p:spPr bwMode="auto">
          <a:xfrm>
            <a:off x="5886450" y="2542987"/>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42" name="TextBox 41"/>
          <p:cNvSpPr txBox="1"/>
          <p:nvPr/>
        </p:nvSpPr>
        <p:spPr>
          <a:xfrm>
            <a:off x="626608" y="5848906"/>
            <a:ext cx="7271657" cy="369332"/>
          </a:xfrm>
          <a:prstGeom prst="rect">
            <a:avLst/>
          </a:prstGeom>
          <a:noFill/>
        </p:spPr>
        <p:txBody>
          <a:bodyPr wrap="square" rtlCol="0">
            <a:spAutoFit/>
          </a:bodyPr>
          <a:lstStyle/>
          <a:p>
            <a:r>
              <a:rPr lang="en-US" dirty="0" smtClean="0"/>
              <a:t>Flow: 0+4+7</a:t>
            </a:r>
            <a:endParaRPr lang="en-US" dirty="0"/>
          </a:p>
        </p:txBody>
      </p:sp>
    </p:spTree>
    <p:extLst>
      <p:ext uri="{BB962C8B-B14F-4D97-AF65-F5344CB8AC3E}">
        <p14:creationId xmlns:p14="http://schemas.microsoft.com/office/powerpoint/2010/main" val="1107311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dirty="0" smtClean="0"/>
              <a:t>Execution of Ford-Fulkerson Method</a:t>
            </a:r>
            <a:endParaRPr lang="en-US" dirty="0"/>
          </a:p>
        </p:txBody>
      </p:sp>
      <p:grpSp>
        <p:nvGrpSpPr>
          <p:cNvPr id="4" name="Group 37"/>
          <p:cNvGrpSpPr>
            <a:grpSpLocks/>
          </p:cNvGrpSpPr>
          <p:nvPr/>
        </p:nvGrpSpPr>
        <p:grpSpPr bwMode="auto">
          <a:xfrm>
            <a:off x="1943100" y="2238187"/>
            <a:ext cx="4953000" cy="2355850"/>
            <a:chOff x="1008" y="2544"/>
            <a:chExt cx="3120" cy="1484"/>
          </a:xfrm>
        </p:grpSpPr>
        <p:grpSp>
          <p:nvGrpSpPr>
            <p:cNvPr id="5" name="Group 36"/>
            <p:cNvGrpSpPr>
              <a:grpSpLocks/>
            </p:cNvGrpSpPr>
            <p:nvPr/>
          </p:nvGrpSpPr>
          <p:grpSpPr bwMode="auto">
            <a:xfrm>
              <a:off x="1008" y="2544"/>
              <a:ext cx="3120" cy="1484"/>
              <a:chOff x="1008" y="2544"/>
              <a:chExt cx="3120" cy="1484"/>
            </a:xfrm>
          </p:grpSpPr>
          <p:sp>
            <p:nvSpPr>
              <p:cNvPr id="1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7"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2"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12"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14"/>
              <p:cNvSpPr>
                <a:spLocks noChangeShapeType="1"/>
              </p:cNvSpPr>
              <p:nvPr/>
            </p:nvSpPr>
            <p:spPr bwMode="auto">
              <a:xfrm flipV="1">
                <a:off x="1345" y="2800"/>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5"/>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7"/>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9"/>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p:cNvSpPr>
                <a:spLocks noChangeShapeType="1"/>
              </p:cNvSpPr>
              <p:nvPr/>
            </p:nvSpPr>
            <p:spPr bwMode="auto">
              <a:xfrm>
                <a:off x="3254" y="2821"/>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23"/>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6" name="Text Box 24"/>
            <p:cNvSpPr txBox="1">
              <a:spLocks noChangeArrowheads="1"/>
            </p:cNvSpPr>
            <p:nvPr/>
          </p:nvSpPr>
          <p:spPr bwMode="auto">
            <a:xfrm>
              <a:off x="1483" y="294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8" name="Text Box 26"/>
            <p:cNvSpPr txBox="1">
              <a:spLocks noChangeArrowheads="1"/>
            </p:cNvSpPr>
            <p:nvPr/>
          </p:nvSpPr>
          <p:spPr bwMode="auto">
            <a:xfrm>
              <a:off x="3327" y="29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9" name="Text Box 27"/>
            <p:cNvSpPr txBox="1">
              <a:spLocks noChangeArrowheads="1"/>
            </p:cNvSpPr>
            <p:nvPr/>
          </p:nvSpPr>
          <p:spPr bwMode="auto">
            <a:xfrm>
              <a:off x="1639" y="318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10" name="Text Box 28"/>
            <p:cNvSpPr txBox="1">
              <a:spLocks noChangeArrowheads="1"/>
            </p:cNvSpPr>
            <p:nvPr/>
          </p:nvSpPr>
          <p:spPr bwMode="auto">
            <a:xfrm>
              <a:off x="2102" y="319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sp>
          <p:nvSpPr>
            <p:cNvPr id="11" name="Text Box 29"/>
            <p:cNvSpPr txBox="1">
              <a:spLocks noChangeArrowheads="1"/>
            </p:cNvSpPr>
            <p:nvPr/>
          </p:nvSpPr>
          <p:spPr bwMode="auto">
            <a:xfrm>
              <a:off x="2416" y="3037"/>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13" name="Text Box 31"/>
            <p:cNvSpPr txBox="1">
              <a:spLocks noChangeArrowheads="1"/>
            </p:cNvSpPr>
            <p:nvPr/>
          </p:nvSpPr>
          <p:spPr bwMode="auto">
            <a:xfrm>
              <a:off x="3380" y="339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4" name="Text Box 32"/>
            <p:cNvSpPr txBox="1">
              <a:spLocks noChangeArrowheads="1"/>
            </p:cNvSpPr>
            <p:nvPr/>
          </p:nvSpPr>
          <p:spPr bwMode="auto">
            <a:xfrm>
              <a:off x="1392" y="334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15" name="Text Box 33"/>
            <p:cNvSpPr txBox="1">
              <a:spLocks noChangeArrowheads="1"/>
            </p:cNvSpPr>
            <p:nvPr/>
          </p:nvSpPr>
          <p:spPr bwMode="auto">
            <a:xfrm>
              <a:off x="2410" y="365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grpSp>
      <p:sp>
        <p:nvSpPr>
          <p:cNvPr id="32" name="Line 14"/>
          <p:cNvSpPr>
            <a:spLocks noChangeShapeType="1"/>
          </p:cNvSpPr>
          <p:nvPr/>
        </p:nvSpPr>
        <p:spPr bwMode="auto">
          <a:xfrm flipH="1">
            <a:off x="2263775" y="2499332"/>
            <a:ext cx="940118" cy="5992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Text Box 24"/>
          <p:cNvSpPr txBox="1">
            <a:spLocks noChangeArrowheads="1"/>
          </p:cNvSpPr>
          <p:nvPr/>
        </p:nvSpPr>
        <p:spPr bwMode="auto">
          <a:xfrm>
            <a:off x="2432595" y="248417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34" name="Line 18"/>
          <p:cNvSpPr>
            <a:spLocks noChangeShapeType="1"/>
          </p:cNvSpPr>
          <p:nvPr/>
        </p:nvSpPr>
        <p:spPr bwMode="auto">
          <a:xfrm flipH="1">
            <a:off x="3825874" y="2349313"/>
            <a:ext cx="1089025"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24"/>
          <p:cNvSpPr txBox="1">
            <a:spLocks noChangeArrowheads="1"/>
          </p:cNvSpPr>
          <p:nvPr/>
        </p:nvSpPr>
        <p:spPr bwMode="auto">
          <a:xfrm>
            <a:off x="4242527" y="2030782"/>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12</a:t>
            </a:r>
          </a:p>
        </p:txBody>
      </p:sp>
      <p:sp>
        <p:nvSpPr>
          <p:cNvPr id="36" name="Line 23"/>
          <p:cNvSpPr>
            <a:spLocks noChangeShapeType="1"/>
          </p:cNvSpPr>
          <p:nvPr/>
        </p:nvSpPr>
        <p:spPr bwMode="auto">
          <a:xfrm flipV="1">
            <a:off x="3895725" y="2789051"/>
            <a:ext cx="1166812" cy="13827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Line 19"/>
          <p:cNvSpPr>
            <a:spLocks noChangeShapeType="1"/>
          </p:cNvSpPr>
          <p:nvPr/>
        </p:nvSpPr>
        <p:spPr bwMode="auto">
          <a:xfrm flipH="1" flipV="1">
            <a:off x="3725861" y="4473387"/>
            <a:ext cx="118903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Line 21"/>
          <p:cNvSpPr>
            <a:spLocks noChangeShapeType="1"/>
          </p:cNvSpPr>
          <p:nvPr/>
        </p:nvSpPr>
        <p:spPr bwMode="auto">
          <a:xfrm flipH="1">
            <a:off x="5466804" y="3585975"/>
            <a:ext cx="899162" cy="6080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24"/>
          <p:cNvSpPr txBox="1">
            <a:spLocks noChangeArrowheads="1"/>
          </p:cNvSpPr>
          <p:nvPr/>
        </p:nvSpPr>
        <p:spPr bwMode="auto">
          <a:xfrm>
            <a:off x="4502967" y="3283596"/>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40" name="Text Box 24"/>
          <p:cNvSpPr txBox="1">
            <a:spLocks noChangeArrowheads="1"/>
          </p:cNvSpPr>
          <p:nvPr/>
        </p:nvSpPr>
        <p:spPr bwMode="auto">
          <a:xfrm>
            <a:off x="4210551" y="4446764"/>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44" name="Text Box 30"/>
          <p:cNvSpPr txBox="1">
            <a:spLocks noChangeArrowheads="1"/>
          </p:cNvSpPr>
          <p:nvPr/>
        </p:nvSpPr>
        <p:spPr bwMode="auto">
          <a:xfrm>
            <a:off x="5314950" y="3152587"/>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46" name="Line 22"/>
          <p:cNvSpPr>
            <a:spLocks noChangeShapeType="1"/>
          </p:cNvSpPr>
          <p:nvPr/>
        </p:nvSpPr>
        <p:spPr bwMode="auto">
          <a:xfrm flipH="1">
            <a:off x="5312093" y="2765237"/>
            <a:ext cx="8570" cy="127793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Line 20"/>
          <p:cNvSpPr>
            <a:spLocks noChangeShapeType="1"/>
          </p:cNvSpPr>
          <p:nvPr/>
        </p:nvSpPr>
        <p:spPr bwMode="auto">
          <a:xfrm flipH="1" flipV="1">
            <a:off x="5526406" y="2542987"/>
            <a:ext cx="839559" cy="54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Text Box 26"/>
          <p:cNvSpPr txBox="1">
            <a:spLocks noChangeArrowheads="1"/>
          </p:cNvSpPr>
          <p:nvPr/>
        </p:nvSpPr>
        <p:spPr bwMode="auto">
          <a:xfrm>
            <a:off x="5886450" y="254298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15</a:t>
            </a:r>
          </a:p>
        </p:txBody>
      </p:sp>
      <p:sp>
        <p:nvSpPr>
          <p:cNvPr id="42" name="Line 15"/>
          <p:cNvSpPr>
            <a:spLocks noChangeShapeType="1"/>
          </p:cNvSpPr>
          <p:nvPr/>
        </p:nvSpPr>
        <p:spPr bwMode="auto">
          <a:xfrm flipH="1" flipV="1">
            <a:off x="2264000" y="3676461"/>
            <a:ext cx="966561" cy="6302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32"/>
          <p:cNvSpPr txBox="1">
            <a:spLocks noChangeArrowheads="1"/>
          </p:cNvSpPr>
          <p:nvPr/>
        </p:nvSpPr>
        <p:spPr bwMode="auto">
          <a:xfrm>
            <a:off x="2540297" y="3907369"/>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8</a:t>
            </a:r>
          </a:p>
        </p:txBody>
      </p:sp>
      <p:sp>
        <p:nvSpPr>
          <p:cNvPr id="45" name="TextBox 44"/>
          <p:cNvSpPr txBox="1"/>
          <p:nvPr/>
        </p:nvSpPr>
        <p:spPr>
          <a:xfrm>
            <a:off x="626608" y="5848906"/>
            <a:ext cx="7271657" cy="369332"/>
          </a:xfrm>
          <a:prstGeom prst="rect">
            <a:avLst/>
          </a:prstGeom>
          <a:noFill/>
        </p:spPr>
        <p:txBody>
          <a:bodyPr wrap="square" rtlCol="0">
            <a:spAutoFit/>
          </a:bodyPr>
          <a:lstStyle/>
          <a:p>
            <a:r>
              <a:rPr lang="en-US" dirty="0" smtClean="0"/>
              <a:t>Flow: 0+4+7+8</a:t>
            </a:r>
            <a:endParaRPr lang="en-US" dirty="0"/>
          </a:p>
        </p:txBody>
      </p:sp>
    </p:spTree>
    <p:extLst>
      <p:ext uri="{BB962C8B-B14F-4D97-AF65-F5344CB8AC3E}">
        <p14:creationId xmlns:p14="http://schemas.microsoft.com/office/powerpoint/2010/main" val="3616556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dirty="0" smtClean="0"/>
              <a:t>Execution of Ford-Fulkerson Method</a:t>
            </a:r>
            <a:endParaRPr lang="en-US" dirty="0"/>
          </a:p>
        </p:txBody>
      </p:sp>
      <p:grpSp>
        <p:nvGrpSpPr>
          <p:cNvPr id="4" name="Group 37"/>
          <p:cNvGrpSpPr>
            <a:grpSpLocks/>
          </p:cNvGrpSpPr>
          <p:nvPr/>
        </p:nvGrpSpPr>
        <p:grpSpPr bwMode="auto">
          <a:xfrm>
            <a:off x="1943100" y="2238187"/>
            <a:ext cx="4953000" cy="2355850"/>
            <a:chOff x="1008" y="2544"/>
            <a:chExt cx="3120" cy="1484"/>
          </a:xfrm>
        </p:grpSpPr>
        <p:grpSp>
          <p:nvGrpSpPr>
            <p:cNvPr id="5" name="Group 36"/>
            <p:cNvGrpSpPr>
              <a:grpSpLocks/>
            </p:cNvGrpSpPr>
            <p:nvPr/>
          </p:nvGrpSpPr>
          <p:grpSpPr bwMode="auto">
            <a:xfrm>
              <a:off x="1008" y="2544"/>
              <a:ext cx="3120" cy="1484"/>
              <a:chOff x="1008" y="2544"/>
              <a:chExt cx="3120" cy="1484"/>
            </a:xfrm>
          </p:grpSpPr>
          <p:sp>
            <p:nvSpPr>
              <p:cNvPr id="1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7"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2"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12"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14"/>
              <p:cNvSpPr>
                <a:spLocks noChangeShapeType="1"/>
              </p:cNvSpPr>
              <p:nvPr/>
            </p:nvSpPr>
            <p:spPr bwMode="auto">
              <a:xfrm flipV="1">
                <a:off x="1345" y="2800"/>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5"/>
              <p:cNvSpPr>
                <a:spLocks noChangeShapeType="1"/>
              </p:cNvSpPr>
              <p:nvPr/>
            </p:nvSpPr>
            <p:spPr bwMode="auto">
              <a:xfrm>
                <a:off x="1320" y="3430"/>
                <a:ext cx="499" cy="332"/>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7"/>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9"/>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p:cNvSpPr>
                <a:spLocks noChangeShapeType="1"/>
              </p:cNvSpPr>
              <p:nvPr/>
            </p:nvSpPr>
            <p:spPr bwMode="auto">
              <a:xfrm>
                <a:off x="3254" y="2821"/>
                <a:ext cx="500" cy="332"/>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23"/>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6" name="Text Box 24"/>
            <p:cNvSpPr txBox="1">
              <a:spLocks noChangeArrowheads="1"/>
            </p:cNvSpPr>
            <p:nvPr/>
          </p:nvSpPr>
          <p:spPr bwMode="auto">
            <a:xfrm>
              <a:off x="1483" y="294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8" name="Text Box 26"/>
            <p:cNvSpPr txBox="1">
              <a:spLocks noChangeArrowheads="1"/>
            </p:cNvSpPr>
            <p:nvPr/>
          </p:nvSpPr>
          <p:spPr bwMode="auto">
            <a:xfrm>
              <a:off x="3327" y="29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9" name="Text Box 27"/>
            <p:cNvSpPr txBox="1">
              <a:spLocks noChangeArrowheads="1"/>
            </p:cNvSpPr>
            <p:nvPr/>
          </p:nvSpPr>
          <p:spPr bwMode="auto">
            <a:xfrm>
              <a:off x="1639" y="318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10" name="Text Box 28"/>
            <p:cNvSpPr txBox="1">
              <a:spLocks noChangeArrowheads="1"/>
            </p:cNvSpPr>
            <p:nvPr/>
          </p:nvSpPr>
          <p:spPr bwMode="auto">
            <a:xfrm>
              <a:off x="2102" y="319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sp>
          <p:nvSpPr>
            <p:cNvPr id="11" name="Text Box 29"/>
            <p:cNvSpPr txBox="1">
              <a:spLocks noChangeArrowheads="1"/>
            </p:cNvSpPr>
            <p:nvPr/>
          </p:nvSpPr>
          <p:spPr bwMode="auto">
            <a:xfrm>
              <a:off x="2416" y="3037"/>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13" name="Text Box 31"/>
            <p:cNvSpPr txBox="1">
              <a:spLocks noChangeArrowheads="1"/>
            </p:cNvSpPr>
            <p:nvPr/>
          </p:nvSpPr>
          <p:spPr bwMode="auto">
            <a:xfrm>
              <a:off x="3380" y="339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4" name="Text Box 32"/>
            <p:cNvSpPr txBox="1">
              <a:spLocks noChangeArrowheads="1"/>
            </p:cNvSpPr>
            <p:nvPr/>
          </p:nvSpPr>
          <p:spPr bwMode="auto">
            <a:xfrm>
              <a:off x="1392" y="334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15" name="Text Box 33"/>
            <p:cNvSpPr txBox="1">
              <a:spLocks noChangeArrowheads="1"/>
            </p:cNvSpPr>
            <p:nvPr/>
          </p:nvSpPr>
          <p:spPr bwMode="auto">
            <a:xfrm>
              <a:off x="2410" y="365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grpSp>
      <p:sp>
        <p:nvSpPr>
          <p:cNvPr id="32" name="Line 14"/>
          <p:cNvSpPr>
            <a:spLocks noChangeShapeType="1"/>
          </p:cNvSpPr>
          <p:nvPr/>
        </p:nvSpPr>
        <p:spPr bwMode="auto">
          <a:xfrm flipH="1">
            <a:off x="2263775" y="2499332"/>
            <a:ext cx="940118" cy="5992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Text Box 24"/>
          <p:cNvSpPr txBox="1">
            <a:spLocks noChangeArrowheads="1"/>
          </p:cNvSpPr>
          <p:nvPr/>
        </p:nvSpPr>
        <p:spPr bwMode="auto">
          <a:xfrm>
            <a:off x="2432595" y="248417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34" name="Line 18"/>
          <p:cNvSpPr>
            <a:spLocks noChangeShapeType="1"/>
          </p:cNvSpPr>
          <p:nvPr/>
        </p:nvSpPr>
        <p:spPr bwMode="auto">
          <a:xfrm flipH="1">
            <a:off x="3825874" y="2349313"/>
            <a:ext cx="1089025"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24"/>
          <p:cNvSpPr txBox="1">
            <a:spLocks noChangeArrowheads="1"/>
          </p:cNvSpPr>
          <p:nvPr/>
        </p:nvSpPr>
        <p:spPr bwMode="auto">
          <a:xfrm>
            <a:off x="4242527" y="2030782"/>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12</a:t>
            </a:r>
          </a:p>
        </p:txBody>
      </p:sp>
      <p:sp>
        <p:nvSpPr>
          <p:cNvPr id="36" name="Line 23"/>
          <p:cNvSpPr>
            <a:spLocks noChangeShapeType="1"/>
          </p:cNvSpPr>
          <p:nvPr/>
        </p:nvSpPr>
        <p:spPr bwMode="auto">
          <a:xfrm flipV="1">
            <a:off x="3895725" y="2789051"/>
            <a:ext cx="1166812" cy="1382711"/>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Line 19"/>
          <p:cNvSpPr>
            <a:spLocks noChangeShapeType="1"/>
          </p:cNvSpPr>
          <p:nvPr/>
        </p:nvSpPr>
        <p:spPr bwMode="auto">
          <a:xfrm flipH="1" flipV="1">
            <a:off x="3725861" y="4473387"/>
            <a:ext cx="118903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Line 21"/>
          <p:cNvSpPr>
            <a:spLocks noChangeShapeType="1"/>
          </p:cNvSpPr>
          <p:nvPr/>
        </p:nvSpPr>
        <p:spPr bwMode="auto">
          <a:xfrm flipH="1">
            <a:off x="5466804" y="3585975"/>
            <a:ext cx="899162" cy="6080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24"/>
          <p:cNvSpPr txBox="1">
            <a:spLocks noChangeArrowheads="1"/>
          </p:cNvSpPr>
          <p:nvPr/>
        </p:nvSpPr>
        <p:spPr bwMode="auto">
          <a:xfrm>
            <a:off x="4502967" y="3283596"/>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40" name="Text Box 24"/>
          <p:cNvSpPr txBox="1">
            <a:spLocks noChangeArrowheads="1"/>
          </p:cNvSpPr>
          <p:nvPr/>
        </p:nvSpPr>
        <p:spPr bwMode="auto">
          <a:xfrm>
            <a:off x="4210551" y="4446764"/>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44" name="Text Box 30"/>
          <p:cNvSpPr txBox="1">
            <a:spLocks noChangeArrowheads="1"/>
          </p:cNvSpPr>
          <p:nvPr/>
        </p:nvSpPr>
        <p:spPr bwMode="auto">
          <a:xfrm>
            <a:off x="5314950" y="3152587"/>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46" name="Line 22"/>
          <p:cNvSpPr>
            <a:spLocks noChangeShapeType="1"/>
          </p:cNvSpPr>
          <p:nvPr/>
        </p:nvSpPr>
        <p:spPr bwMode="auto">
          <a:xfrm flipH="1">
            <a:off x="5312093" y="2765237"/>
            <a:ext cx="8570" cy="127793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Line 20"/>
          <p:cNvSpPr>
            <a:spLocks noChangeShapeType="1"/>
          </p:cNvSpPr>
          <p:nvPr/>
        </p:nvSpPr>
        <p:spPr bwMode="auto">
          <a:xfrm flipH="1" flipV="1">
            <a:off x="5526406" y="2542987"/>
            <a:ext cx="839559" cy="54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Text Box 26"/>
          <p:cNvSpPr txBox="1">
            <a:spLocks noChangeArrowheads="1"/>
          </p:cNvSpPr>
          <p:nvPr/>
        </p:nvSpPr>
        <p:spPr bwMode="auto">
          <a:xfrm>
            <a:off x="5886450" y="254298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15</a:t>
            </a:r>
          </a:p>
        </p:txBody>
      </p:sp>
      <p:sp>
        <p:nvSpPr>
          <p:cNvPr id="42" name="Line 15"/>
          <p:cNvSpPr>
            <a:spLocks noChangeShapeType="1"/>
          </p:cNvSpPr>
          <p:nvPr/>
        </p:nvSpPr>
        <p:spPr bwMode="auto">
          <a:xfrm flipH="1" flipV="1">
            <a:off x="2264000" y="3676461"/>
            <a:ext cx="966561" cy="6302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32"/>
          <p:cNvSpPr txBox="1">
            <a:spLocks noChangeArrowheads="1"/>
          </p:cNvSpPr>
          <p:nvPr/>
        </p:nvSpPr>
        <p:spPr bwMode="auto">
          <a:xfrm>
            <a:off x="2540297" y="3907369"/>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8</a:t>
            </a:r>
          </a:p>
        </p:txBody>
      </p:sp>
      <p:sp>
        <p:nvSpPr>
          <p:cNvPr id="45" name="TextBox 44"/>
          <p:cNvSpPr txBox="1"/>
          <p:nvPr/>
        </p:nvSpPr>
        <p:spPr>
          <a:xfrm>
            <a:off x="626608" y="5848906"/>
            <a:ext cx="7271657" cy="369332"/>
          </a:xfrm>
          <a:prstGeom prst="rect">
            <a:avLst/>
          </a:prstGeom>
          <a:noFill/>
        </p:spPr>
        <p:txBody>
          <a:bodyPr wrap="square" rtlCol="0">
            <a:spAutoFit/>
          </a:bodyPr>
          <a:lstStyle/>
          <a:p>
            <a:r>
              <a:rPr lang="en-US" dirty="0" smtClean="0"/>
              <a:t>Flow: 0+4+7+8</a:t>
            </a:r>
            <a:endParaRPr lang="en-US" dirty="0"/>
          </a:p>
        </p:txBody>
      </p:sp>
    </p:spTree>
    <p:extLst>
      <p:ext uri="{BB962C8B-B14F-4D97-AF65-F5344CB8AC3E}">
        <p14:creationId xmlns:p14="http://schemas.microsoft.com/office/powerpoint/2010/main" val="1998653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fontScale="90000"/>
          </a:bodyPr>
          <a:lstStyle/>
          <a:p>
            <a:r>
              <a:rPr lang="en-US" altLang="en-US" dirty="0" smtClean="0"/>
              <a:t>Background</a:t>
            </a:r>
          </a:p>
        </p:txBody>
      </p:sp>
      <p:sp>
        <p:nvSpPr>
          <p:cNvPr id="6148" name="Rectangle 3"/>
          <p:cNvSpPr>
            <a:spLocks noGrp="1" noChangeArrowheads="1"/>
          </p:cNvSpPr>
          <p:nvPr>
            <p:ph idx="1"/>
          </p:nvPr>
        </p:nvSpPr>
        <p:spPr/>
        <p:txBody>
          <a:bodyPr/>
          <a:lstStyle/>
          <a:p>
            <a:r>
              <a:rPr lang="en-US" altLang="en-US" sz="2000" dirty="0" smtClean="0"/>
              <a:t>How can we maximize the flow in a network from a source or set of sources to a destination or set of destinations?</a:t>
            </a:r>
          </a:p>
          <a:p>
            <a:r>
              <a:rPr lang="en-US" altLang="en-US" sz="2000" dirty="0" smtClean="0"/>
              <a:t>The problem reportedly rose to prominence in relation to the rail networks of the Soviet Union, during the 1950's. The US wanted to know how quickly the Soviet Union could get supplies through its rail network to its satellite states in Eastern Europe.</a:t>
            </a:r>
          </a:p>
          <a:p>
            <a:r>
              <a:rPr lang="en-US" altLang="en-US" sz="2000" dirty="0" smtClean="0"/>
              <a:t>In addition, the US wanted to know which rails it could destroy most easily to cut off the satellite states from the rest of the Soviet Union. It turned out that these two problems were closely related, and that solving the </a:t>
            </a:r>
            <a:r>
              <a:rPr lang="en-US" altLang="en-US" sz="2000" b="1" dirty="0" smtClean="0">
                <a:solidFill>
                  <a:schemeClr val="accent1"/>
                </a:solidFill>
              </a:rPr>
              <a:t>max flow problem</a:t>
            </a:r>
            <a:r>
              <a:rPr lang="en-US" altLang="en-US" sz="2000" dirty="0" smtClean="0"/>
              <a:t> also solves the </a:t>
            </a:r>
            <a:r>
              <a:rPr lang="en-US" altLang="en-US" sz="2000" b="1" dirty="0" smtClean="0">
                <a:solidFill>
                  <a:schemeClr val="accent1"/>
                </a:solidFill>
              </a:rPr>
              <a:t>min cut problem</a:t>
            </a:r>
            <a:r>
              <a:rPr lang="en-US" altLang="en-US" sz="2000" dirty="0" smtClean="0"/>
              <a:t> of figuring out the cheapest way to cut off the Soviet Union from its satellites.</a:t>
            </a:r>
          </a:p>
          <a:p>
            <a:endParaRPr lang="en-US" altLang="en-US" sz="2000" dirty="0" smtClean="0"/>
          </a:p>
        </p:txBody>
      </p:sp>
    </p:spTree>
    <p:extLst>
      <p:ext uri="{BB962C8B-B14F-4D97-AF65-F5344CB8AC3E}">
        <p14:creationId xmlns:p14="http://schemas.microsoft.com/office/powerpoint/2010/main" val="1073171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dirty="0" smtClean="0"/>
              <a:t>Execution of Ford-Fulkerson Method</a:t>
            </a:r>
            <a:endParaRPr lang="en-US" dirty="0"/>
          </a:p>
        </p:txBody>
      </p:sp>
      <p:grpSp>
        <p:nvGrpSpPr>
          <p:cNvPr id="4" name="Group 37"/>
          <p:cNvGrpSpPr>
            <a:grpSpLocks/>
          </p:cNvGrpSpPr>
          <p:nvPr/>
        </p:nvGrpSpPr>
        <p:grpSpPr bwMode="auto">
          <a:xfrm>
            <a:off x="1943100" y="2238187"/>
            <a:ext cx="4953000" cy="2355850"/>
            <a:chOff x="1008" y="2544"/>
            <a:chExt cx="3120" cy="1484"/>
          </a:xfrm>
        </p:grpSpPr>
        <p:grpSp>
          <p:nvGrpSpPr>
            <p:cNvPr id="5" name="Group 36"/>
            <p:cNvGrpSpPr>
              <a:grpSpLocks/>
            </p:cNvGrpSpPr>
            <p:nvPr/>
          </p:nvGrpSpPr>
          <p:grpSpPr bwMode="auto">
            <a:xfrm>
              <a:off x="1008" y="2544"/>
              <a:ext cx="3120" cy="1484"/>
              <a:chOff x="1008" y="2544"/>
              <a:chExt cx="3120" cy="1484"/>
            </a:xfrm>
          </p:grpSpPr>
          <p:sp>
            <p:nvSpPr>
              <p:cNvPr id="1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7"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2"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12"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14"/>
              <p:cNvSpPr>
                <a:spLocks noChangeShapeType="1"/>
              </p:cNvSpPr>
              <p:nvPr/>
            </p:nvSpPr>
            <p:spPr bwMode="auto">
              <a:xfrm flipV="1">
                <a:off x="1345" y="2800"/>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5"/>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7"/>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9"/>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p:cNvSpPr>
                <a:spLocks noChangeShapeType="1"/>
              </p:cNvSpPr>
              <p:nvPr/>
            </p:nvSpPr>
            <p:spPr bwMode="auto">
              <a:xfrm>
                <a:off x="3254" y="2821"/>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23"/>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6" name="Text Box 24"/>
            <p:cNvSpPr txBox="1">
              <a:spLocks noChangeArrowheads="1"/>
            </p:cNvSpPr>
            <p:nvPr/>
          </p:nvSpPr>
          <p:spPr bwMode="auto">
            <a:xfrm>
              <a:off x="1483" y="294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5</a:t>
              </a:r>
            </a:p>
          </p:txBody>
        </p:sp>
        <p:sp>
          <p:nvSpPr>
            <p:cNvPr id="8" name="Text Box 26"/>
            <p:cNvSpPr txBox="1">
              <a:spLocks noChangeArrowheads="1"/>
            </p:cNvSpPr>
            <p:nvPr/>
          </p:nvSpPr>
          <p:spPr bwMode="auto">
            <a:xfrm>
              <a:off x="3327" y="29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a:t>
              </a:r>
            </a:p>
          </p:txBody>
        </p:sp>
        <p:sp>
          <p:nvSpPr>
            <p:cNvPr id="9" name="Text Box 27"/>
            <p:cNvSpPr txBox="1">
              <a:spLocks noChangeArrowheads="1"/>
            </p:cNvSpPr>
            <p:nvPr/>
          </p:nvSpPr>
          <p:spPr bwMode="auto">
            <a:xfrm>
              <a:off x="1639" y="3185"/>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10" name="Text Box 28"/>
            <p:cNvSpPr txBox="1">
              <a:spLocks noChangeArrowheads="1"/>
            </p:cNvSpPr>
            <p:nvPr/>
          </p:nvSpPr>
          <p:spPr bwMode="auto">
            <a:xfrm>
              <a:off x="2102" y="319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sp>
          <p:nvSpPr>
            <p:cNvPr id="11" name="Text Box 29"/>
            <p:cNvSpPr txBox="1">
              <a:spLocks noChangeArrowheads="1"/>
            </p:cNvSpPr>
            <p:nvPr/>
          </p:nvSpPr>
          <p:spPr bwMode="auto">
            <a:xfrm>
              <a:off x="2416" y="3037"/>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9</a:t>
              </a:r>
            </a:p>
          </p:txBody>
        </p:sp>
        <p:sp>
          <p:nvSpPr>
            <p:cNvPr id="13" name="Text Box 31"/>
            <p:cNvSpPr txBox="1">
              <a:spLocks noChangeArrowheads="1"/>
            </p:cNvSpPr>
            <p:nvPr/>
          </p:nvSpPr>
          <p:spPr bwMode="auto">
            <a:xfrm>
              <a:off x="3380" y="339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4" name="Text Box 32"/>
            <p:cNvSpPr txBox="1">
              <a:spLocks noChangeArrowheads="1"/>
            </p:cNvSpPr>
            <p:nvPr/>
          </p:nvSpPr>
          <p:spPr bwMode="auto">
            <a:xfrm>
              <a:off x="1392" y="334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a:t>
              </a:r>
            </a:p>
          </p:txBody>
        </p:sp>
        <p:sp>
          <p:nvSpPr>
            <p:cNvPr id="15" name="Text Box 33"/>
            <p:cNvSpPr txBox="1">
              <a:spLocks noChangeArrowheads="1"/>
            </p:cNvSpPr>
            <p:nvPr/>
          </p:nvSpPr>
          <p:spPr bwMode="auto">
            <a:xfrm>
              <a:off x="2410" y="365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grpSp>
      <p:sp>
        <p:nvSpPr>
          <p:cNvPr id="32" name="Line 14"/>
          <p:cNvSpPr>
            <a:spLocks noChangeShapeType="1"/>
          </p:cNvSpPr>
          <p:nvPr/>
        </p:nvSpPr>
        <p:spPr bwMode="auto">
          <a:xfrm flipH="1">
            <a:off x="2263775" y="2499332"/>
            <a:ext cx="940118" cy="5992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Text Box 24"/>
          <p:cNvSpPr txBox="1">
            <a:spLocks noChangeArrowheads="1"/>
          </p:cNvSpPr>
          <p:nvPr/>
        </p:nvSpPr>
        <p:spPr bwMode="auto">
          <a:xfrm>
            <a:off x="2432595" y="248417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34" name="Line 18"/>
          <p:cNvSpPr>
            <a:spLocks noChangeShapeType="1"/>
          </p:cNvSpPr>
          <p:nvPr/>
        </p:nvSpPr>
        <p:spPr bwMode="auto">
          <a:xfrm flipH="1">
            <a:off x="3825874" y="2349313"/>
            <a:ext cx="1089025"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24"/>
          <p:cNvSpPr txBox="1">
            <a:spLocks noChangeArrowheads="1"/>
          </p:cNvSpPr>
          <p:nvPr/>
        </p:nvSpPr>
        <p:spPr bwMode="auto">
          <a:xfrm>
            <a:off x="4242527" y="2030782"/>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12</a:t>
            </a:r>
          </a:p>
        </p:txBody>
      </p:sp>
      <p:sp>
        <p:nvSpPr>
          <p:cNvPr id="37" name="Line 19"/>
          <p:cNvSpPr>
            <a:spLocks noChangeShapeType="1"/>
          </p:cNvSpPr>
          <p:nvPr/>
        </p:nvSpPr>
        <p:spPr bwMode="auto">
          <a:xfrm flipH="1" flipV="1">
            <a:off x="3725861" y="4473387"/>
            <a:ext cx="118903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Line 21"/>
          <p:cNvSpPr>
            <a:spLocks noChangeShapeType="1"/>
          </p:cNvSpPr>
          <p:nvPr/>
        </p:nvSpPr>
        <p:spPr bwMode="auto">
          <a:xfrm flipH="1">
            <a:off x="5466804" y="3585975"/>
            <a:ext cx="899162" cy="6080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Text Box 24"/>
          <p:cNvSpPr txBox="1">
            <a:spLocks noChangeArrowheads="1"/>
          </p:cNvSpPr>
          <p:nvPr/>
        </p:nvSpPr>
        <p:spPr bwMode="auto">
          <a:xfrm>
            <a:off x="4210551" y="4446764"/>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11</a:t>
            </a:r>
          </a:p>
        </p:txBody>
      </p:sp>
      <p:sp>
        <p:nvSpPr>
          <p:cNvPr id="44" name="Text Box 30"/>
          <p:cNvSpPr txBox="1">
            <a:spLocks noChangeArrowheads="1"/>
          </p:cNvSpPr>
          <p:nvPr/>
        </p:nvSpPr>
        <p:spPr bwMode="auto">
          <a:xfrm>
            <a:off x="5314950" y="3152587"/>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7</a:t>
            </a:r>
          </a:p>
        </p:txBody>
      </p:sp>
      <p:sp>
        <p:nvSpPr>
          <p:cNvPr id="46" name="Line 22"/>
          <p:cNvSpPr>
            <a:spLocks noChangeShapeType="1"/>
          </p:cNvSpPr>
          <p:nvPr/>
        </p:nvSpPr>
        <p:spPr bwMode="auto">
          <a:xfrm flipH="1">
            <a:off x="5312093" y="2765237"/>
            <a:ext cx="8570" cy="127793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Line 20"/>
          <p:cNvSpPr>
            <a:spLocks noChangeShapeType="1"/>
          </p:cNvSpPr>
          <p:nvPr/>
        </p:nvSpPr>
        <p:spPr bwMode="auto">
          <a:xfrm flipH="1" flipV="1">
            <a:off x="5526406" y="2542987"/>
            <a:ext cx="839559" cy="54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Text Box 26"/>
          <p:cNvSpPr txBox="1">
            <a:spLocks noChangeArrowheads="1"/>
          </p:cNvSpPr>
          <p:nvPr/>
        </p:nvSpPr>
        <p:spPr bwMode="auto">
          <a:xfrm>
            <a:off x="5886450" y="254298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19</a:t>
            </a:r>
          </a:p>
        </p:txBody>
      </p:sp>
      <p:sp>
        <p:nvSpPr>
          <p:cNvPr id="42" name="Line 15"/>
          <p:cNvSpPr>
            <a:spLocks noChangeShapeType="1"/>
          </p:cNvSpPr>
          <p:nvPr/>
        </p:nvSpPr>
        <p:spPr bwMode="auto">
          <a:xfrm flipH="1" flipV="1">
            <a:off x="2264000" y="3676461"/>
            <a:ext cx="966561" cy="6302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32"/>
          <p:cNvSpPr txBox="1">
            <a:spLocks noChangeArrowheads="1"/>
          </p:cNvSpPr>
          <p:nvPr/>
        </p:nvSpPr>
        <p:spPr bwMode="auto">
          <a:xfrm>
            <a:off x="2540297" y="390736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rPr>
              <a:t>12</a:t>
            </a:r>
          </a:p>
        </p:txBody>
      </p:sp>
      <p:sp>
        <p:nvSpPr>
          <p:cNvPr id="45" name="TextBox 44"/>
          <p:cNvSpPr txBox="1"/>
          <p:nvPr/>
        </p:nvSpPr>
        <p:spPr>
          <a:xfrm>
            <a:off x="626608" y="5848906"/>
            <a:ext cx="7271657" cy="369332"/>
          </a:xfrm>
          <a:prstGeom prst="rect">
            <a:avLst/>
          </a:prstGeom>
          <a:noFill/>
        </p:spPr>
        <p:txBody>
          <a:bodyPr wrap="square" rtlCol="0">
            <a:spAutoFit/>
          </a:bodyPr>
          <a:lstStyle/>
          <a:p>
            <a:r>
              <a:rPr lang="en-US" dirty="0" smtClean="0"/>
              <a:t>Flow: 0+4+7+8+4=23 (no more augmenting path)</a:t>
            </a:r>
            <a:endParaRPr lang="en-US" dirty="0"/>
          </a:p>
        </p:txBody>
      </p:sp>
    </p:spTree>
    <p:extLst>
      <p:ext uri="{BB962C8B-B14F-4D97-AF65-F5344CB8AC3E}">
        <p14:creationId xmlns:p14="http://schemas.microsoft.com/office/powerpoint/2010/main" val="610428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normAutofit fontScale="90000"/>
          </a:bodyPr>
          <a:lstStyle/>
          <a:p>
            <a:r>
              <a:rPr lang="en-US" altLang="en-US" smtClean="0"/>
              <a:t>Analysis </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FORD-FULKERSON(</a:t>
                </a:r>
                <a:r>
                  <a:rPr lang="en-US" altLang="zh-CN" sz="2400" dirty="0" err="1">
                    <a:latin typeface="Times New Roman" panose="02020603050405020304" pitchFamily="18" charset="0"/>
                    <a:cs typeface="Times New Roman" panose="02020603050405020304" pitchFamily="18" charset="0"/>
                  </a:rPr>
                  <a:t>G,s,t</a:t>
                </a:r>
                <a:r>
                  <a:rPr lang="en-US" altLang="zh-CN"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altLang="zh-CN" sz="2400" b="1" dirty="0">
                    <a:latin typeface="Times New Roman" panose="02020603050405020304" pitchFamily="18" charset="0"/>
                    <a:cs typeface="Times New Roman" panose="02020603050405020304" pitchFamily="18" charset="0"/>
                  </a:rPr>
                  <a:t>for</a:t>
                </a:r>
                <a:r>
                  <a:rPr lang="en-US" altLang="zh-CN" sz="2400" dirty="0">
                    <a:latin typeface="Times New Roman" panose="02020603050405020304" pitchFamily="18" charset="0"/>
                    <a:cs typeface="Times New Roman" panose="02020603050405020304" pitchFamily="18" charset="0"/>
                  </a:rPr>
                  <a:t> each edge </a:t>
                </a:r>
                <a14:m>
                  <m:oMath xmlns:m="http://schemas.openxmlformats.org/officeDocument/2006/math">
                    <m:d>
                      <m:dPr>
                        <m:ctrlPr>
                          <a:rPr lang="en-US" altLang="zh-CN" sz="2400" i="1" dirty="0">
                            <a:latin typeface="Cambria Math" panose="02040503050406030204" pitchFamily="18" charset="0"/>
                            <a:cs typeface="Times New Roman" panose="02020603050405020304" pitchFamily="18" charset="0"/>
                          </a:rPr>
                        </m:ctrlPr>
                      </m:dPr>
                      <m:e>
                        <m:r>
                          <a:rPr lang="en-US" altLang="zh-CN" sz="2400" i="1" dirty="0" err="1">
                            <a:latin typeface="Cambria Math" panose="02040503050406030204" pitchFamily="18" charset="0"/>
                            <a:cs typeface="Times New Roman" panose="02020603050405020304" pitchFamily="18" charset="0"/>
                          </a:rPr>
                          <m:t>𝑢</m:t>
                        </m:r>
                        <m:r>
                          <a:rPr lang="en-US" altLang="zh-CN" sz="2400" i="1" dirty="0" err="1">
                            <a:latin typeface="Cambria Math" panose="02040503050406030204" pitchFamily="18" charset="0"/>
                            <a:cs typeface="Times New Roman" panose="02020603050405020304" pitchFamily="18" charset="0"/>
                          </a:rPr>
                          <m:t>,</m:t>
                        </m:r>
                        <m:r>
                          <a:rPr lang="en-US" altLang="zh-CN" sz="2400" i="1" dirty="0" err="1">
                            <a:latin typeface="Cambria Math" panose="02040503050406030204" pitchFamily="18" charset="0"/>
                            <a:cs typeface="Times New Roman" panose="02020603050405020304" pitchFamily="18" charset="0"/>
                          </a:rPr>
                          <m:t>𝑣</m:t>
                        </m:r>
                      </m:e>
                    </m:d>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𝐺</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𝐸</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a:cs typeface="Times New Roman" panose="02020603050405020304" pitchFamily="18" charset="0"/>
                    <a:sym typeface="Symbol" panose="05050102010706020507" pitchFamily="18" charset="2"/>
                  </a:rPr>
                  <a:t> 	</a:t>
                </a:r>
                <a14:m>
                  <m:oMath xmlns:m="http://schemas.openxmlformats.org/officeDocument/2006/math">
                    <m:d>
                      <m:dPr>
                        <m:ctrlPr>
                          <a:rPr lang="en-US" altLang="zh-CN" sz="2400" i="1" dirty="0">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e>
                    </m:d>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=0</m:t>
                    </m:r>
                  </m:oMath>
                </a14:m>
                <a:endParaRPr lang="en-US" altLang="zh-CN" sz="2400" dirty="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while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there exists a path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𝑝</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from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𝑠</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to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𝑡</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in the residual network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𝐺</m:t>
                    </m:r>
                    <m:r>
                      <a:rPr lang="en-US" altLang="zh-CN" sz="2400" i="1" baseline="-25000" dirty="0" err="1">
                        <a:latin typeface="Cambria Math" panose="02040503050406030204" pitchFamily="18" charset="0"/>
                        <a:cs typeface="Times New Roman" panose="02020603050405020304" pitchFamily="18" charset="0"/>
                        <a:sym typeface="Symbol" panose="05050102010706020507" pitchFamily="18" charset="2"/>
                      </a:rPr>
                      <m:t>𝑓</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𝑐</m:t>
                    </m:r>
                    <m:r>
                      <a:rPr lang="en-US" altLang="zh-CN" sz="2400" i="1" baseline="-25000" dirty="0" err="1">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𝑝</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m:rPr>
                        <m:sty m:val="p"/>
                      </m:rPr>
                      <a:rPr lang="en-US" altLang="zh-CN" sz="2400" i="1" dirty="0">
                        <a:latin typeface="Cambria Math" panose="02040503050406030204" pitchFamily="18" charset="0"/>
                        <a:cs typeface="Times New Roman" panose="02020603050405020304" pitchFamily="18" charset="0"/>
                        <a:sym typeface="Symbol" panose="05050102010706020507" pitchFamily="18" charset="2"/>
                      </a:rPr>
                      <m:t>min</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𝑐</m:t>
                    </m:r>
                    <m:r>
                      <a:rPr lang="en-US" altLang="zh-CN" sz="2400" i="1" baseline="-25000" dirty="0" err="1">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 (</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is in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𝑝</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for</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each edge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in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𝑝</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if</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𝐸</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cs typeface="Times New Roman" panose="02020603050405020304" pitchFamily="18" charset="0"/>
                    <a:sym typeface="Symbol" panose="05050102010706020507" pitchFamily="18" charset="2"/>
                  </a:rPr>
                  <a:t> </a:t>
                </a:r>
                <a14:m>
                  <m:oMath xmlns:m="http://schemas.openxmlformats.org/officeDocument/2006/math">
                    <m:d>
                      <m:dPr>
                        <m:ctrlP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e>
                    </m:d>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d>
                      <m:dPr>
                        <m:ctrlP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𝑢</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𝑣</m:t>
                        </m:r>
                      </m:e>
                    </m:d>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𝑐𝑓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𝑝</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else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d>
                      <m:dPr>
                        <m:ctrlPr>
                          <a:rPr lang="en-US" altLang="zh-CN" sz="2400" i="1" dirty="0">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𝑢</m:t>
                        </m:r>
                      </m:e>
                    </m:d>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d>
                      <m:dPr>
                        <m:ctrlP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ctrlPr>
                      </m:dPr>
                      <m:e>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𝑣</m:t>
                        </m:r>
                        <m:r>
                          <a:rPr lang="en-US" altLang="zh-CN" sz="2400" i="1" dirty="0" err="1">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𝑢</m:t>
                        </m:r>
                      </m:e>
                    </m:d>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𝑐𝑓</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𝑝</m:t>
                    </m:r>
                    <m:r>
                      <a:rPr lang="en-US" altLang="zh-CN" sz="2400" i="1" dirty="0">
                        <a:latin typeface="Cambria Math" panose="02040503050406030204" pitchFamily="18" charset="0"/>
                        <a:cs typeface="Times New Roman" panose="02020603050405020304" pitchFamily="18" charset="0"/>
                        <a:sym typeface="Symbol" panose="05050102010706020507" pitchFamily="18" charset="2"/>
                      </a:rPr>
                      <m:t>)</m:t>
                    </m:r>
                  </m:oMath>
                </a14:m>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cstate="print"/>
                <a:stretch>
                  <a:fillRect l="-1109" t="-1630"/>
                </a:stretch>
              </a:blipFill>
            </p:spPr>
            <p:txBody>
              <a:bodyPr/>
              <a:lstStyle/>
              <a:p>
                <a:r>
                  <a:rPr lang="en-US">
                    <a:noFill/>
                  </a:rPr>
                  <a:t> </a:t>
                </a:r>
              </a:p>
            </p:txBody>
          </p:sp>
        </mc:Fallback>
      </mc:AlternateContent>
      <p:grpSp>
        <p:nvGrpSpPr>
          <p:cNvPr id="1014788" name="Group 4"/>
          <p:cNvGrpSpPr>
            <a:grpSpLocks/>
          </p:cNvGrpSpPr>
          <p:nvPr/>
        </p:nvGrpSpPr>
        <p:grpSpPr bwMode="auto">
          <a:xfrm>
            <a:off x="3906837" y="1375569"/>
            <a:ext cx="3754438" cy="923925"/>
            <a:chOff x="2762" y="1412"/>
            <a:chExt cx="2365" cy="582"/>
          </a:xfrm>
        </p:grpSpPr>
        <p:sp>
          <p:nvSpPr>
            <p:cNvPr id="36876" name="Text Box 5"/>
            <p:cNvSpPr txBox="1">
              <a:spLocks noChangeArrowheads="1"/>
            </p:cNvSpPr>
            <p:nvPr/>
          </p:nvSpPr>
          <p:spPr bwMode="auto">
            <a:xfrm>
              <a:off x="2949" y="1597"/>
              <a:ext cx="2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0">
                  <a:solidFill>
                    <a:srgbClr val="FF0000"/>
                  </a:solidFill>
                  <a:latin typeface="Comic Sans MS" panose="030F0702030302020204" pitchFamily="66" charset="0"/>
                </a:rPr>
                <a:t>O(E)</a:t>
              </a:r>
            </a:p>
          </p:txBody>
        </p:sp>
        <p:sp>
          <p:nvSpPr>
            <p:cNvPr id="36877" name="AutoShape 6"/>
            <p:cNvSpPr>
              <a:spLocks/>
            </p:cNvSpPr>
            <p:nvPr/>
          </p:nvSpPr>
          <p:spPr bwMode="auto">
            <a:xfrm>
              <a:off x="2762" y="1412"/>
              <a:ext cx="182" cy="582"/>
            </a:xfrm>
            <a:prstGeom prst="rightBrace">
              <a:avLst>
                <a:gd name="adj1" fmla="val 26648"/>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800">
                <a:latin typeface="Arial" panose="020B0604020202020204" pitchFamily="34" charset="0"/>
              </a:endParaRPr>
            </a:p>
          </p:txBody>
        </p:sp>
      </p:grpSp>
      <p:grpSp>
        <p:nvGrpSpPr>
          <p:cNvPr id="1014791" name="Group 7"/>
          <p:cNvGrpSpPr>
            <a:grpSpLocks/>
          </p:cNvGrpSpPr>
          <p:nvPr/>
        </p:nvGrpSpPr>
        <p:grpSpPr bwMode="auto">
          <a:xfrm>
            <a:off x="6589713" y="3399632"/>
            <a:ext cx="1196975" cy="1616506"/>
            <a:chOff x="4151" y="2254"/>
            <a:chExt cx="754" cy="911"/>
          </a:xfrm>
        </p:grpSpPr>
        <p:sp>
          <p:nvSpPr>
            <p:cNvPr id="36874" name="AutoShape 8"/>
            <p:cNvSpPr>
              <a:spLocks/>
            </p:cNvSpPr>
            <p:nvPr/>
          </p:nvSpPr>
          <p:spPr bwMode="auto">
            <a:xfrm>
              <a:off x="4151" y="2254"/>
              <a:ext cx="182" cy="911"/>
            </a:xfrm>
            <a:prstGeom prst="rightBrace">
              <a:avLst>
                <a:gd name="adj1" fmla="val 4171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800">
                <a:latin typeface="Arial" panose="020B0604020202020204" pitchFamily="34" charset="0"/>
              </a:endParaRPr>
            </a:p>
          </p:txBody>
        </p:sp>
        <p:sp>
          <p:nvSpPr>
            <p:cNvPr id="36875" name="Text Box 9"/>
            <p:cNvSpPr txBox="1">
              <a:spLocks noChangeArrowheads="1"/>
            </p:cNvSpPr>
            <p:nvPr/>
          </p:nvSpPr>
          <p:spPr bwMode="auto">
            <a:xfrm>
              <a:off x="4373" y="2586"/>
              <a:ext cx="5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0">
                  <a:solidFill>
                    <a:srgbClr val="FF0000"/>
                  </a:solidFill>
                  <a:latin typeface="Comic Sans MS" panose="030F0702030302020204" pitchFamily="66" charset="0"/>
                </a:rPr>
                <a:t>O(E)</a:t>
              </a:r>
            </a:p>
          </p:txBody>
        </p:sp>
      </p:grpSp>
      <p:grpSp>
        <p:nvGrpSpPr>
          <p:cNvPr id="1014796" name="Group 12"/>
          <p:cNvGrpSpPr>
            <a:grpSpLocks/>
          </p:cNvGrpSpPr>
          <p:nvPr/>
        </p:nvGrpSpPr>
        <p:grpSpPr bwMode="auto">
          <a:xfrm>
            <a:off x="185747" y="1747837"/>
            <a:ext cx="8815387" cy="1162050"/>
            <a:chOff x="117" y="1101"/>
            <a:chExt cx="5553" cy="732"/>
          </a:xfrm>
        </p:grpSpPr>
        <p:sp>
          <p:nvSpPr>
            <p:cNvPr id="36872" name="Oval 10"/>
            <p:cNvSpPr>
              <a:spLocks noChangeArrowheads="1"/>
            </p:cNvSpPr>
            <p:nvPr/>
          </p:nvSpPr>
          <p:spPr bwMode="auto">
            <a:xfrm>
              <a:off x="117" y="1368"/>
              <a:ext cx="5553" cy="465"/>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800">
                <a:latin typeface="Arial" panose="020B0604020202020204" pitchFamily="34" charset="0"/>
              </a:endParaRPr>
            </a:p>
          </p:txBody>
        </p:sp>
        <p:sp>
          <p:nvSpPr>
            <p:cNvPr id="36873" name="Text Box 11"/>
            <p:cNvSpPr txBox="1">
              <a:spLocks noChangeArrowheads="1"/>
            </p:cNvSpPr>
            <p:nvPr/>
          </p:nvSpPr>
          <p:spPr bwMode="auto">
            <a:xfrm>
              <a:off x="4856" y="1101"/>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Arial" panose="020B0604020202020204" pitchFamily="34" charset="0"/>
                </a:rPr>
                <a:t>?</a:t>
              </a:r>
            </a:p>
          </p:txBody>
        </p:sp>
      </p:grpSp>
    </p:spTree>
    <p:extLst>
      <p:ext uri="{BB962C8B-B14F-4D97-AF65-F5344CB8AC3E}">
        <p14:creationId xmlns:p14="http://schemas.microsoft.com/office/powerpoint/2010/main" val="3182557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14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147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4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r>
              <a:rPr lang="en-US" altLang="en-US" smtClean="0"/>
              <a:t>Analysis</a:t>
            </a:r>
          </a:p>
        </p:txBody>
      </p:sp>
      <p:sp>
        <p:nvSpPr>
          <p:cNvPr id="1015811" name="Rectangle 3"/>
          <p:cNvSpPr>
            <a:spLocks noGrp="1" noChangeArrowheads="1"/>
          </p:cNvSpPr>
          <p:nvPr>
            <p:ph idx="1"/>
          </p:nvPr>
        </p:nvSpPr>
        <p:spPr>
          <a:noFill/>
        </p:spPr>
        <p:txBody>
          <a:bodyPr>
            <a:normAutofit/>
          </a:bodyPr>
          <a:lstStyle/>
          <a:p>
            <a:r>
              <a:rPr lang="en-US" altLang="en-US" sz="2800" dirty="0" smtClean="0"/>
              <a:t>If capacities are all integer, then each augmenting path raises |f| by ≥ 1.</a:t>
            </a:r>
          </a:p>
          <a:p>
            <a:r>
              <a:rPr lang="en-US" altLang="en-US" sz="2800" dirty="0" smtClean="0"/>
              <a:t>If max flow is f*, then need ≤ |f*| iterations </a:t>
            </a:r>
            <a:r>
              <a:rPr lang="en-US" altLang="en-US" sz="2800" dirty="0" smtClean="0">
                <a:sym typeface="Wingdings" panose="05000000000000000000" pitchFamily="2" charset="2"/>
              </a:rPr>
              <a:t> </a:t>
            </a:r>
            <a:r>
              <a:rPr lang="en-US" altLang="en-US" sz="2800" dirty="0" smtClean="0"/>
              <a:t>time is O(</a:t>
            </a:r>
            <a:r>
              <a:rPr lang="en-US" altLang="en-US" sz="2800" dirty="0" err="1" smtClean="0"/>
              <a:t>E|f</a:t>
            </a:r>
            <a:r>
              <a:rPr lang="en-US" altLang="en-US" sz="2800" dirty="0" smtClean="0"/>
              <a:t>*|).</a:t>
            </a:r>
          </a:p>
          <a:p>
            <a:r>
              <a:rPr lang="en-US" altLang="en-US" sz="2800" dirty="0" smtClean="0"/>
              <a:t>Note that this running time is </a:t>
            </a:r>
            <a:r>
              <a:rPr lang="en-US" altLang="en-US" sz="2800" b="1" dirty="0" smtClean="0">
                <a:solidFill>
                  <a:srgbClr val="FF0000"/>
                </a:solidFill>
              </a:rPr>
              <a:t>not polynomial</a:t>
            </a:r>
            <a:r>
              <a:rPr lang="en-US" altLang="en-US" sz="2800" dirty="0" smtClean="0"/>
              <a:t> in input size. It depends on |f*|, which is not a function of |V| or |E|.</a:t>
            </a:r>
          </a:p>
          <a:p>
            <a:r>
              <a:rPr lang="en-US" altLang="en-US" sz="2800" dirty="0" smtClean="0"/>
              <a:t>If capacities are rational, can scale them to integers.</a:t>
            </a:r>
          </a:p>
          <a:p>
            <a:r>
              <a:rPr lang="en-US" altLang="en-US" sz="2800" dirty="0" smtClean="0"/>
              <a:t>If irrational, FORD-FULKERSON might never terminate!</a:t>
            </a:r>
          </a:p>
        </p:txBody>
      </p:sp>
    </p:spTree>
    <p:extLst>
      <p:ext uri="{BB962C8B-B14F-4D97-AF65-F5344CB8AC3E}">
        <p14:creationId xmlns:p14="http://schemas.microsoft.com/office/powerpoint/2010/main" val="3757270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5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5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58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158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158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normAutofit fontScale="90000"/>
          </a:bodyPr>
          <a:lstStyle/>
          <a:p>
            <a:pPr algn="l"/>
            <a:r>
              <a:rPr lang="en-US" altLang="zh-CN" dirty="0" smtClean="0"/>
              <a:t>Flow Networks</a:t>
            </a:r>
            <a:endParaRPr lang="en-US" altLang="zh-CN" dirty="0"/>
          </a:p>
        </p:txBody>
      </p:sp>
      <mc:AlternateContent xmlns:mc="http://schemas.openxmlformats.org/markup-compatibility/2006" xmlns:a14="http://schemas.microsoft.com/office/drawing/2010/main">
        <mc:Choice Requires="a14">
          <p:sp>
            <p:nvSpPr>
              <p:cNvPr id="6149" name="Rectangle 5"/>
              <p:cNvSpPr>
                <a:spLocks noGrp="1" noChangeArrowheads="1"/>
              </p:cNvSpPr>
              <p:nvPr>
                <p:ph type="body" idx="1"/>
              </p:nvPr>
            </p:nvSpPr>
            <p:spPr/>
            <p:txBody>
              <a:bodyPr/>
              <a:lstStyle/>
              <a:p>
                <a:pPr marL="342900" indent="-342900">
                  <a:buFont typeface="Arial" panose="020B0604020202020204" pitchFamily="34" charset="0"/>
                  <a:buChar char="•"/>
                </a:pPr>
                <a:r>
                  <a:rPr lang="en-US" altLang="zh-CN" sz="2400" dirty="0"/>
                  <a:t>A </a:t>
                </a:r>
                <a:r>
                  <a:rPr lang="en-US" altLang="zh-CN" sz="2400" dirty="0">
                    <a:solidFill>
                      <a:schemeClr val="accent2"/>
                    </a:solidFill>
                  </a:rPr>
                  <a:t>flow network</a:t>
                </a:r>
                <a:r>
                  <a:rPr lang="en-US" altLang="zh-CN" sz="2400" dirty="0"/>
                  <a:t> G=(V,E): a directed graph, where each edge (</a:t>
                </a:r>
                <a:r>
                  <a:rPr lang="en-US" altLang="zh-CN" sz="2400" dirty="0" err="1"/>
                  <a:t>u,v</a:t>
                </a:r>
                <a:r>
                  <a:rPr lang="en-US" altLang="zh-CN" sz="2400" dirty="0"/>
                  <a:t>)</a:t>
                </a:r>
                <a:r>
                  <a:rPr lang="en-US" altLang="zh-CN" sz="2400" dirty="0">
                    <a:sym typeface="Symbol" panose="05050102010706020507" pitchFamily="18" charset="2"/>
                  </a:rPr>
                  <a:t>E has a nonnegative </a:t>
                </a:r>
                <a:r>
                  <a:rPr lang="en-US" altLang="zh-CN" sz="2400" dirty="0">
                    <a:solidFill>
                      <a:schemeClr val="accent2"/>
                    </a:solidFill>
                    <a:sym typeface="Symbol" panose="05050102010706020507" pitchFamily="18" charset="2"/>
                  </a:rPr>
                  <a:t>capacity</a:t>
                </a:r>
                <a:r>
                  <a:rPr lang="en-US" altLang="zh-CN" sz="2400" dirty="0">
                    <a:sym typeface="Symbol" panose="05050102010706020507" pitchFamily="18" charset="2"/>
                  </a:rPr>
                  <a:t> c(</a:t>
                </a:r>
                <a:r>
                  <a:rPr lang="en-US" altLang="zh-CN" sz="2400" dirty="0" err="1">
                    <a:sym typeface="Symbol" panose="05050102010706020507" pitchFamily="18" charset="2"/>
                  </a:rPr>
                  <a:t>u,v</a:t>
                </a:r>
                <a:r>
                  <a:rPr lang="en-US" altLang="zh-CN" sz="2400" dirty="0">
                    <a:sym typeface="Symbol" panose="05050102010706020507" pitchFamily="18" charset="2"/>
                  </a:rPr>
                  <a:t>)&gt;=</a:t>
                </a:r>
                <a:r>
                  <a:rPr lang="en-US" altLang="zh-CN" sz="2400" dirty="0" smtClean="0">
                    <a:sym typeface="Symbol" panose="05050102010706020507" pitchFamily="18" charset="2"/>
                  </a:rPr>
                  <a:t>0. If </a:t>
                </a:r>
                <a:r>
                  <a:rPr lang="en-US" altLang="zh-CN" sz="2400" dirty="0">
                    <a:sym typeface="Symbol" panose="05050102010706020507" pitchFamily="18" charset="2"/>
                  </a:rPr>
                  <a:t>(</a:t>
                </a:r>
                <a:r>
                  <a:rPr lang="en-US" altLang="zh-CN" sz="2400" dirty="0" err="1">
                    <a:sym typeface="Symbol" panose="05050102010706020507" pitchFamily="18" charset="2"/>
                  </a:rPr>
                  <a:t>u,v</a:t>
                </a:r>
                <a:r>
                  <a:rPr lang="en-US" altLang="zh-CN" sz="2400" dirty="0">
                    <a:sym typeface="Symbol" panose="05050102010706020507" pitchFamily="18" charset="2"/>
                  </a:rPr>
                  <a:t>)E, we assume that c(</a:t>
                </a:r>
                <a:r>
                  <a:rPr lang="en-US" altLang="zh-CN" sz="2400" dirty="0" err="1">
                    <a:sym typeface="Symbol" panose="05050102010706020507" pitchFamily="18" charset="2"/>
                  </a:rPr>
                  <a:t>u,v</a:t>
                </a:r>
                <a:r>
                  <a:rPr lang="en-US" altLang="zh-CN" sz="2400" dirty="0">
                    <a:sym typeface="Symbol" panose="05050102010706020507" pitchFamily="18" charset="2"/>
                  </a:rPr>
                  <a:t>)=0</a:t>
                </a:r>
                <a:r>
                  <a:rPr lang="en-US" altLang="zh-CN" sz="2400" dirty="0" smtClean="0">
                    <a:sym typeface="Symbol" panose="05050102010706020507" pitchFamily="18" charset="2"/>
                  </a:rPr>
                  <a:t>.</a:t>
                </a:r>
              </a:p>
              <a:p>
                <a:pPr marL="800100" lvl="1" indent="-342900">
                  <a:buFont typeface="Arial" panose="020B0604020202020204" pitchFamily="34" charset="0"/>
                  <a:buChar char="•"/>
                </a:pPr>
                <a:r>
                  <a:rPr lang="en-US" altLang="en-US" sz="2000" dirty="0"/>
                  <a:t>Edges represent pipes that carry </a:t>
                </a:r>
                <a:r>
                  <a:rPr lang="en-US" altLang="en-US" sz="2000" dirty="0" smtClean="0"/>
                  <a:t>flow</a:t>
                </a:r>
                <a:endParaRPr lang="en-US" altLang="zh-CN" sz="2000" dirty="0">
                  <a:sym typeface="Symbol" panose="05050102010706020507" pitchFamily="18" charset="2"/>
                </a:endParaRPr>
              </a:p>
              <a:p>
                <a:pPr marL="342900" indent="-342900">
                  <a:buFont typeface="Arial" panose="020B0604020202020204" pitchFamily="34" charset="0"/>
                  <a:buChar char="•"/>
                </a:pPr>
                <a:r>
                  <a:rPr lang="en-US" altLang="zh-CN" sz="2400" dirty="0" smtClean="0">
                    <a:sym typeface="Symbol" panose="05050102010706020507" pitchFamily="18" charset="2"/>
                  </a:rPr>
                  <a:t>Two </a:t>
                </a:r>
                <a:r>
                  <a:rPr lang="en-US" altLang="zh-CN" sz="2400" dirty="0">
                    <a:sym typeface="Symbol" panose="05050102010706020507" pitchFamily="18" charset="2"/>
                  </a:rPr>
                  <a:t>distinct  </a:t>
                </a:r>
                <a:r>
                  <a:rPr lang="en-US" altLang="zh-CN" sz="2400" dirty="0" smtClean="0">
                    <a:sym typeface="Symbol" panose="05050102010706020507" pitchFamily="18" charset="2"/>
                  </a:rPr>
                  <a:t>vertices: a </a:t>
                </a:r>
                <a:r>
                  <a:rPr lang="en-US" altLang="zh-CN" sz="2400" dirty="0">
                    <a:solidFill>
                      <a:schemeClr val="accent2"/>
                    </a:solidFill>
                    <a:sym typeface="Symbol" panose="05050102010706020507" pitchFamily="18" charset="2"/>
                  </a:rPr>
                  <a:t>source</a:t>
                </a:r>
                <a:r>
                  <a:rPr lang="en-US" altLang="zh-CN" sz="2400" dirty="0">
                    <a:sym typeface="Symbol" panose="05050102010706020507" pitchFamily="18" charset="2"/>
                  </a:rPr>
                  <a:t> </a:t>
                </a:r>
                <a14:m>
                  <m:oMath xmlns:m="http://schemas.openxmlformats.org/officeDocument/2006/math">
                    <m:r>
                      <a:rPr lang="en-US" altLang="zh-CN" sz="2400" b="1" i="1" dirty="0" smtClean="0">
                        <a:latin typeface="Cambria Math" panose="02040503050406030204" pitchFamily="18" charset="0"/>
                        <a:sym typeface="Symbol" panose="05050102010706020507" pitchFamily="18" charset="2"/>
                      </a:rPr>
                      <m:t>𝒔</m:t>
                    </m:r>
                  </m:oMath>
                </a14:m>
                <a:r>
                  <a:rPr lang="en-US" altLang="zh-CN" sz="2400" b="1" dirty="0">
                    <a:sym typeface="Symbol" panose="05050102010706020507" pitchFamily="18" charset="2"/>
                  </a:rPr>
                  <a:t> </a:t>
                </a:r>
                <a:r>
                  <a:rPr lang="en-US" altLang="zh-CN" sz="2400" dirty="0">
                    <a:sym typeface="Symbol" panose="05050102010706020507" pitchFamily="18" charset="2"/>
                  </a:rPr>
                  <a:t>and a </a:t>
                </a:r>
                <a:r>
                  <a:rPr lang="en-US" altLang="zh-CN" sz="2400" dirty="0">
                    <a:solidFill>
                      <a:schemeClr val="accent2"/>
                    </a:solidFill>
                    <a:sym typeface="Symbol" panose="05050102010706020507" pitchFamily="18" charset="2"/>
                  </a:rPr>
                  <a:t>sink</a:t>
                </a:r>
                <a:r>
                  <a:rPr lang="en-US" altLang="zh-CN" sz="2400" dirty="0">
                    <a:sym typeface="Symbol" panose="05050102010706020507" pitchFamily="18" charset="2"/>
                  </a:rPr>
                  <a:t> </a:t>
                </a:r>
                <a14:m>
                  <m:oMath xmlns:m="http://schemas.openxmlformats.org/officeDocument/2006/math">
                    <m:r>
                      <a:rPr lang="en-US" altLang="zh-CN" sz="2400" b="1" i="1" dirty="0" smtClean="0">
                        <a:latin typeface="Cambria Math" panose="02040503050406030204" pitchFamily="18" charset="0"/>
                        <a:sym typeface="Symbol" panose="05050102010706020507" pitchFamily="18" charset="2"/>
                      </a:rPr>
                      <m:t>𝒕</m:t>
                    </m:r>
                  </m:oMath>
                </a14:m>
                <a:r>
                  <a:rPr lang="en-US" altLang="zh-CN" sz="2400" b="1" dirty="0">
                    <a:sym typeface="Symbol" panose="05050102010706020507" pitchFamily="18" charset="2"/>
                  </a:rPr>
                  <a:t>.</a:t>
                </a:r>
                <a:endParaRPr lang="en-US" altLang="zh-CN" sz="2400" b="1" dirty="0"/>
              </a:p>
            </p:txBody>
          </p:sp>
        </mc:Choice>
        <mc:Fallback xmlns="">
          <p:sp>
            <p:nvSpPr>
              <p:cNvPr id="6149" name="Rectangle 5"/>
              <p:cNvSpPr>
                <a:spLocks noGrp="1" noRot="1" noChangeAspect="1" noMove="1" noResize="1" noEditPoints="1" noAdjustHandles="1" noChangeArrowheads="1" noChangeShapeType="1" noTextEdit="1"/>
              </p:cNvSpPr>
              <p:nvPr>
                <p:ph type="body" idx="1"/>
              </p:nvPr>
            </p:nvSpPr>
            <p:spPr>
              <a:blipFill rotWithShape="0">
                <a:blip r:embed="rId2" cstate="print"/>
                <a:stretch>
                  <a:fillRect l="-970" t="-1630"/>
                </a:stretch>
              </a:blipFill>
            </p:spPr>
            <p:txBody>
              <a:bodyPr/>
              <a:lstStyle/>
              <a:p>
                <a:r>
                  <a:rPr lang="en-US">
                    <a:noFill/>
                  </a:rPr>
                  <a:t> </a:t>
                </a:r>
              </a:p>
            </p:txBody>
          </p:sp>
        </mc:Fallback>
      </mc:AlternateContent>
      <p:grpSp>
        <p:nvGrpSpPr>
          <p:cNvPr id="34" name="Group 37"/>
          <p:cNvGrpSpPr>
            <a:grpSpLocks/>
          </p:cNvGrpSpPr>
          <p:nvPr/>
        </p:nvGrpSpPr>
        <p:grpSpPr bwMode="auto">
          <a:xfrm>
            <a:off x="1943100" y="3139440"/>
            <a:ext cx="4953000" cy="2743200"/>
            <a:chOff x="1008" y="2426"/>
            <a:chExt cx="3120" cy="1728"/>
          </a:xfrm>
        </p:grpSpPr>
        <p:grpSp>
          <p:nvGrpSpPr>
            <p:cNvPr id="35" name="Group 36"/>
            <p:cNvGrpSpPr>
              <a:grpSpLocks/>
            </p:cNvGrpSpPr>
            <p:nvPr/>
          </p:nvGrpSpPr>
          <p:grpSpPr bwMode="auto">
            <a:xfrm>
              <a:off x="1008" y="2544"/>
              <a:ext cx="3120" cy="1484"/>
              <a:chOff x="1008" y="2544"/>
              <a:chExt cx="3120" cy="1484"/>
            </a:xfrm>
          </p:grpSpPr>
          <p:sp>
            <p:nvSpPr>
              <p:cNvPr id="46" name="Oval 8"/>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47" name="Oval 9"/>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7" name="Oval 9"/>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10"/>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48" name="Oval 10"/>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Oval 11"/>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50" name="Oval 12"/>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0" name="Oval 12"/>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13"/>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𝑣</m:t>
                              </m:r>
                            </m:e>
                            <m:sub>
                              <m:r>
                                <a:rPr kumimoji="1" 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51" name="Oval 13"/>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6"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2" name="Line 14"/>
              <p:cNvSpPr>
                <a:spLocks noChangeShapeType="1"/>
              </p:cNvSpPr>
              <p:nvPr/>
            </p:nvSpPr>
            <p:spPr bwMode="auto">
              <a:xfrm flipV="1">
                <a:off x="1382" y="2876"/>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3" name="Line 15"/>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4" name="Line 16"/>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5" name="Line 17"/>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6" name="Line 18"/>
              <p:cNvSpPr>
                <a:spLocks noChangeShapeType="1"/>
              </p:cNvSpPr>
              <p:nvPr/>
            </p:nvSpPr>
            <p:spPr bwMode="auto">
              <a:xfrm>
                <a:off x="2194" y="2710"/>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7" name="Line 19"/>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8" name="Line 20"/>
              <p:cNvSpPr>
                <a:spLocks noChangeShapeType="1"/>
              </p:cNvSpPr>
              <p:nvPr/>
            </p:nvSpPr>
            <p:spPr bwMode="auto">
              <a:xfrm>
                <a:off x="3254" y="2821"/>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 name="Line 21"/>
              <p:cNvSpPr>
                <a:spLocks noChangeShapeType="1"/>
              </p:cNvSpPr>
              <p:nvPr/>
            </p:nvSpPr>
            <p:spPr bwMode="auto">
              <a:xfrm flipV="1">
                <a:off x="3254" y="3430"/>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0" name="Line 22"/>
              <p:cNvSpPr>
                <a:spLocks noChangeShapeType="1"/>
              </p:cNvSpPr>
              <p:nvPr/>
            </p:nvSpPr>
            <p:spPr bwMode="auto">
              <a:xfrm flipV="1">
                <a:off x="3067" y="2880"/>
                <a:ext cx="5" cy="7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Line 23"/>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36" name="Text Box 24"/>
            <p:cNvSpPr txBox="1">
              <a:spLocks noChangeArrowheads="1"/>
            </p:cNvSpPr>
            <p:nvPr/>
          </p:nvSpPr>
          <p:spPr bwMode="auto">
            <a:xfrm>
              <a:off x="1392" y="27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16</a:t>
              </a:r>
            </a:p>
          </p:txBody>
        </p:sp>
        <p:sp>
          <p:nvSpPr>
            <p:cNvPr id="37" name="Text Box 25"/>
            <p:cNvSpPr txBox="1">
              <a:spLocks noChangeArrowheads="1"/>
            </p:cNvSpPr>
            <p:nvPr/>
          </p:nvSpPr>
          <p:spPr bwMode="auto">
            <a:xfrm>
              <a:off x="2390" y="242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12</a:t>
              </a:r>
            </a:p>
          </p:txBody>
        </p:sp>
        <p:sp>
          <p:nvSpPr>
            <p:cNvPr id="38" name="Text Box 26"/>
            <p:cNvSpPr txBox="1">
              <a:spLocks noChangeArrowheads="1"/>
            </p:cNvSpPr>
            <p:nvPr/>
          </p:nvSpPr>
          <p:spPr bwMode="auto">
            <a:xfrm>
              <a:off x="3494" y="271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20</a:t>
              </a:r>
            </a:p>
          </p:txBody>
        </p:sp>
        <p:sp>
          <p:nvSpPr>
            <p:cNvPr id="39" name="Text Box 27"/>
            <p:cNvSpPr txBox="1">
              <a:spLocks noChangeArrowheads="1"/>
            </p:cNvSpPr>
            <p:nvPr/>
          </p:nvSpPr>
          <p:spPr bwMode="auto">
            <a:xfrm>
              <a:off x="1584" y="31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10</a:t>
              </a:r>
            </a:p>
          </p:txBody>
        </p:sp>
        <p:sp>
          <p:nvSpPr>
            <p:cNvPr id="40" name="Text Box 28"/>
            <p:cNvSpPr txBox="1">
              <a:spLocks noChangeArrowheads="1"/>
            </p:cNvSpPr>
            <p:nvPr/>
          </p:nvSpPr>
          <p:spPr bwMode="auto">
            <a:xfrm>
              <a:off x="2102" y="31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4</a:t>
              </a:r>
            </a:p>
          </p:txBody>
        </p:sp>
        <p:sp>
          <p:nvSpPr>
            <p:cNvPr id="41" name="Text Box 29"/>
            <p:cNvSpPr txBox="1">
              <a:spLocks noChangeArrowheads="1"/>
            </p:cNvSpPr>
            <p:nvPr/>
          </p:nvSpPr>
          <p:spPr bwMode="auto">
            <a:xfrm>
              <a:off x="2534" y="314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9</a:t>
              </a:r>
            </a:p>
          </p:txBody>
        </p:sp>
        <p:sp>
          <p:nvSpPr>
            <p:cNvPr id="42" name="Text Box 30"/>
            <p:cNvSpPr txBox="1">
              <a:spLocks noChangeArrowheads="1"/>
            </p:cNvSpPr>
            <p:nvPr/>
          </p:nvSpPr>
          <p:spPr bwMode="auto">
            <a:xfrm>
              <a:off x="3072" y="31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7</a:t>
              </a:r>
            </a:p>
          </p:txBody>
        </p:sp>
        <p:sp>
          <p:nvSpPr>
            <p:cNvPr id="43" name="Text Box 31"/>
            <p:cNvSpPr txBox="1">
              <a:spLocks noChangeArrowheads="1"/>
            </p:cNvSpPr>
            <p:nvPr/>
          </p:nvSpPr>
          <p:spPr bwMode="auto">
            <a:xfrm>
              <a:off x="3542" y="353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4</a:t>
              </a:r>
            </a:p>
          </p:txBody>
        </p:sp>
        <p:sp>
          <p:nvSpPr>
            <p:cNvPr id="44" name="Text Box 32"/>
            <p:cNvSpPr txBox="1">
              <a:spLocks noChangeArrowheads="1"/>
            </p:cNvSpPr>
            <p:nvPr/>
          </p:nvSpPr>
          <p:spPr bwMode="auto">
            <a:xfrm>
              <a:off x="1344" y="360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13</a:t>
              </a:r>
            </a:p>
          </p:txBody>
        </p:sp>
        <p:sp>
          <p:nvSpPr>
            <p:cNvPr id="45" name="Text Box 33"/>
            <p:cNvSpPr txBox="1">
              <a:spLocks noChangeArrowheads="1"/>
            </p:cNvSpPr>
            <p:nvPr/>
          </p:nvSpPr>
          <p:spPr bwMode="auto">
            <a:xfrm>
              <a:off x="2438" y="386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14</a:t>
              </a:r>
            </a:p>
          </p:txBody>
        </p:sp>
      </p:grpSp>
    </p:spTree>
    <p:extLst>
      <p:ext uri="{BB962C8B-B14F-4D97-AF65-F5344CB8AC3E}">
        <p14:creationId xmlns:p14="http://schemas.microsoft.com/office/powerpoint/2010/main" val="224958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altLang="zh-CN" dirty="0" smtClean="0">
                    <a:sym typeface="Symbol" panose="05050102010706020507" pitchFamily="18" charset="2"/>
                  </a:rPr>
                  <a:t>Given </a:t>
                </a:r>
                <a14:m>
                  <m:oMath xmlns:m="http://schemas.openxmlformats.org/officeDocument/2006/math">
                    <m:r>
                      <a:rPr lang="en-US" altLang="zh-CN" i="1" dirty="0" smtClean="0">
                        <a:latin typeface="Cambria Math" panose="02040503050406030204" pitchFamily="18" charset="0"/>
                        <a:sym typeface="Symbol" panose="05050102010706020507" pitchFamily="18" charset="2"/>
                      </a:rPr>
                      <m:t>𝐺</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𝑉</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𝐸</m:t>
                    </m:r>
                    <m:r>
                      <a:rPr lang="en-US" altLang="zh-CN" i="1" dirty="0">
                        <a:latin typeface="Cambria Math" panose="02040503050406030204" pitchFamily="18" charset="0"/>
                        <a:sym typeface="Symbol" panose="05050102010706020507" pitchFamily="18" charset="2"/>
                      </a:rPr>
                      <m:t>)</m:t>
                    </m:r>
                  </m:oMath>
                </a14:m>
                <a:r>
                  <a:rPr lang="en-US" altLang="zh-CN" dirty="0">
                    <a:sym typeface="Symbol" panose="05050102010706020507" pitchFamily="18" charset="2"/>
                  </a:rPr>
                  <a:t>, a flow network with capacity function c, a source </a:t>
                </a:r>
                <a14:m>
                  <m:oMath xmlns:m="http://schemas.openxmlformats.org/officeDocument/2006/math">
                    <m:r>
                      <a:rPr lang="en-US" altLang="zh-CN" i="1">
                        <a:latin typeface="Cambria Math" panose="02040503050406030204" pitchFamily="18" charset="0"/>
                        <a:sym typeface="Symbol" panose="05050102010706020507" pitchFamily="18" charset="2"/>
                      </a:rPr>
                      <m:t>𝑠</m:t>
                    </m:r>
                  </m:oMath>
                </a14:m>
                <a:r>
                  <a:rPr lang="en-US" altLang="zh-CN" dirty="0">
                    <a:sym typeface="Symbol" panose="05050102010706020507" pitchFamily="18" charset="2"/>
                  </a:rPr>
                  <a:t> and a sink </a:t>
                </a:r>
                <a14:m>
                  <m:oMath xmlns:m="http://schemas.openxmlformats.org/officeDocument/2006/math">
                    <m:r>
                      <a:rPr lang="en-US" altLang="zh-CN" i="1" dirty="0">
                        <a:latin typeface="Cambria Math" panose="02040503050406030204" pitchFamily="18" charset="0"/>
                        <a:sym typeface="Symbol" panose="05050102010706020507" pitchFamily="18" charset="2"/>
                      </a:rPr>
                      <m:t>𝑡</m:t>
                    </m:r>
                  </m:oMath>
                </a14:m>
                <a:r>
                  <a:rPr lang="en-US" altLang="zh-CN" dirty="0">
                    <a:sym typeface="Symbol" panose="05050102010706020507" pitchFamily="18" charset="2"/>
                  </a:rPr>
                  <a:t>, a flow in G is a real-valued function </a:t>
                </a:r>
                <a14:m>
                  <m:oMath xmlns:m="http://schemas.openxmlformats.org/officeDocument/2006/math">
                    <m:r>
                      <a:rPr lang="en-US" altLang="zh-CN" i="1" dirty="0">
                        <a:latin typeface="Cambria Math" panose="02040503050406030204" pitchFamily="18" charset="0"/>
                        <a:sym typeface="Symbol" panose="05050102010706020507" pitchFamily="18" charset="2"/>
                      </a:rPr>
                      <m:t>𝑓</m:t>
                    </m:r>
                    <m:r>
                      <a:rPr lang="en-US" altLang="zh-CN" i="1" dirty="0">
                        <a:latin typeface="Cambria Math" panose="02040503050406030204" pitchFamily="18" charset="0"/>
                        <a:sym typeface="Symbol" panose="05050102010706020507" pitchFamily="18" charset="2"/>
                      </a:rPr>
                      <m:t>: </m:t>
                    </m:r>
                    <m:r>
                      <a:rPr lang="en-US" altLang="zh-CN" i="1" dirty="0">
                        <a:latin typeface="Cambria Math" panose="02040503050406030204" pitchFamily="18" charset="0"/>
                        <a:sym typeface="Symbol" panose="05050102010706020507" pitchFamily="18" charset="2"/>
                      </a:rPr>
                      <m:t>𝑉</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𝑉</m:t>
                    </m:r>
                    <m:r>
                      <a:rPr lang="en-US" altLang="zh-CN" i="1" dirty="0" smtClean="0">
                        <a:latin typeface="Cambria Math" panose="02040503050406030204" pitchFamily="18" charset="0"/>
                        <a:ea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𝑅</m:t>
                    </m:r>
                  </m:oMath>
                </a14:m>
                <a:r>
                  <a:rPr lang="en-US" altLang="zh-CN" dirty="0">
                    <a:sym typeface="Symbol" panose="05050102010706020507" pitchFamily="18" charset="2"/>
                  </a:rPr>
                  <a:t>  satisfying the following two properties:</a:t>
                </a:r>
              </a:p>
              <a:p>
                <a:endParaRPr lang="en-US" altLang="zh-CN" dirty="0">
                  <a:sym typeface="Symbol" panose="05050102010706020507" pitchFamily="18" charset="2"/>
                </a:endParaRPr>
              </a:p>
              <a:p>
                <a:r>
                  <a:rPr lang="en-US" altLang="zh-CN" dirty="0">
                    <a:sym typeface="Symbol" panose="05050102010706020507" pitchFamily="18" charset="2"/>
                  </a:rPr>
                  <a:t>                               </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cstate="print"/>
                <a:stretch>
                  <a:fillRect l="-1455" t="-1863" r="-485"/>
                </a:stretch>
              </a:blipFill>
            </p:spPr>
            <p:txBody>
              <a:bodyPr/>
              <a:lstStyle/>
              <a:p>
                <a:r>
                  <a:rPr lang="en-US">
                    <a:noFill/>
                  </a:rPr>
                  <a:t> </a:t>
                </a:r>
              </a:p>
            </p:txBody>
          </p:sp>
        </mc:Fallback>
      </mc:AlternateContent>
      <p:sp>
        <p:nvSpPr>
          <p:cNvPr id="7170" name="Rectangle 2"/>
          <p:cNvSpPr>
            <a:spLocks noGrp="1" noChangeArrowheads="1"/>
          </p:cNvSpPr>
          <p:nvPr>
            <p:ph type="title"/>
          </p:nvPr>
        </p:nvSpPr>
        <p:spPr/>
        <p:txBody>
          <a:bodyPr>
            <a:normAutofit/>
          </a:bodyPr>
          <a:lstStyle/>
          <a:p>
            <a:pPr algn="l"/>
            <a:r>
              <a:rPr lang="en-US" altLang="zh-CN" sz="4000" dirty="0" smtClean="0"/>
              <a:t>Flow</a:t>
            </a:r>
            <a:endParaRPr lang="en-US" altLang="zh-CN" sz="4000" dirty="0"/>
          </a:p>
        </p:txBody>
      </p:sp>
      <p:sp>
        <p:nvSpPr>
          <p:cNvPr id="7174" name="Oval 6"/>
          <p:cNvSpPr>
            <a:spLocks noChangeArrowheads="1"/>
          </p:cNvSpPr>
          <p:nvPr/>
        </p:nvSpPr>
        <p:spPr bwMode="auto">
          <a:xfrm>
            <a:off x="3690938" y="4006868"/>
            <a:ext cx="838200" cy="762000"/>
          </a:xfrm>
          <a:prstGeom prst="ellipse">
            <a:avLst/>
          </a:prstGeom>
          <a:solidFill>
            <a:schemeClr val="bg1">
              <a:lumMod val="75000"/>
            </a:schemeClr>
          </a:solidFill>
          <a:ln w="9525">
            <a:solidFill>
              <a:schemeClr val="tx1"/>
            </a:solidFill>
            <a:round/>
            <a:headEnd/>
            <a:tailEnd/>
          </a:ln>
          <a:effectLst/>
        </p:spPr>
        <p:txBody>
          <a:bodyPr wrap="none" anchor="ctr"/>
          <a:lstStyle/>
          <a:p>
            <a:endParaRPr lang="en-US"/>
          </a:p>
        </p:txBody>
      </p:sp>
      <p:sp>
        <p:nvSpPr>
          <p:cNvPr id="7175" name="Line 7"/>
          <p:cNvSpPr>
            <a:spLocks noChangeShapeType="1"/>
          </p:cNvSpPr>
          <p:nvPr/>
        </p:nvSpPr>
        <p:spPr bwMode="auto">
          <a:xfrm>
            <a:off x="2700338" y="3930668"/>
            <a:ext cx="990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Line 8"/>
          <p:cNvSpPr>
            <a:spLocks noChangeShapeType="1"/>
          </p:cNvSpPr>
          <p:nvPr/>
        </p:nvSpPr>
        <p:spPr bwMode="auto">
          <a:xfrm flipV="1">
            <a:off x="2793956" y="4515984"/>
            <a:ext cx="914400" cy="3878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Line 11"/>
          <p:cNvSpPr>
            <a:spLocks noChangeShapeType="1"/>
          </p:cNvSpPr>
          <p:nvPr/>
        </p:nvSpPr>
        <p:spPr bwMode="auto">
          <a:xfrm flipV="1">
            <a:off x="4503556" y="3854468"/>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Line 12"/>
          <p:cNvSpPr>
            <a:spLocks noChangeShapeType="1"/>
          </p:cNvSpPr>
          <p:nvPr/>
        </p:nvSpPr>
        <p:spPr bwMode="auto">
          <a:xfrm>
            <a:off x="4503556" y="4578368"/>
            <a:ext cx="939982" cy="34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4" name="Object 5"/>
          <p:cNvGraphicFramePr>
            <a:graphicFrameLocks noChangeAspect="1"/>
          </p:cNvGraphicFramePr>
          <p:nvPr>
            <p:extLst>
              <p:ext uri="{D42A27DB-BD31-4B8C-83A1-F6EECF244321}">
                <p14:modId xmlns:p14="http://schemas.microsoft.com/office/powerpoint/2010/main" val="840137035"/>
              </p:ext>
            </p:extLst>
          </p:nvPr>
        </p:nvGraphicFramePr>
        <p:xfrm>
          <a:off x="155575" y="2524719"/>
          <a:ext cx="5287963" cy="371475"/>
        </p:xfrm>
        <a:graphic>
          <a:graphicData uri="http://schemas.openxmlformats.org/presentationml/2006/ole">
            <mc:AlternateContent xmlns:mc="http://schemas.openxmlformats.org/markup-compatibility/2006">
              <mc:Choice xmlns:v="urn:schemas-microsoft-com:vml" Requires="v">
                <p:oleObj spid="_x0000_s2083" name="Equation" r:id="rId4" imgW="3251200" imgH="228600" progId="">
                  <p:embed/>
                </p:oleObj>
              </mc:Choice>
              <mc:Fallback>
                <p:oleObj name="Equation" r:id="rId4" imgW="3251200" imgH="228600"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2524719"/>
                        <a:ext cx="5287963"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7"/>
          <p:cNvGraphicFramePr>
            <a:graphicFrameLocks noChangeAspect="1"/>
          </p:cNvGraphicFramePr>
          <p:nvPr>
            <p:extLst>
              <p:ext uri="{D42A27DB-BD31-4B8C-83A1-F6EECF244321}">
                <p14:modId xmlns:p14="http://schemas.microsoft.com/office/powerpoint/2010/main" val="1701432208"/>
              </p:ext>
            </p:extLst>
          </p:nvPr>
        </p:nvGraphicFramePr>
        <p:xfrm>
          <a:off x="155575" y="3195656"/>
          <a:ext cx="5611813" cy="557213"/>
        </p:xfrm>
        <a:graphic>
          <a:graphicData uri="http://schemas.openxmlformats.org/presentationml/2006/ole">
            <mc:AlternateContent xmlns:mc="http://schemas.openxmlformats.org/markup-compatibility/2006">
              <mc:Choice xmlns:v="urn:schemas-microsoft-com:vml" Requires="v">
                <p:oleObj spid="_x0000_s2084" name="Equation" r:id="rId6" imgW="3454400" imgH="342900" progId="">
                  <p:embed/>
                </p:oleObj>
              </mc:Choice>
              <mc:Fallback>
                <p:oleObj name="Equation" r:id="rId6" imgW="3454400" imgH="342900" progId="">
                  <p:embed/>
                  <p:pic>
                    <p:nvPicPr>
                      <p:cNvPr id="0"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3195656"/>
                        <a:ext cx="5611813"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4"/>
          <p:cNvSpPr>
            <a:spLocks noChangeArrowheads="1"/>
          </p:cNvSpPr>
          <p:nvPr/>
        </p:nvSpPr>
        <p:spPr bwMode="auto">
          <a:xfrm>
            <a:off x="155575" y="5114390"/>
            <a:ext cx="8988425" cy="143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rgbClr val="CCFF33"/>
              </a:buClr>
              <a:buSzPct val="70000"/>
              <a:buFont typeface="Wingdings" panose="05000000000000000000" pitchFamily="2" charset="2"/>
              <a:buChar char="n"/>
            </a:pPr>
            <a:r>
              <a:rPr lang="en-US" altLang="en-US" sz="2000" b="0" dirty="0">
                <a:latin typeface="+mn-lt"/>
                <a:sym typeface="Comic Sans MS" panose="030F0702030302020204" pitchFamily="66" charset="0"/>
              </a:rPr>
              <a:t>   Notes:</a:t>
            </a:r>
          </a:p>
          <a:p>
            <a:pPr lvl="1" eaLnBrk="1" hangingPunct="1">
              <a:buClr>
                <a:srgbClr val="CCFF33"/>
              </a:buClr>
              <a:buSzPct val="70000"/>
              <a:buFont typeface="Wingdings" panose="05000000000000000000" pitchFamily="2" charset="2"/>
              <a:buChar char="n"/>
            </a:pPr>
            <a:r>
              <a:rPr lang="en-US" altLang="en-US" sz="2000" b="0" dirty="0" smtClean="0">
                <a:latin typeface="+mn-lt"/>
                <a:sym typeface="Comic Sans MS" panose="030F0702030302020204" pitchFamily="66" charset="0"/>
              </a:rPr>
              <a:t>Function f also satisfies </a:t>
            </a:r>
            <a:r>
              <a:rPr lang="en-US" altLang="en-US" sz="2000" b="0" dirty="0">
                <a:solidFill>
                  <a:srgbClr val="FF0000"/>
                </a:solidFill>
                <a:latin typeface="+mn-lt"/>
                <a:sym typeface="Comic Sans MS" panose="030F0702030302020204" pitchFamily="66" charset="0"/>
              </a:rPr>
              <a:t>skew symmetry </a:t>
            </a:r>
            <a:r>
              <a:rPr lang="en-US" altLang="en-US" sz="2000" b="0" dirty="0" smtClean="0">
                <a:solidFill>
                  <a:srgbClr val="FF0000"/>
                </a:solidFill>
                <a:latin typeface="+mn-lt"/>
                <a:sym typeface="Comic Sans MS" panose="030F0702030302020204" pitchFamily="66" charset="0"/>
              </a:rPr>
              <a:t>property</a:t>
            </a:r>
            <a:r>
              <a:rPr lang="en-US" altLang="en-US" sz="2000" b="0" dirty="0" smtClean="0">
                <a:latin typeface="+mn-lt"/>
                <a:sym typeface="Comic Sans MS" panose="030F0702030302020204" pitchFamily="66" charset="0"/>
              </a:rPr>
              <a:t>: f(</a:t>
            </a:r>
            <a:r>
              <a:rPr lang="en-US" altLang="en-US" sz="2000" b="0" dirty="0" err="1" smtClean="0">
                <a:latin typeface="+mn-lt"/>
                <a:sym typeface="Comic Sans MS" panose="030F0702030302020204" pitchFamily="66" charset="0"/>
              </a:rPr>
              <a:t>u,v</a:t>
            </a:r>
            <a:r>
              <a:rPr lang="en-US" altLang="en-US" sz="2000" b="0" dirty="0" smtClean="0">
                <a:latin typeface="+mn-lt"/>
                <a:sym typeface="Comic Sans MS" panose="030F0702030302020204" pitchFamily="66" charset="0"/>
              </a:rPr>
              <a:t>)=-f(</a:t>
            </a:r>
            <a:r>
              <a:rPr lang="en-US" altLang="en-US" sz="2000" b="0" dirty="0" err="1" smtClean="0">
                <a:latin typeface="+mn-lt"/>
                <a:sym typeface="Comic Sans MS" panose="030F0702030302020204" pitchFamily="66" charset="0"/>
              </a:rPr>
              <a:t>v,u</a:t>
            </a:r>
            <a:r>
              <a:rPr lang="en-US" altLang="en-US" sz="2000" b="0" dirty="0" smtClean="0">
                <a:latin typeface="+mn-lt"/>
                <a:sym typeface="Comic Sans MS" panose="030F0702030302020204" pitchFamily="66" charset="0"/>
              </a:rPr>
              <a:t>) for any </a:t>
            </a:r>
            <a:r>
              <a:rPr lang="en-US" altLang="en-US" sz="2000" b="0" dirty="0" err="1" smtClean="0">
                <a:latin typeface="+mn-lt"/>
                <a:sym typeface="Comic Sans MS" panose="030F0702030302020204" pitchFamily="66" charset="0"/>
              </a:rPr>
              <a:t>u,v</a:t>
            </a:r>
            <a:r>
              <a:rPr lang="en-US" altLang="en-US" sz="2000" b="0" dirty="0" smtClean="0">
                <a:latin typeface="+mn-lt"/>
                <a:sym typeface="Comic Sans MS" panose="030F0702030302020204" pitchFamily="66" charset="0"/>
              </a:rPr>
              <a:t> in V</a:t>
            </a:r>
          </a:p>
          <a:p>
            <a:pPr lvl="2" eaLnBrk="1" hangingPunct="1">
              <a:buClr>
                <a:srgbClr val="CCFF33"/>
              </a:buClr>
              <a:buSzPct val="70000"/>
              <a:buFont typeface="Wingdings" panose="05000000000000000000" pitchFamily="2" charset="2"/>
              <a:buChar char="n"/>
            </a:pPr>
            <a:r>
              <a:rPr lang="en-US" altLang="en-US" sz="1600" b="0" dirty="0" smtClean="0">
                <a:latin typeface="+mn-lt"/>
                <a:sym typeface="Comic Sans MS" panose="030F0702030302020204" pitchFamily="66" charset="0"/>
              </a:rPr>
              <a:t>It implies </a:t>
            </a:r>
            <a:r>
              <a:rPr lang="en-US" altLang="en-US" sz="1600" b="0" dirty="0">
                <a:latin typeface="+mn-lt"/>
                <a:sym typeface="Comic Sans MS" panose="030F0702030302020204" pitchFamily="66" charset="0"/>
              </a:rPr>
              <a:t>that f(</a:t>
            </a:r>
            <a:r>
              <a:rPr lang="en-US" altLang="en-US" sz="1600" b="0" dirty="0" err="1">
                <a:latin typeface="+mn-lt"/>
                <a:sym typeface="Comic Sans MS" panose="030F0702030302020204" pitchFamily="66" charset="0"/>
              </a:rPr>
              <a:t>u,u</a:t>
            </a:r>
            <a:r>
              <a:rPr lang="en-US" altLang="en-US" sz="1600" b="0" dirty="0">
                <a:latin typeface="+mn-lt"/>
                <a:sym typeface="Comic Sans MS" panose="030F0702030302020204" pitchFamily="66" charset="0"/>
              </a:rPr>
              <a:t>)=0.</a:t>
            </a:r>
          </a:p>
          <a:p>
            <a:pPr lvl="1" eaLnBrk="1" hangingPunct="1">
              <a:buClr>
                <a:srgbClr val="CCFF33"/>
              </a:buClr>
              <a:buSzPct val="70000"/>
              <a:buFont typeface="Wingdings" panose="05000000000000000000" pitchFamily="2" charset="2"/>
              <a:buChar char="n"/>
            </a:pPr>
            <a:r>
              <a:rPr lang="en-US" altLang="en-US" sz="2000" b="0" dirty="0">
                <a:latin typeface="+mn-lt"/>
                <a:sym typeface="Comic Sans MS" panose="030F0702030302020204" pitchFamily="66" charset="0"/>
              </a:rPr>
              <a:t> We show only the </a:t>
            </a:r>
            <a:r>
              <a:rPr lang="en-US" altLang="en-US" sz="2000" b="0" i="1" dirty="0">
                <a:solidFill>
                  <a:srgbClr val="CC0000"/>
                </a:solidFill>
                <a:latin typeface="+mn-lt"/>
                <a:sym typeface="Comic Sans MS" panose="030F0702030302020204" pitchFamily="66" charset="0"/>
              </a:rPr>
              <a:t>positive</a:t>
            </a:r>
            <a:r>
              <a:rPr lang="en-US" altLang="en-US" sz="2000" b="0" dirty="0">
                <a:latin typeface="+mn-lt"/>
                <a:sym typeface="Comic Sans MS" panose="030F0702030302020204" pitchFamily="66" charset="0"/>
              </a:rPr>
              <a:t> flows in the flow network.</a:t>
            </a:r>
          </a:p>
        </p:txBody>
      </p:sp>
    </p:spTree>
    <p:extLst>
      <p:ext uri="{BB962C8B-B14F-4D97-AF65-F5344CB8AC3E}">
        <p14:creationId xmlns:p14="http://schemas.microsoft.com/office/powerpoint/2010/main" val="252681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r>
              <a:rPr lang="en-US" altLang="en-US" dirty="0" smtClean="0"/>
              <a:t>Flow: </a:t>
            </a:r>
            <a:r>
              <a:rPr lang="en-US" altLang="en-US" dirty="0"/>
              <a:t>Example </a:t>
            </a:r>
            <a:endParaRPr lang="en-US" altLang="en-US" dirty="0" smtClean="0"/>
          </a:p>
        </p:txBody>
      </p:sp>
      <mc:AlternateContent xmlns:mc="http://schemas.openxmlformats.org/markup-compatibility/2006" xmlns:a14="http://schemas.microsoft.com/office/drawing/2010/main">
        <mc:Choice Requires="a14">
          <p:sp>
            <p:nvSpPr>
              <p:cNvPr id="986115" name="Rectangle 3"/>
              <p:cNvSpPr>
                <a:spLocks noGrp="1" noChangeArrowheads="1"/>
              </p:cNvSpPr>
              <p:nvPr>
                <p:ph idx="1"/>
              </p:nvPr>
            </p:nvSpPr>
            <p:spPr>
              <a:noFill/>
            </p:spPr>
            <p:txBody>
              <a:bodyPr/>
              <a:lstStyle/>
              <a:p>
                <a:pPr/>
                <a14:m>
                  <m:oMathPara xmlns:m="http://schemas.openxmlformats.org/officeDocument/2006/math">
                    <m:oMathParaPr>
                      <m:jc m:val="centerGroup"/>
                    </m:oMathParaPr>
                    <m:oMath xmlns:m="http://schemas.openxmlformats.org/officeDocument/2006/math">
                      <m:r>
                        <a:rPr lang="en-US" altLang="en-US" sz="280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2</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1</m:t>
                      </m:r>
                      <m:r>
                        <a:rPr lang="en-US" altLang="en-US" sz="2800" i="1" dirty="0" smtClean="0">
                          <a:latin typeface="Cambria Math" panose="02040503050406030204" pitchFamily="18" charset="0"/>
                        </a:rPr>
                        <m:t>) = 1, </m:t>
                      </m:r>
                      <m:r>
                        <a:rPr lang="en-US" altLang="en-US" sz="2800" b="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2</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1</m:t>
                      </m:r>
                      <m:r>
                        <a:rPr lang="en-US" altLang="en-US" sz="2800" i="1" dirty="0" smtClean="0">
                          <a:latin typeface="Cambria Math" panose="02040503050406030204" pitchFamily="18" charset="0"/>
                        </a:rPr>
                        <m:t>) = 4.</m:t>
                      </m:r>
                    </m:oMath>
                  </m:oMathPara>
                </a14:m>
                <a:endParaRPr lang="en-US" altLang="en-US" sz="2800" dirty="0" smtClean="0"/>
              </a:p>
              <a:p>
                <a:pPr/>
                <a14:m>
                  <m:oMathPara xmlns:m="http://schemas.openxmlformats.org/officeDocument/2006/math">
                    <m:oMathParaPr>
                      <m:jc m:val="centerGroup"/>
                    </m:oMathParaPr>
                    <m:oMath xmlns:m="http://schemas.openxmlformats.org/officeDocument/2006/math">
                      <m:r>
                        <a:rPr lang="en-US" altLang="en-US" sz="280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1</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2</m:t>
                      </m:r>
                      <m:r>
                        <a:rPr lang="en-US" altLang="en-US" sz="2800" i="1" dirty="0" smtClean="0">
                          <a:latin typeface="Cambria Math" panose="02040503050406030204" pitchFamily="18" charset="0"/>
                        </a:rPr>
                        <m:t>) = −1, </m:t>
                      </m:r>
                      <m:r>
                        <a:rPr lang="en-US" altLang="en-US" sz="2800" b="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1</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2</m:t>
                      </m:r>
                      <m:r>
                        <a:rPr lang="en-US" altLang="en-US" sz="2800" i="1" dirty="0" smtClean="0">
                          <a:latin typeface="Cambria Math" panose="02040503050406030204" pitchFamily="18" charset="0"/>
                        </a:rPr>
                        <m:t>) = 10.</m:t>
                      </m:r>
                    </m:oMath>
                  </m:oMathPara>
                </a14:m>
                <a:endParaRPr lang="en-US" altLang="en-US" sz="2800" dirty="0" smtClean="0"/>
              </a:p>
              <a:p>
                <a:pPr/>
                <a14:m>
                  <m:oMathPara xmlns:m="http://schemas.openxmlformats.org/officeDocument/2006/math">
                    <m:oMathParaPr>
                      <m:jc m:val="centerGroup"/>
                    </m:oMathParaPr>
                    <m:oMath xmlns:m="http://schemas.openxmlformats.org/officeDocument/2006/math">
                      <m:r>
                        <a:rPr lang="en-US" altLang="en-US" sz="280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3</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𝑠</m:t>
                      </m:r>
                      <m:r>
                        <a:rPr lang="en-US" altLang="en-US" sz="2800" b="0" i="1" dirty="0" smtClean="0">
                          <a:latin typeface="Cambria Math" panose="02040503050406030204" pitchFamily="18" charset="0"/>
                        </a:rPr>
                        <m:t>)</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3</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1</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3</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2</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3</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4</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𝑣</m:t>
                      </m:r>
                      <m:r>
                        <a:rPr lang="en-US" altLang="en-US" sz="2800" i="1" baseline="-25000" dirty="0" smtClean="0">
                          <a:latin typeface="Cambria Math" panose="02040503050406030204" pitchFamily="18" charset="0"/>
                        </a:rPr>
                        <m:t>3</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𝑡</m:t>
                      </m:r>
                      <m:r>
                        <a:rPr lang="en-US" altLang="en-US" sz="2800" i="1" dirty="0" smtClean="0">
                          <a:latin typeface="Cambria Math" panose="02040503050406030204" pitchFamily="18" charset="0"/>
                        </a:rPr>
                        <m:t>) =</m:t>
                      </m:r>
                    </m:oMath>
                  </m:oMathPara>
                </a14:m>
                <a:endParaRPr lang="en-US" altLang="en-US" sz="2800" dirty="0" smtClean="0"/>
              </a:p>
              <a:p>
                <a:pPr>
                  <a:buFontTx/>
                  <a:buNone/>
                </a:pPr>
                <a14:m>
                  <m:oMathPara xmlns:m="http://schemas.openxmlformats.org/officeDocument/2006/math">
                    <m:oMathParaPr>
                      <m:jc m:val="centerGroup"/>
                    </m:oMathParaPr>
                    <m:oMath xmlns:m="http://schemas.openxmlformats.org/officeDocument/2006/math">
                      <m:r>
                        <a:rPr lang="en-US" altLang="en-US" i="1" dirty="0">
                          <a:latin typeface="Cambria Math" panose="02040503050406030204" pitchFamily="18" charset="0"/>
                        </a:rPr>
                        <m:t>0</m:t>
                      </m:r>
                      <m:r>
                        <a:rPr lang="en-US" altLang="en-US" sz="2800" i="1" dirty="0" smtClean="0">
                          <a:latin typeface="Cambria Math" panose="02040503050406030204" pitchFamily="18" charset="0"/>
                        </a:rPr>
                        <m:t>+</m:t>
                      </m:r>
                      <m:d>
                        <m:dPr>
                          <m:ctrlPr>
                            <a:rPr lang="en-US" altLang="en-US" sz="2800" i="1" dirty="0" smtClean="0">
                              <a:latin typeface="Cambria Math" panose="02040503050406030204" pitchFamily="18" charset="0"/>
                            </a:rPr>
                          </m:ctrlPr>
                        </m:dPr>
                        <m:e>
                          <m:r>
                            <a:rPr lang="en-US" altLang="en-US" sz="2800" i="1" dirty="0" smtClean="0">
                              <a:latin typeface="Cambria Math" panose="02040503050406030204" pitchFamily="18" charset="0"/>
                            </a:rPr>
                            <m:t>−12</m:t>
                          </m:r>
                        </m:e>
                      </m:d>
                      <m:r>
                        <a:rPr lang="en-US" altLang="en-US" sz="2800" i="1" dirty="0" smtClean="0">
                          <a:latin typeface="Cambria Math" panose="02040503050406030204" pitchFamily="18" charset="0"/>
                        </a:rPr>
                        <m:t>+4+(−7)+15=0</m:t>
                      </m:r>
                    </m:oMath>
                  </m:oMathPara>
                </a14:m>
                <a:endParaRPr lang="en-US" altLang="en-US" sz="2800" dirty="0" smtClean="0"/>
              </a:p>
            </p:txBody>
          </p:sp>
        </mc:Choice>
        <mc:Fallback xmlns="">
          <p:sp>
            <p:nvSpPr>
              <p:cNvPr id="986115" name="Rectangle 3"/>
              <p:cNvSpPr>
                <a:spLocks noGrp="1" noRot="1" noChangeAspect="1" noMove="1" noResize="1" noEditPoints="1" noAdjustHandles="1" noChangeArrowheads="1" noChangeShapeType="1" noTextEdit="1"/>
              </p:cNvSpPr>
              <p:nvPr>
                <p:ph idx="1"/>
              </p:nvPr>
            </p:nvSpPr>
            <p:spPr>
              <a:blipFill rotWithShape="0">
                <a:blip r:embed="rId2" cstate="print"/>
                <a:stretch>
                  <a:fillRect/>
                </a:stretch>
              </a:blipFill>
            </p:spPr>
            <p:txBody>
              <a:bodyPr/>
              <a:lstStyle/>
              <a:p>
                <a:r>
                  <a:rPr lang="en-US" dirty="0">
                    <a:noFill/>
                  </a:rPr>
                  <a:t> </a:t>
                </a:r>
              </a:p>
            </p:txBody>
          </p:sp>
        </mc:Fallback>
      </mc:AlternateContent>
      <p:grpSp>
        <p:nvGrpSpPr>
          <p:cNvPr id="986117" name="Group 5"/>
          <p:cNvGrpSpPr>
            <a:grpSpLocks/>
          </p:cNvGrpSpPr>
          <p:nvPr/>
        </p:nvGrpSpPr>
        <p:grpSpPr bwMode="auto">
          <a:xfrm>
            <a:off x="6357294" y="2745445"/>
            <a:ext cx="2238065" cy="909638"/>
            <a:chOff x="2937" y="927"/>
            <a:chExt cx="1342" cy="573"/>
          </a:xfrm>
        </p:grpSpPr>
        <p:sp>
          <p:nvSpPr>
            <p:cNvPr id="11277" name="Text Box 6"/>
            <p:cNvSpPr txBox="1">
              <a:spLocks noChangeArrowheads="1"/>
            </p:cNvSpPr>
            <p:nvPr/>
          </p:nvSpPr>
          <p:spPr bwMode="auto">
            <a:xfrm>
              <a:off x="3774" y="1045"/>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0" dirty="0">
                  <a:solidFill>
                    <a:srgbClr val="FF0000"/>
                  </a:solidFill>
                  <a:latin typeface="Comic Sans MS" panose="030F0702030302020204" pitchFamily="66" charset="0"/>
                </a:rPr>
                <a:t>flow</a:t>
              </a:r>
            </a:p>
          </p:txBody>
        </p:sp>
        <p:sp>
          <p:nvSpPr>
            <p:cNvPr id="11278" name="Freeform 7"/>
            <p:cNvSpPr>
              <a:spLocks/>
            </p:cNvSpPr>
            <p:nvPr/>
          </p:nvSpPr>
          <p:spPr bwMode="auto">
            <a:xfrm>
              <a:off x="2937" y="927"/>
              <a:ext cx="825" cy="573"/>
            </a:xfrm>
            <a:custGeom>
              <a:avLst/>
              <a:gdLst>
                <a:gd name="T0" fmla="*/ 764 w 764"/>
                <a:gd name="T1" fmla="*/ 278 h 537"/>
                <a:gd name="T2" fmla="*/ 299 w 764"/>
                <a:gd name="T3" fmla="*/ 43 h 537"/>
                <a:gd name="T4" fmla="*/ 0 w 764"/>
                <a:gd name="T5" fmla="*/ 537 h 537"/>
                <a:gd name="T6" fmla="*/ 0 60000 65536"/>
                <a:gd name="T7" fmla="*/ 0 60000 65536"/>
                <a:gd name="T8" fmla="*/ 0 60000 65536"/>
              </a:gdLst>
              <a:ahLst/>
              <a:cxnLst>
                <a:cxn ang="T6">
                  <a:pos x="T0" y="T1"/>
                </a:cxn>
                <a:cxn ang="T7">
                  <a:pos x="T2" y="T3"/>
                </a:cxn>
                <a:cxn ang="T8">
                  <a:pos x="T4" y="T5"/>
                </a:cxn>
              </a:cxnLst>
              <a:rect l="0" t="0" r="r" b="b"/>
              <a:pathLst>
                <a:path w="764" h="537">
                  <a:moveTo>
                    <a:pt x="764" y="278"/>
                  </a:moveTo>
                  <a:cubicBezTo>
                    <a:pt x="595" y="139"/>
                    <a:pt x="426" y="0"/>
                    <a:pt x="299" y="43"/>
                  </a:cubicBezTo>
                  <a:cubicBezTo>
                    <a:pt x="172" y="86"/>
                    <a:pt x="86" y="311"/>
                    <a:pt x="0" y="537"/>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86120" name="Group 8"/>
          <p:cNvGrpSpPr>
            <a:grpSpLocks/>
          </p:cNvGrpSpPr>
          <p:nvPr/>
        </p:nvGrpSpPr>
        <p:grpSpPr bwMode="auto">
          <a:xfrm>
            <a:off x="6849551" y="3356633"/>
            <a:ext cx="2103950" cy="525462"/>
            <a:chOff x="3244" y="1312"/>
            <a:chExt cx="1394" cy="331"/>
          </a:xfrm>
        </p:grpSpPr>
        <p:sp>
          <p:nvSpPr>
            <p:cNvPr id="11275" name="Text Box 9"/>
            <p:cNvSpPr txBox="1">
              <a:spLocks noChangeArrowheads="1"/>
            </p:cNvSpPr>
            <p:nvPr/>
          </p:nvSpPr>
          <p:spPr bwMode="auto">
            <a:xfrm>
              <a:off x="3698" y="1312"/>
              <a:ext cx="9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0" dirty="0">
                  <a:solidFill>
                    <a:srgbClr val="FF0000"/>
                  </a:solidFill>
                  <a:latin typeface="Comic Sans MS" panose="030F0702030302020204" pitchFamily="66" charset="0"/>
                </a:rPr>
                <a:t>capacity</a:t>
              </a:r>
            </a:p>
          </p:txBody>
        </p:sp>
        <p:sp>
          <p:nvSpPr>
            <p:cNvPr id="11276" name="Freeform 10"/>
            <p:cNvSpPr>
              <a:spLocks/>
            </p:cNvSpPr>
            <p:nvPr/>
          </p:nvSpPr>
          <p:spPr bwMode="auto">
            <a:xfrm>
              <a:off x="3244" y="1481"/>
              <a:ext cx="453" cy="162"/>
            </a:xfrm>
            <a:custGeom>
              <a:avLst/>
              <a:gdLst>
                <a:gd name="T0" fmla="*/ 453 w 453"/>
                <a:gd name="T1" fmla="*/ 0 h 162"/>
                <a:gd name="T2" fmla="*/ 183 w 453"/>
                <a:gd name="T3" fmla="*/ 135 h 162"/>
                <a:gd name="T4" fmla="*/ 0 w 453"/>
                <a:gd name="T5" fmla="*/ 159 h 162"/>
                <a:gd name="T6" fmla="*/ 0 60000 65536"/>
                <a:gd name="T7" fmla="*/ 0 60000 65536"/>
                <a:gd name="T8" fmla="*/ 0 60000 65536"/>
              </a:gdLst>
              <a:ahLst/>
              <a:cxnLst>
                <a:cxn ang="T6">
                  <a:pos x="T0" y="T1"/>
                </a:cxn>
                <a:cxn ang="T7">
                  <a:pos x="T2" y="T3"/>
                </a:cxn>
                <a:cxn ang="T8">
                  <a:pos x="T4" y="T5"/>
                </a:cxn>
              </a:cxnLst>
              <a:rect l="0" t="0" r="r" b="b"/>
              <a:pathLst>
                <a:path w="453" h="162">
                  <a:moveTo>
                    <a:pt x="453" y="0"/>
                  </a:moveTo>
                  <a:cubicBezTo>
                    <a:pt x="356" y="54"/>
                    <a:pt x="259" y="108"/>
                    <a:pt x="183" y="135"/>
                  </a:cubicBezTo>
                  <a:cubicBezTo>
                    <a:pt x="107" y="162"/>
                    <a:pt x="53" y="160"/>
                    <a:pt x="0" y="159"/>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86126" name="Group 14"/>
          <p:cNvGrpSpPr>
            <a:grpSpLocks/>
          </p:cNvGrpSpPr>
          <p:nvPr/>
        </p:nvGrpSpPr>
        <p:grpSpPr bwMode="auto">
          <a:xfrm>
            <a:off x="412377" y="2608729"/>
            <a:ext cx="2492188" cy="2178424"/>
            <a:chOff x="211" y="2059"/>
            <a:chExt cx="1387" cy="1229"/>
          </a:xfrm>
        </p:grpSpPr>
        <p:sp>
          <p:nvSpPr>
            <p:cNvPr id="11273" name="Freeform 12"/>
            <p:cNvSpPr>
              <a:spLocks/>
            </p:cNvSpPr>
            <p:nvPr/>
          </p:nvSpPr>
          <p:spPr bwMode="auto">
            <a:xfrm>
              <a:off x="806" y="2356"/>
              <a:ext cx="792" cy="932"/>
            </a:xfrm>
            <a:custGeom>
              <a:avLst/>
              <a:gdLst>
                <a:gd name="T0" fmla="*/ 792 w 792"/>
                <a:gd name="T1" fmla="*/ 840 h 932"/>
                <a:gd name="T2" fmla="*/ 466 w 792"/>
                <a:gd name="T3" fmla="*/ 826 h 932"/>
                <a:gd name="T4" fmla="*/ 269 w 792"/>
                <a:gd name="T5" fmla="*/ 202 h 932"/>
                <a:gd name="T6" fmla="*/ 0 w 792"/>
                <a:gd name="T7" fmla="*/ 0 h 9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932">
                  <a:moveTo>
                    <a:pt x="792" y="840"/>
                  </a:moveTo>
                  <a:cubicBezTo>
                    <a:pt x="672" y="886"/>
                    <a:pt x="553" y="932"/>
                    <a:pt x="466" y="826"/>
                  </a:cubicBezTo>
                  <a:cubicBezTo>
                    <a:pt x="379" y="720"/>
                    <a:pt x="347" y="340"/>
                    <a:pt x="269" y="202"/>
                  </a:cubicBezTo>
                  <a:cubicBezTo>
                    <a:pt x="191" y="64"/>
                    <a:pt x="46" y="34"/>
                    <a:pt x="0" y="0"/>
                  </a:cubicBezTo>
                </a:path>
              </a:pathLst>
            </a:custGeom>
            <a:noFill/>
            <a:ln w="28575" cmpd="sng">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Text Box 13"/>
            <p:cNvSpPr txBox="1">
              <a:spLocks noChangeArrowheads="1"/>
            </p:cNvSpPr>
            <p:nvPr/>
          </p:nvSpPr>
          <p:spPr bwMode="auto">
            <a:xfrm>
              <a:off x="211" y="2059"/>
              <a:ext cx="8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0" dirty="0">
                  <a:solidFill>
                    <a:srgbClr val="FF0000"/>
                  </a:solidFill>
                  <a:latin typeface="Comic Sans MS" panose="030F0702030302020204" pitchFamily="66" charset="0"/>
                </a:rPr>
                <a:t>capacity</a:t>
              </a:r>
            </a:p>
          </p:txBody>
        </p:sp>
      </p:grpSp>
      <p:grpSp>
        <p:nvGrpSpPr>
          <p:cNvPr id="2" name="Group 1"/>
          <p:cNvGrpSpPr/>
          <p:nvPr/>
        </p:nvGrpSpPr>
        <p:grpSpPr>
          <a:xfrm>
            <a:off x="1626325" y="3068638"/>
            <a:ext cx="5486400" cy="3352800"/>
            <a:chOff x="1626325" y="3068638"/>
            <a:chExt cx="5486400" cy="3352800"/>
          </a:xfrm>
        </p:grpSpPr>
        <p:grpSp>
          <p:nvGrpSpPr>
            <p:cNvPr id="16" name="Group 3"/>
            <p:cNvGrpSpPr>
              <a:grpSpLocks/>
            </p:cNvGrpSpPr>
            <p:nvPr/>
          </p:nvGrpSpPr>
          <p:grpSpPr bwMode="auto">
            <a:xfrm>
              <a:off x="1626325" y="3297238"/>
              <a:ext cx="5486400" cy="2879725"/>
              <a:chOff x="1008" y="2544"/>
              <a:chExt cx="3120" cy="1484"/>
            </a:xfrm>
          </p:grpSpPr>
          <p:sp>
            <p:nvSpPr>
              <p:cNvPr id="17" name="Oval 4"/>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18" name="Oval 5"/>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18" name="Oval 5"/>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3"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6"/>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19" name="Oval 6"/>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4"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0" name="Oval 7"/>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21" name="Oval 8"/>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21" name="Oval 8"/>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5"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9"/>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i="1" kern="0">
                                  <a:solidFill>
                                    <a:srgbClr val="000000"/>
                                  </a:solidFill>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22" name="Oval 9"/>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6"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3" name="Line 10"/>
              <p:cNvSpPr>
                <a:spLocks noChangeShapeType="1"/>
              </p:cNvSpPr>
              <p:nvPr/>
            </p:nvSpPr>
            <p:spPr bwMode="auto">
              <a:xfrm flipV="1">
                <a:off x="1382" y="2876"/>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1"/>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Line 12"/>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Line 13"/>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Line 14"/>
              <p:cNvSpPr>
                <a:spLocks noChangeShapeType="1"/>
              </p:cNvSpPr>
              <p:nvPr/>
            </p:nvSpPr>
            <p:spPr bwMode="auto">
              <a:xfrm>
                <a:off x="2194" y="2710"/>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15"/>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Line 16"/>
              <p:cNvSpPr>
                <a:spLocks noChangeShapeType="1"/>
              </p:cNvSpPr>
              <p:nvPr/>
            </p:nvSpPr>
            <p:spPr bwMode="auto">
              <a:xfrm>
                <a:off x="3254" y="2821"/>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Line 17"/>
              <p:cNvSpPr>
                <a:spLocks noChangeShapeType="1"/>
              </p:cNvSpPr>
              <p:nvPr/>
            </p:nvSpPr>
            <p:spPr bwMode="auto">
              <a:xfrm flipV="1">
                <a:off x="3254" y="3430"/>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Line 18"/>
              <p:cNvSpPr>
                <a:spLocks noChangeShapeType="1"/>
              </p:cNvSpPr>
              <p:nvPr/>
            </p:nvSpPr>
            <p:spPr bwMode="auto">
              <a:xfrm flipV="1">
                <a:off x="3067" y="2880"/>
                <a:ext cx="5" cy="7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Line 19"/>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33" name="Text Box 20"/>
            <p:cNvSpPr txBox="1">
              <a:spLocks noChangeArrowheads="1"/>
            </p:cNvSpPr>
            <p:nvPr/>
          </p:nvSpPr>
          <p:spPr bwMode="auto">
            <a:xfrm>
              <a:off x="2007325" y="3754438"/>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11/16</a:t>
              </a:r>
            </a:p>
          </p:txBody>
        </p:sp>
        <p:sp>
          <p:nvSpPr>
            <p:cNvPr id="34" name="Text Box 21"/>
            <p:cNvSpPr txBox="1">
              <a:spLocks noChangeArrowheads="1"/>
            </p:cNvSpPr>
            <p:nvPr/>
          </p:nvSpPr>
          <p:spPr bwMode="auto">
            <a:xfrm>
              <a:off x="3836125" y="3068638"/>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12/12</a:t>
              </a:r>
            </a:p>
          </p:txBody>
        </p:sp>
        <p:sp>
          <p:nvSpPr>
            <p:cNvPr id="35" name="Text Box 22"/>
            <p:cNvSpPr txBox="1">
              <a:spLocks noChangeArrowheads="1"/>
            </p:cNvSpPr>
            <p:nvPr/>
          </p:nvSpPr>
          <p:spPr bwMode="auto">
            <a:xfrm>
              <a:off x="5998300" y="3627438"/>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15/20</a:t>
              </a:r>
            </a:p>
          </p:txBody>
        </p:sp>
        <p:sp>
          <p:nvSpPr>
            <p:cNvPr id="36" name="Text Box 23"/>
            <p:cNvSpPr txBox="1">
              <a:spLocks noChangeArrowheads="1"/>
            </p:cNvSpPr>
            <p:nvPr/>
          </p:nvSpPr>
          <p:spPr bwMode="auto">
            <a:xfrm>
              <a:off x="2764660" y="440092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dirty="0" smtClean="0">
                  <a:solidFill>
                    <a:srgbClr val="000000"/>
                  </a:solidFill>
                  <a:latin typeface="Times New Roman" panose="02020603050405020304" pitchFamily="18" charset="0"/>
                </a:rPr>
                <a:t>10</a:t>
              </a:r>
            </a:p>
          </p:txBody>
        </p:sp>
        <p:sp>
          <p:nvSpPr>
            <p:cNvPr id="37" name="Text Box 24"/>
            <p:cNvSpPr txBox="1">
              <a:spLocks noChangeArrowheads="1"/>
            </p:cNvSpPr>
            <p:nvPr/>
          </p:nvSpPr>
          <p:spPr bwMode="auto">
            <a:xfrm>
              <a:off x="3531325" y="4516438"/>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1/4</a:t>
              </a:r>
            </a:p>
          </p:txBody>
        </p:sp>
        <p:sp>
          <p:nvSpPr>
            <p:cNvPr id="38" name="Text Box 25"/>
            <p:cNvSpPr txBox="1">
              <a:spLocks noChangeArrowheads="1"/>
            </p:cNvSpPr>
            <p:nvPr/>
          </p:nvSpPr>
          <p:spPr bwMode="auto">
            <a:xfrm>
              <a:off x="4293325" y="4516438"/>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4/9</a:t>
              </a:r>
            </a:p>
          </p:txBody>
        </p:sp>
        <p:sp>
          <p:nvSpPr>
            <p:cNvPr id="39" name="Text Box 26"/>
            <p:cNvSpPr txBox="1">
              <a:spLocks noChangeArrowheads="1"/>
            </p:cNvSpPr>
            <p:nvPr/>
          </p:nvSpPr>
          <p:spPr bwMode="auto">
            <a:xfrm>
              <a:off x="5283925" y="4516438"/>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7/7</a:t>
              </a:r>
            </a:p>
          </p:txBody>
        </p:sp>
        <p:sp>
          <p:nvSpPr>
            <p:cNvPr id="40" name="Text Box 27"/>
            <p:cNvSpPr txBox="1">
              <a:spLocks noChangeArrowheads="1"/>
            </p:cNvSpPr>
            <p:nvPr/>
          </p:nvSpPr>
          <p:spPr bwMode="auto">
            <a:xfrm>
              <a:off x="6045925" y="5354638"/>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4/4</a:t>
              </a:r>
            </a:p>
          </p:txBody>
        </p:sp>
        <p:sp>
          <p:nvSpPr>
            <p:cNvPr id="41" name="Text Box 28"/>
            <p:cNvSpPr txBox="1">
              <a:spLocks noChangeArrowheads="1"/>
            </p:cNvSpPr>
            <p:nvPr/>
          </p:nvSpPr>
          <p:spPr bwMode="auto">
            <a:xfrm>
              <a:off x="2007325" y="5354638"/>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8/13</a:t>
              </a:r>
            </a:p>
          </p:txBody>
        </p:sp>
        <p:sp>
          <p:nvSpPr>
            <p:cNvPr id="42" name="Text Box 29"/>
            <p:cNvSpPr txBox="1">
              <a:spLocks noChangeArrowheads="1"/>
            </p:cNvSpPr>
            <p:nvPr/>
          </p:nvSpPr>
          <p:spPr bwMode="auto">
            <a:xfrm>
              <a:off x="3988525" y="5964238"/>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11/14</a:t>
              </a:r>
            </a:p>
          </p:txBody>
        </p:sp>
      </p:grpSp>
    </p:spTree>
    <p:extLst>
      <p:ext uri="{BB962C8B-B14F-4D97-AF65-F5344CB8AC3E}">
        <p14:creationId xmlns:p14="http://schemas.microsoft.com/office/powerpoint/2010/main" val="3682286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861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861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61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611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611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8611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86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algn="l"/>
            <a:r>
              <a:rPr lang="en-US" altLang="zh-CN" dirty="0" smtClean="0"/>
              <a:t>Value </a:t>
            </a:r>
            <a:r>
              <a:rPr lang="en-US" altLang="zh-CN" dirty="0"/>
              <a:t>of a </a:t>
            </a:r>
            <a:r>
              <a:rPr lang="en-US" altLang="zh-CN" dirty="0" smtClean="0"/>
              <a:t>Flow</a:t>
            </a:r>
            <a:endParaRPr lang="en-US" altLang="zh-CN"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a:t>The total flow from source to any other vertices</a:t>
                </a:r>
                <a:r>
                  <a:rPr lang="en-US" dirty="0" smtClean="0"/>
                  <a:t>.</a:t>
                </a:r>
              </a:p>
              <a:p>
                <a:pPr marL="457200" indent="-457200">
                  <a:buFont typeface="Arial" panose="020B0604020202020204" pitchFamily="34" charset="0"/>
                  <a:buChar char="•"/>
                </a:pPr>
                <a:endParaRPr lang="en-US" dirty="0"/>
              </a:p>
              <a:p>
                <a:endParaRPr lang="en-US" dirty="0"/>
              </a:p>
              <a:p>
                <a:pPr marL="457200" indent="-457200">
                  <a:buFont typeface="Arial" panose="020B0604020202020204" pitchFamily="34" charset="0"/>
                  <a:buChar char="•"/>
                </a:pPr>
                <a:r>
                  <a:rPr lang="en-US" dirty="0"/>
                  <a:t>The same as the total flow from any vertices to the sink</a:t>
                </a:r>
                <a:r>
                  <a:rPr lang="en-US" dirty="0" smtClean="0"/>
                  <a:t>.</a:t>
                </a:r>
              </a:p>
              <a:p>
                <a:pPr marL="914400" lvl="1" indent="-457200">
                  <a:buFont typeface="Arial" panose="020B0604020202020204" pitchFamily="34" charset="0"/>
                  <a:buChar char="•"/>
                </a:pPr>
                <a:r>
                  <a:rPr lang="en-US" altLang="en-US" dirty="0" smtClean="0"/>
                  <a:t>The </a:t>
                </a:r>
                <a:r>
                  <a:rPr lang="en-US" altLang="en-US" dirty="0"/>
                  <a:t>total flow leaving </a:t>
                </a:r>
                <a14:m>
                  <m:oMath xmlns:m="http://schemas.openxmlformats.org/officeDocument/2006/math">
                    <m:r>
                      <a:rPr lang="en-US" altLang="en-US" i="1" dirty="0" smtClean="0">
                        <a:latin typeface="Cambria Math" panose="02040503050406030204" pitchFamily="18" charset="0"/>
                      </a:rPr>
                      <m:t>𝑠</m:t>
                    </m:r>
                  </m:oMath>
                </a14:m>
                <a:r>
                  <a:rPr lang="en-US" altLang="en-US" dirty="0"/>
                  <a:t>  = the total flow arriving </a:t>
                </a:r>
                <a:r>
                  <a:rPr lang="en-US" altLang="en-US" dirty="0" smtClean="0"/>
                  <a:t>at </a:t>
                </a:r>
                <a14:m>
                  <m:oMath xmlns:m="http://schemas.openxmlformats.org/officeDocument/2006/math">
                    <m:r>
                      <a:rPr lang="en-US" altLang="en-US" i="1" dirty="0" smtClean="0">
                        <a:latin typeface="Cambria Math" panose="02040503050406030204" pitchFamily="18" charset="0"/>
                      </a:rPr>
                      <m:t>𝑡</m:t>
                    </m:r>
                  </m:oMath>
                </a14:m>
                <a:r>
                  <a:rPr lang="en-US" altLang="en-US" dirty="0"/>
                  <a:t>.</a:t>
                </a:r>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cstate="print"/>
                <a:stretch>
                  <a:fillRect l="-1247" t="-1863" r="-277"/>
                </a:stretch>
              </a:blipFill>
            </p:spPr>
            <p:txBody>
              <a:bodyPr/>
              <a:lstStyle/>
              <a:p>
                <a:r>
                  <a:rPr lang="en-US">
                    <a:noFill/>
                  </a:rPr>
                  <a:t> </a:t>
                </a:r>
              </a:p>
            </p:txBody>
          </p:sp>
        </mc:Fallback>
      </mc:AlternateContent>
      <p:graphicFrame>
        <p:nvGraphicFramePr>
          <p:cNvPr id="8198" name="Object 6"/>
          <p:cNvGraphicFramePr>
            <a:graphicFrameLocks noChangeAspect="1"/>
          </p:cNvGraphicFramePr>
          <p:nvPr>
            <p:extLst>
              <p:ext uri="{D42A27DB-BD31-4B8C-83A1-F6EECF244321}">
                <p14:modId xmlns:p14="http://schemas.microsoft.com/office/powerpoint/2010/main" val="2754732119"/>
              </p:ext>
            </p:extLst>
          </p:nvPr>
        </p:nvGraphicFramePr>
        <p:xfrm>
          <a:off x="2945673" y="1481840"/>
          <a:ext cx="2802347" cy="1017519"/>
        </p:xfrm>
        <a:graphic>
          <a:graphicData uri="http://schemas.openxmlformats.org/presentationml/2006/ole">
            <mc:AlternateContent xmlns:mc="http://schemas.openxmlformats.org/markup-compatibility/2006">
              <mc:Choice xmlns:v="urn:schemas-microsoft-com:vml" Requires="v">
                <p:oleObj spid="_x0000_s3109" name="公式" r:id="rId4" imgW="939392" imgH="342751" progId="Equation.3">
                  <p:embed/>
                </p:oleObj>
              </mc:Choice>
              <mc:Fallback>
                <p:oleObj name="公式" r:id="rId4" imgW="939392" imgH="342751" progId="Equation.3">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5673" y="1481840"/>
                        <a:ext cx="2802347" cy="1017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
          <p:cNvGrpSpPr>
            <a:grpSpLocks/>
          </p:cNvGrpSpPr>
          <p:nvPr/>
        </p:nvGrpSpPr>
        <p:grpSpPr bwMode="auto">
          <a:xfrm>
            <a:off x="1180374" y="3438434"/>
            <a:ext cx="6918597" cy="1090023"/>
            <a:chOff x="376" y="1568"/>
            <a:chExt cx="4656" cy="856"/>
          </a:xfrm>
        </p:grpSpPr>
        <p:sp>
          <p:nvSpPr>
            <p:cNvPr id="8" name="Rectangle 5"/>
            <p:cNvSpPr>
              <a:spLocks noChangeArrowheads="1"/>
            </p:cNvSpPr>
            <p:nvPr/>
          </p:nvSpPr>
          <p:spPr bwMode="auto">
            <a:xfrm>
              <a:off x="376" y="1568"/>
              <a:ext cx="4656" cy="856"/>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0">
                <a:solidFill>
                  <a:srgbClr val="FFFF00"/>
                </a:solidFill>
                <a:latin typeface="Comic Sans MS" panose="030F0702030302020204" pitchFamily="66" charset="0"/>
              </a:endParaRPr>
            </a:p>
          </p:txBody>
        </p:sp>
        <p:graphicFrame>
          <p:nvGraphicFramePr>
            <p:cNvPr id="9" name="Object 6"/>
            <p:cNvGraphicFramePr>
              <a:graphicFrameLocks noChangeAspect="1"/>
            </p:cNvGraphicFramePr>
            <p:nvPr/>
          </p:nvGraphicFramePr>
          <p:xfrm>
            <a:off x="772" y="1628"/>
            <a:ext cx="3750" cy="779"/>
          </p:xfrm>
          <a:graphic>
            <a:graphicData uri="http://schemas.openxmlformats.org/presentationml/2006/ole">
              <mc:AlternateContent xmlns:mc="http://schemas.openxmlformats.org/markup-compatibility/2006">
                <mc:Choice xmlns:v="urn:schemas-microsoft-com:vml" Requires="v">
                  <p:oleObj spid="_x0000_s3110" name="Equation" r:id="rId6" imgW="1651000" imgH="342900" progId="Equation.3">
                    <p:embed/>
                  </p:oleObj>
                </mc:Choice>
                <mc:Fallback>
                  <p:oleObj name="Equation" r:id="rId6" imgW="1651000" imgH="342900" progId="Equation.3">
                    <p:embed/>
                    <p:pic>
                      <p:nvPicPr>
                        <p:cNvPr id="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 y="1628"/>
                          <a:ext cx="3750" cy="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87302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Value of a Flow</a:t>
            </a:r>
            <a:endParaRPr lang="en-US" dirty="0"/>
          </a:p>
        </p:txBody>
      </p:sp>
      <p:sp>
        <p:nvSpPr>
          <p:cNvPr id="3" name="Content Placeholder 2"/>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36894" name="Text Box 30"/>
              <p:cNvSpPr txBox="1">
                <a:spLocks noChangeArrowheads="1"/>
              </p:cNvSpPr>
              <p:nvPr/>
            </p:nvSpPr>
            <p:spPr bwMode="auto">
              <a:xfrm>
                <a:off x="368906" y="4670336"/>
                <a:ext cx="8064875" cy="16785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CN" sz="2400" i="0" dirty="0"/>
                  <a:t>A flow </a:t>
                </a:r>
                <a14:m>
                  <m:oMath xmlns:m="http://schemas.openxmlformats.org/officeDocument/2006/math">
                    <m:r>
                      <a:rPr lang="en-US" altLang="zh-CN" sz="2400" i="1" dirty="0" smtClean="0">
                        <a:latin typeface="Cambria Math" panose="02040503050406030204" pitchFamily="18" charset="0"/>
                      </a:rPr>
                      <m:t>𝑓</m:t>
                    </m:r>
                  </m:oMath>
                </a14:m>
                <a:r>
                  <a:rPr lang="en-US" altLang="zh-CN" sz="2400" i="0" dirty="0"/>
                  <a:t> </a:t>
                </a:r>
                <a:r>
                  <a:rPr lang="en-US" altLang="zh-CN" sz="2400" i="0" dirty="0" smtClean="0"/>
                  <a:t>in </a:t>
                </a:r>
                <a14:m>
                  <m:oMath xmlns:m="http://schemas.openxmlformats.org/officeDocument/2006/math">
                    <m:r>
                      <a:rPr lang="en-US" altLang="zh-CN" sz="2400" i="1" dirty="0" smtClean="0">
                        <a:latin typeface="Cambria Math" panose="02040503050406030204" pitchFamily="18" charset="0"/>
                      </a:rPr>
                      <m:t>𝐺</m:t>
                    </m:r>
                  </m:oMath>
                </a14:m>
                <a:r>
                  <a:rPr lang="en-US" altLang="zh-CN" sz="2400" i="0" dirty="0"/>
                  <a:t> with value                </a:t>
                </a:r>
                <a:r>
                  <a:rPr lang="en-US" altLang="zh-CN" sz="2400" i="0" dirty="0" smtClean="0"/>
                  <a:t>.</a:t>
                </a:r>
              </a:p>
              <a:p>
                <a:pPr>
                  <a:buFontTx/>
                  <a:buNone/>
                </a:pPr>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𝑓</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𝑓</m:t>
                      </m:r>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𝑠</m:t>
                      </m:r>
                      <m:r>
                        <a:rPr lang="en-US" altLang="en-US" sz="2000" i="1" dirty="0" smtClean="0">
                          <a:latin typeface="Cambria Math" panose="02040503050406030204" pitchFamily="18" charset="0"/>
                        </a:rPr>
                        <m:t>, </m:t>
                      </m:r>
                      <m:r>
                        <a:rPr lang="en-US" altLang="en-US" sz="2000" i="1" dirty="0" smtClean="0">
                          <a:latin typeface="Cambria Math" panose="02040503050406030204" pitchFamily="18" charset="0"/>
                        </a:rPr>
                        <m:t>𝑣</m:t>
                      </m:r>
                      <m:r>
                        <a:rPr lang="en-US" altLang="en-US" sz="2000" i="1" baseline="-25000" dirty="0">
                          <a:latin typeface="Cambria Math" panose="02040503050406030204" pitchFamily="18" charset="0"/>
                        </a:rPr>
                        <m:t>1</m:t>
                      </m:r>
                      <m:r>
                        <a:rPr lang="en-US" altLang="en-US" sz="2000" i="1" dirty="0">
                          <a:latin typeface="Cambria Math" panose="02040503050406030204" pitchFamily="18" charset="0"/>
                        </a:rPr>
                        <m:t>) + </m:t>
                      </m:r>
                      <m:r>
                        <a:rPr lang="en-US" altLang="en-US" sz="2000" i="1" dirty="0">
                          <a:latin typeface="Cambria Math" panose="02040503050406030204" pitchFamily="18" charset="0"/>
                        </a:rPr>
                        <m:t>𝑓</m:t>
                      </m:r>
                      <m:r>
                        <a:rPr lang="en-US" altLang="en-US" sz="2000" i="1" dirty="0">
                          <a:latin typeface="Cambria Math" panose="02040503050406030204" pitchFamily="18" charset="0"/>
                        </a:rPr>
                        <m:t>(</m:t>
                      </m:r>
                      <m:r>
                        <a:rPr lang="en-US" altLang="en-US" sz="2000" i="1" dirty="0">
                          <a:latin typeface="Cambria Math" panose="02040503050406030204" pitchFamily="18" charset="0"/>
                        </a:rPr>
                        <m:t>𝑠</m:t>
                      </m:r>
                      <m:r>
                        <a:rPr lang="en-US" altLang="en-US" sz="2000" i="1" dirty="0">
                          <a:latin typeface="Cambria Math" panose="02040503050406030204" pitchFamily="18" charset="0"/>
                        </a:rPr>
                        <m:t>, </m:t>
                      </m:r>
                      <m:r>
                        <a:rPr lang="en-US" altLang="en-US" sz="2000" i="1" dirty="0">
                          <a:latin typeface="Cambria Math" panose="02040503050406030204" pitchFamily="18" charset="0"/>
                        </a:rPr>
                        <m:t>𝑣</m:t>
                      </m:r>
                      <m:r>
                        <a:rPr lang="en-US" altLang="en-US" sz="2000" i="1" baseline="-25000" dirty="0">
                          <a:latin typeface="Cambria Math" panose="02040503050406030204" pitchFamily="18" charset="0"/>
                        </a:rPr>
                        <m:t>2</m:t>
                      </m:r>
                      <m:r>
                        <a:rPr lang="en-US" altLang="en-US" sz="2000" i="1" dirty="0">
                          <a:latin typeface="Cambria Math" panose="02040503050406030204" pitchFamily="18" charset="0"/>
                        </a:rPr>
                        <m:t>) + </m:t>
                      </m:r>
                      <m:r>
                        <a:rPr lang="en-US" altLang="en-US" sz="2000" i="1" dirty="0">
                          <a:latin typeface="Cambria Math" panose="02040503050406030204" pitchFamily="18" charset="0"/>
                        </a:rPr>
                        <m:t>𝑓</m:t>
                      </m:r>
                      <m:r>
                        <a:rPr lang="en-US" altLang="en-US" sz="2000" i="1" dirty="0">
                          <a:latin typeface="Cambria Math" panose="02040503050406030204" pitchFamily="18" charset="0"/>
                        </a:rPr>
                        <m:t>(</m:t>
                      </m:r>
                      <m:r>
                        <a:rPr lang="en-US" altLang="en-US" sz="2000" i="1" dirty="0">
                          <a:latin typeface="Cambria Math" panose="02040503050406030204" pitchFamily="18" charset="0"/>
                        </a:rPr>
                        <m:t>𝑠</m:t>
                      </m:r>
                      <m:r>
                        <a:rPr lang="en-US" altLang="en-US" sz="2000" i="1" dirty="0">
                          <a:latin typeface="Cambria Math" panose="02040503050406030204" pitchFamily="18" charset="0"/>
                        </a:rPr>
                        <m:t>, </m:t>
                      </m:r>
                      <m:r>
                        <a:rPr lang="en-US" altLang="en-US" sz="2000" i="1" dirty="0">
                          <a:latin typeface="Cambria Math" panose="02040503050406030204" pitchFamily="18" charset="0"/>
                        </a:rPr>
                        <m:t>𝑣</m:t>
                      </m:r>
                      <m:r>
                        <a:rPr lang="en-US" altLang="en-US" sz="2000" i="1" baseline="-25000" dirty="0">
                          <a:latin typeface="Cambria Math" panose="02040503050406030204" pitchFamily="18" charset="0"/>
                        </a:rPr>
                        <m:t>3</m:t>
                      </m:r>
                      <m:r>
                        <a:rPr lang="en-US" altLang="en-US" sz="2000" i="1" dirty="0">
                          <a:latin typeface="Cambria Math" panose="02040503050406030204" pitchFamily="18" charset="0"/>
                        </a:rPr>
                        <m:t>) + </m:t>
                      </m:r>
                      <m:r>
                        <a:rPr lang="en-US" altLang="en-US" sz="2000" i="1" dirty="0">
                          <a:latin typeface="Cambria Math" panose="02040503050406030204" pitchFamily="18" charset="0"/>
                        </a:rPr>
                        <m:t>𝑓</m:t>
                      </m:r>
                      <m:r>
                        <a:rPr lang="en-US" altLang="en-US" sz="2000" i="1" dirty="0">
                          <a:latin typeface="Cambria Math" panose="02040503050406030204" pitchFamily="18" charset="0"/>
                        </a:rPr>
                        <m:t>(</m:t>
                      </m:r>
                      <m:r>
                        <a:rPr lang="en-US" altLang="en-US" sz="2000" i="1" dirty="0">
                          <a:latin typeface="Cambria Math" panose="02040503050406030204" pitchFamily="18" charset="0"/>
                        </a:rPr>
                        <m:t>𝑠</m:t>
                      </m:r>
                      <m:r>
                        <a:rPr lang="en-US" altLang="en-US" sz="2000" i="1" dirty="0">
                          <a:latin typeface="Cambria Math" panose="02040503050406030204" pitchFamily="18" charset="0"/>
                        </a:rPr>
                        <m:t>, </m:t>
                      </m:r>
                      <m:r>
                        <a:rPr lang="en-US" altLang="en-US" sz="2000" i="1" dirty="0">
                          <a:latin typeface="Cambria Math" panose="02040503050406030204" pitchFamily="18" charset="0"/>
                        </a:rPr>
                        <m:t>𝑣</m:t>
                      </m:r>
                      <m:r>
                        <a:rPr lang="en-US" altLang="en-US" sz="2000" i="1" baseline="-25000" dirty="0">
                          <a:latin typeface="Cambria Math" panose="02040503050406030204" pitchFamily="18" charset="0"/>
                        </a:rPr>
                        <m:t>4</m:t>
                      </m:r>
                      <m:r>
                        <a:rPr lang="en-US" altLang="en-US" sz="2000" i="1" dirty="0">
                          <a:latin typeface="Cambria Math" panose="02040503050406030204" pitchFamily="18" charset="0"/>
                        </a:rPr>
                        <m:t>) + </m:t>
                      </m:r>
                      <m:r>
                        <a:rPr lang="en-US" altLang="en-US" sz="2000" i="1" dirty="0">
                          <a:latin typeface="Cambria Math" panose="02040503050406030204" pitchFamily="18" charset="0"/>
                        </a:rPr>
                        <m:t>𝑓</m:t>
                      </m:r>
                      <m:r>
                        <a:rPr lang="en-US" altLang="en-US" sz="2000" i="1" dirty="0">
                          <a:latin typeface="Cambria Math" panose="02040503050406030204" pitchFamily="18" charset="0"/>
                        </a:rPr>
                        <m:t>(</m:t>
                      </m:r>
                      <m:r>
                        <a:rPr lang="en-US" altLang="en-US" sz="2000" i="1" dirty="0">
                          <a:latin typeface="Cambria Math" panose="02040503050406030204" pitchFamily="18" charset="0"/>
                        </a:rPr>
                        <m:t>𝑠</m:t>
                      </m:r>
                      <m:r>
                        <a:rPr lang="en-US" altLang="en-US" sz="2000" i="1" dirty="0">
                          <a:latin typeface="Cambria Math" panose="02040503050406030204" pitchFamily="18" charset="0"/>
                        </a:rPr>
                        <m:t>, </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11    +     8     +     0      +      0    +     0     = 19 </m:t>
                      </m:r>
                    </m:oMath>
                  </m:oMathPara>
                </a14:m>
                <a:endParaRPr lang="en-US" altLang="en-US" sz="2000" dirty="0"/>
              </a:p>
              <a:p>
                <a:pPr>
                  <a:buFontTx/>
                  <a:buNone/>
                </a:pPr>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𝑓</m:t>
                      </m:r>
                      <m:r>
                        <a:rPr lang="en-US" altLang="en-US" sz="2000" i="1" dirty="0" smtClean="0">
                          <a:latin typeface="Cambria Math" panose="02040503050406030204" pitchFamily="18" charset="0"/>
                        </a:rPr>
                        <m:t>|= </m:t>
                      </m:r>
                      <m:r>
                        <a:rPr lang="en-US" altLang="en-US" sz="2000" i="1" dirty="0" smtClean="0">
                          <a:latin typeface="Cambria Math" panose="02040503050406030204" pitchFamily="18" charset="0"/>
                        </a:rPr>
                        <m:t>𝑓</m:t>
                      </m:r>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𝑠</m:t>
                      </m:r>
                      <m:r>
                        <a:rPr lang="en-US" altLang="en-US" sz="2000" i="1" dirty="0" smtClean="0">
                          <a:latin typeface="Cambria Math" panose="02040503050406030204" pitchFamily="18" charset="0"/>
                        </a:rPr>
                        <m:t>, </m:t>
                      </m:r>
                      <m:r>
                        <a:rPr lang="en-US" altLang="en-US" sz="2000" i="1" dirty="0" smtClean="0">
                          <a:latin typeface="Cambria Math" panose="02040503050406030204" pitchFamily="18" charset="0"/>
                        </a:rPr>
                        <m:t>𝑡</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𝑓</m:t>
                      </m:r>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𝑣</m:t>
                      </m:r>
                      <m:r>
                        <a:rPr lang="en-US" altLang="en-US" sz="2000" i="1" baseline="-25000" dirty="0">
                          <a:latin typeface="Cambria Math" panose="02040503050406030204" pitchFamily="18" charset="0"/>
                        </a:rPr>
                        <m:t>1</m:t>
                      </m:r>
                      <m:r>
                        <a:rPr lang="en-US" altLang="en-US" sz="2000" i="1" dirty="0">
                          <a:latin typeface="Cambria Math" panose="02040503050406030204" pitchFamily="18" charset="0"/>
                        </a:rPr>
                        <m:t>, </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m:t>
                      </m:r>
                      <m:r>
                        <a:rPr lang="en-US" altLang="en-US" sz="2000" i="1" dirty="0">
                          <a:latin typeface="Cambria Math" panose="02040503050406030204" pitchFamily="18" charset="0"/>
                        </a:rPr>
                        <m:t>𝑓</m:t>
                      </m:r>
                      <m:r>
                        <a:rPr lang="en-US" altLang="en-US" sz="2000" i="1" dirty="0">
                          <a:latin typeface="Cambria Math" panose="02040503050406030204" pitchFamily="18" charset="0"/>
                        </a:rPr>
                        <m:t>(</m:t>
                      </m:r>
                      <m:r>
                        <a:rPr lang="en-US" altLang="en-US" sz="2000" i="1" dirty="0">
                          <a:latin typeface="Cambria Math" panose="02040503050406030204" pitchFamily="18" charset="0"/>
                        </a:rPr>
                        <m:t>𝑣</m:t>
                      </m:r>
                      <m:r>
                        <a:rPr lang="en-US" altLang="en-US" sz="2000" i="1" baseline="-25000" dirty="0">
                          <a:latin typeface="Cambria Math" panose="02040503050406030204" pitchFamily="18" charset="0"/>
                        </a:rPr>
                        <m:t>2</m:t>
                      </m:r>
                      <m:r>
                        <a:rPr lang="en-US" altLang="en-US" sz="2000" i="1" dirty="0">
                          <a:latin typeface="Cambria Math" panose="02040503050406030204" pitchFamily="18" charset="0"/>
                        </a:rPr>
                        <m:t>, </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m:t>
                      </m:r>
                      <m:r>
                        <a:rPr lang="en-US" altLang="en-US" sz="2000" i="1" dirty="0">
                          <a:latin typeface="Cambria Math" panose="02040503050406030204" pitchFamily="18" charset="0"/>
                        </a:rPr>
                        <m:t>𝑓</m:t>
                      </m:r>
                      <m:r>
                        <a:rPr lang="en-US" altLang="en-US" sz="2000" i="1" dirty="0">
                          <a:latin typeface="Cambria Math" panose="02040503050406030204" pitchFamily="18" charset="0"/>
                        </a:rPr>
                        <m:t>(</m:t>
                      </m:r>
                      <m:r>
                        <a:rPr lang="en-US" altLang="en-US" sz="2000" i="1" dirty="0">
                          <a:latin typeface="Cambria Math" panose="02040503050406030204" pitchFamily="18" charset="0"/>
                        </a:rPr>
                        <m:t>𝑣</m:t>
                      </m:r>
                      <m:r>
                        <a:rPr lang="en-US" altLang="en-US" sz="2000" i="1" baseline="-25000" dirty="0">
                          <a:latin typeface="Cambria Math" panose="02040503050406030204" pitchFamily="18" charset="0"/>
                        </a:rPr>
                        <m:t>3</m:t>
                      </m:r>
                      <m:r>
                        <a:rPr lang="en-US" altLang="en-US" sz="2000" i="1" dirty="0">
                          <a:latin typeface="Cambria Math" panose="02040503050406030204" pitchFamily="18" charset="0"/>
                        </a:rPr>
                        <m:t>, </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m:t>
                      </m:r>
                      <m:r>
                        <a:rPr lang="en-US" altLang="en-US" sz="2000" i="1" dirty="0">
                          <a:latin typeface="Cambria Math" panose="02040503050406030204" pitchFamily="18" charset="0"/>
                        </a:rPr>
                        <m:t>𝑓</m:t>
                      </m:r>
                      <m:r>
                        <a:rPr lang="en-US" altLang="en-US" sz="2000" i="1" dirty="0">
                          <a:latin typeface="Cambria Math" panose="02040503050406030204" pitchFamily="18" charset="0"/>
                        </a:rPr>
                        <m:t>(</m:t>
                      </m:r>
                      <m:r>
                        <a:rPr lang="en-US" altLang="en-US" sz="2000" i="1" dirty="0">
                          <a:latin typeface="Cambria Math" panose="02040503050406030204" pitchFamily="18" charset="0"/>
                        </a:rPr>
                        <m:t>𝑣</m:t>
                      </m:r>
                      <m:r>
                        <a:rPr lang="en-US" altLang="en-US" sz="2000" i="1" baseline="-25000" dirty="0">
                          <a:latin typeface="Cambria Math" panose="02040503050406030204" pitchFamily="18" charset="0"/>
                        </a:rPr>
                        <m:t>4</m:t>
                      </m:r>
                      <m:r>
                        <a:rPr lang="en-US" altLang="en-US" sz="2000" i="1" dirty="0">
                          <a:latin typeface="Cambria Math" panose="02040503050406030204" pitchFamily="18" charset="0"/>
                        </a:rPr>
                        <m:t>, </m:t>
                      </m:r>
                      <m:r>
                        <a:rPr lang="en-US" altLang="en-US" sz="2000" i="1" dirty="0">
                          <a:latin typeface="Cambria Math" panose="02040503050406030204" pitchFamily="18" charset="0"/>
                        </a:rPr>
                        <m:t>𝑡</m:t>
                      </m:r>
                      <m:r>
                        <a:rPr lang="en-US" altLang="en-US" sz="2000" i="1" dirty="0">
                          <a:latin typeface="Cambria Math" panose="02040503050406030204" pitchFamily="18" charset="0"/>
                        </a:rPr>
                        <m:t>) =0     +     0      +     0     +     15 </m:t>
                      </m:r>
                      <m:r>
                        <a:rPr lang="en-US" altLang="en-US" sz="2000" i="1" dirty="0" smtClean="0">
                          <a:latin typeface="Cambria Math" panose="02040503050406030204" pitchFamily="18" charset="0"/>
                        </a:rPr>
                        <m:t>   +       4     = 19 </m:t>
                      </m:r>
                    </m:oMath>
                  </m:oMathPara>
                </a14:m>
                <a:endParaRPr lang="en-US" altLang="en-US" sz="2000" dirty="0"/>
              </a:p>
            </p:txBody>
          </p:sp>
        </mc:Choice>
        <mc:Fallback xmlns="">
          <p:sp>
            <p:nvSpPr>
              <p:cNvPr id="36894" name="Text Box 30"/>
              <p:cNvSpPr txBox="1">
                <a:spLocks noRot="1" noChangeAspect="1" noMove="1" noResize="1" noEditPoints="1" noAdjustHandles="1" noChangeArrowheads="1" noChangeShapeType="1" noTextEdit="1"/>
              </p:cNvSpPr>
              <p:nvPr/>
            </p:nvSpPr>
            <p:spPr bwMode="auto">
              <a:xfrm>
                <a:off x="368906" y="4670336"/>
                <a:ext cx="8064875" cy="1678536"/>
              </a:xfrm>
              <a:prstGeom prst="rect">
                <a:avLst/>
              </a:prstGeom>
              <a:blipFill rotWithShape="0">
                <a:blip r:embed="rId3" cstate="print"/>
                <a:stretch>
                  <a:fillRect l="-1210" t="-2909"/>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aphicFrame>
        <p:nvGraphicFramePr>
          <p:cNvPr id="36895" name="Object 31"/>
          <p:cNvGraphicFramePr>
            <a:graphicFrameLocks noChangeAspect="1"/>
          </p:cNvGraphicFramePr>
          <p:nvPr>
            <p:extLst>
              <p:ext uri="{D42A27DB-BD31-4B8C-83A1-F6EECF244321}">
                <p14:modId xmlns:p14="http://schemas.microsoft.com/office/powerpoint/2010/main" val="1338993952"/>
              </p:ext>
            </p:extLst>
          </p:nvPr>
        </p:nvGraphicFramePr>
        <p:xfrm>
          <a:off x="3429000" y="4648200"/>
          <a:ext cx="1066800" cy="558800"/>
        </p:xfrm>
        <a:graphic>
          <a:graphicData uri="http://schemas.openxmlformats.org/presentationml/2006/ole">
            <mc:AlternateContent xmlns:mc="http://schemas.openxmlformats.org/markup-compatibility/2006">
              <mc:Choice xmlns:v="urn:schemas-microsoft-com:vml" Requires="v">
                <p:oleObj spid="_x0000_s4116" name="公式" r:id="rId4" imgW="482391" imgH="253890" progId="Equation.3">
                  <p:embed/>
                </p:oleObj>
              </mc:Choice>
              <mc:Fallback>
                <p:oleObj name="公式" r:id="rId4" imgW="482391" imgH="25389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648200"/>
                        <a:ext cx="1066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 name="Group 3"/>
          <p:cNvGrpSpPr>
            <a:grpSpLocks/>
          </p:cNvGrpSpPr>
          <p:nvPr/>
        </p:nvGrpSpPr>
        <p:grpSpPr bwMode="auto">
          <a:xfrm>
            <a:off x="1600200" y="1524000"/>
            <a:ext cx="5486400" cy="2879725"/>
            <a:chOff x="1008" y="2544"/>
            <a:chExt cx="3120" cy="1484"/>
          </a:xfrm>
        </p:grpSpPr>
        <p:sp>
          <p:nvSpPr>
            <p:cNvPr id="34" name="Oval 4"/>
            <p:cNvSpPr>
              <a:spLocks noChangeArrowheads="1"/>
            </p:cNvSpPr>
            <p:nvPr/>
          </p:nvSpPr>
          <p:spPr bwMode="auto">
            <a:xfrm>
              <a:off x="1008" y="3098"/>
              <a:ext cx="374" cy="332"/>
            </a:xfrm>
            <a:prstGeom prst="ellipse">
              <a:avLst/>
            </a:prstGeom>
            <a:solidFill>
              <a:srgbClr val="FF99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a:t>
              </a:r>
            </a:p>
          </p:txBody>
        </p:sp>
        <mc:AlternateContent xmlns:mc="http://schemas.openxmlformats.org/markup-compatibility/2006" xmlns:a14="http://schemas.microsoft.com/office/drawing/2010/main">
          <mc:Choice Requires="a14">
            <p:sp>
              <p:nvSpPr>
                <p:cNvPr id="35" name="Oval 5"/>
                <p:cNvSpPr>
                  <a:spLocks noChangeArrowheads="1"/>
                </p:cNvSpPr>
                <p:nvPr/>
              </p:nvSpPr>
              <p:spPr bwMode="auto">
                <a:xfrm>
                  <a:off x="1819" y="3652"/>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2</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35" name="Oval 5"/>
                <p:cNvSpPr>
                  <a:spLocks noRot="1" noChangeAspect="1" noMove="1" noResize="1" noEditPoints="1" noAdjustHandles="1" noChangeArrowheads="1" noChangeShapeType="1" noTextEdit="1"/>
                </p:cNvSpPr>
                <p:nvPr/>
              </p:nvSpPr>
              <p:spPr bwMode="auto">
                <a:xfrm>
                  <a:off x="1819" y="3652"/>
                  <a:ext cx="375" cy="332"/>
                </a:xfrm>
                <a:prstGeom prst="ellipse">
                  <a:avLst/>
                </a:prstGeom>
                <a:blipFill rotWithShape="0">
                  <a:blip r:embed="rId6"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6"/>
                <p:cNvSpPr>
                  <a:spLocks noChangeArrowheads="1"/>
                </p:cNvSpPr>
                <p:nvPr/>
              </p:nvSpPr>
              <p:spPr bwMode="auto">
                <a:xfrm>
                  <a:off x="2880" y="3696"/>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4</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36" name="Oval 6"/>
                <p:cNvSpPr>
                  <a:spLocks noRot="1" noChangeAspect="1" noMove="1" noResize="1" noEditPoints="1" noAdjustHandles="1" noChangeArrowheads="1" noChangeShapeType="1" noTextEdit="1"/>
                </p:cNvSpPr>
                <p:nvPr/>
              </p:nvSpPr>
              <p:spPr bwMode="auto">
                <a:xfrm>
                  <a:off x="2880" y="3696"/>
                  <a:ext cx="374" cy="332"/>
                </a:xfrm>
                <a:prstGeom prst="ellipse">
                  <a:avLst/>
                </a:prstGeom>
                <a:blipFill rotWithShape="0">
                  <a:blip r:embed="rId7"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7" name="Oval 7"/>
            <p:cNvSpPr>
              <a:spLocks noChangeArrowheads="1"/>
            </p:cNvSpPr>
            <p:nvPr/>
          </p:nvSpPr>
          <p:spPr bwMode="auto">
            <a:xfrm>
              <a:off x="3754" y="3098"/>
              <a:ext cx="374" cy="3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t</a:t>
              </a:r>
            </a:p>
          </p:txBody>
        </p:sp>
        <mc:AlternateContent xmlns:mc="http://schemas.openxmlformats.org/markup-compatibility/2006" xmlns:a14="http://schemas.microsoft.com/office/drawing/2010/main">
          <mc:Choice Requires="a14">
            <p:sp>
              <p:nvSpPr>
                <p:cNvPr id="38" name="Oval 8"/>
                <p:cNvSpPr>
                  <a:spLocks noChangeArrowheads="1"/>
                </p:cNvSpPr>
                <p:nvPr/>
              </p:nvSpPr>
              <p:spPr bwMode="auto">
                <a:xfrm>
                  <a:off x="2880" y="2544"/>
                  <a:ext cx="374"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smtClea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b="0" i="1" kern="0" smtClean="0">
                                <a:solidFill>
                                  <a:srgbClr val="000000"/>
                                </a:solidFill>
                                <a:latin typeface="Cambria Math" panose="02040503050406030204" pitchFamily="18" charset="0"/>
                                <a:ea typeface="宋体" panose="02010600030101010101" pitchFamily="2" charset="-122"/>
                              </a:rPr>
                              <m:t>3</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38" name="Oval 8"/>
                <p:cNvSpPr>
                  <a:spLocks noRot="1" noChangeAspect="1" noMove="1" noResize="1" noEditPoints="1" noAdjustHandles="1" noChangeArrowheads="1" noChangeShapeType="1" noTextEdit="1"/>
                </p:cNvSpPr>
                <p:nvPr/>
              </p:nvSpPr>
              <p:spPr bwMode="auto">
                <a:xfrm>
                  <a:off x="2880" y="2544"/>
                  <a:ext cx="374" cy="332"/>
                </a:xfrm>
                <a:prstGeom prst="ellipse">
                  <a:avLst/>
                </a:prstGeom>
                <a:blipFill rotWithShape="0">
                  <a:blip r:embed="rId8"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Oval 9"/>
                <p:cNvSpPr>
                  <a:spLocks noChangeArrowheads="1"/>
                </p:cNvSpPr>
                <p:nvPr/>
              </p:nvSpPr>
              <p:spPr bwMode="auto">
                <a:xfrm>
                  <a:off x="1819" y="2544"/>
                  <a:ext cx="375" cy="332"/>
                </a:xfrm>
                <a:prstGeom prst="ellipse">
                  <a:avLst/>
                </a:prstGeom>
                <a:solidFill>
                  <a:srgbClr val="B2B2B2"/>
                </a:solidFill>
                <a:ln w="9525">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lvl="0"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sz="2400" i="1" kern="0">
                                <a:solidFill>
                                  <a:srgbClr val="000000"/>
                                </a:solidFill>
                                <a:latin typeface="Cambria Math" panose="02040503050406030204" pitchFamily="18" charset="0"/>
                                <a:ea typeface="宋体" panose="02010600030101010101" pitchFamily="2" charset="-122"/>
                              </a:rPr>
                            </m:ctrlPr>
                          </m:sSubPr>
                          <m:e>
                            <m:r>
                              <a:rPr kumimoji="1" lang="en-US" sz="2400" i="1" kern="0">
                                <a:solidFill>
                                  <a:srgbClr val="000000"/>
                                </a:solidFill>
                                <a:latin typeface="Cambria Math" panose="02040503050406030204" pitchFamily="18" charset="0"/>
                                <a:ea typeface="宋体" panose="02010600030101010101" pitchFamily="2" charset="-122"/>
                              </a:rPr>
                              <m:t>𝑣</m:t>
                            </m:r>
                          </m:e>
                          <m:sub>
                            <m:r>
                              <a:rPr kumimoji="1" lang="en-US" sz="2400" i="1" kern="0">
                                <a:solidFill>
                                  <a:srgbClr val="000000"/>
                                </a:solidFill>
                                <a:latin typeface="Cambria Math" panose="02040503050406030204" pitchFamily="18" charset="0"/>
                                <a:ea typeface="宋体" panose="02010600030101010101" pitchFamily="2" charset="-122"/>
                              </a:rPr>
                              <m:t>1</m:t>
                            </m:r>
                          </m:sub>
                        </m:sSub>
                      </m:oMath>
                    </m:oMathPara>
                  </a14:m>
                  <a:endParaRPr kumimoji="1" 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mc:Choice>
          <mc:Fallback xmlns="">
            <p:sp>
              <p:nvSpPr>
                <p:cNvPr id="39" name="Oval 9"/>
                <p:cNvSpPr>
                  <a:spLocks noRot="1" noChangeAspect="1" noMove="1" noResize="1" noEditPoints="1" noAdjustHandles="1" noChangeArrowheads="1" noChangeShapeType="1" noTextEdit="1"/>
                </p:cNvSpPr>
                <p:nvPr/>
              </p:nvSpPr>
              <p:spPr bwMode="auto">
                <a:xfrm>
                  <a:off x="1819" y="2544"/>
                  <a:ext cx="375" cy="332"/>
                </a:xfrm>
                <a:prstGeom prst="ellipse">
                  <a:avLst/>
                </a:prstGeom>
                <a:blipFill rotWithShape="0">
                  <a:blip r:embed="rId9" cstate="print"/>
                  <a:stretch>
                    <a:fillRect/>
                  </a:stretch>
                </a:blip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Line 10"/>
            <p:cNvSpPr>
              <a:spLocks noChangeShapeType="1"/>
            </p:cNvSpPr>
            <p:nvPr/>
          </p:nvSpPr>
          <p:spPr bwMode="auto">
            <a:xfrm flipV="1">
              <a:off x="1382" y="2876"/>
              <a:ext cx="500" cy="3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Line 11"/>
            <p:cNvSpPr>
              <a:spLocks noChangeShapeType="1"/>
            </p:cNvSpPr>
            <p:nvPr/>
          </p:nvSpPr>
          <p:spPr bwMode="auto">
            <a:xfrm>
              <a:off x="1320" y="3430"/>
              <a:ext cx="499"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Line 12"/>
            <p:cNvSpPr>
              <a:spLocks noChangeShapeType="1"/>
            </p:cNvSpPr>
            <p:nvPr/>
          </p:nvSpPr>
          <p:spPr bwMode="auto">
            <a:xfrm>
              <a:off x="1882"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Line 13"/>
            <p:cNvSpPr>
              <a:spLocks noChangeShapeType="1"/>
            </p:cNvSpPr>
            <p:nvPr/>
          </p:nvSpPr>
          <p:spPr bwMode="auto">
            <a:xfrm flipV="1">
              <a:off x="2131" y="2876"/>
              <a:ext cx="0" cy="7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Line 14"/>
            <p:cNvSpPr>
              <a:spLocks noChangeShapeType="1"/>
            </p:cNvSpPr>
            <p:nvPr/>
          </p:nvSpPr>
          <p:spPr bwMode="auto">
            <a:xfrm>
              <a:off x="2194" y="2710"/>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Line 15"/>
            <p:cNvSpPr>
              <a:spLocks noChangeShapeType="1"/>
            </p:cNvSpPr>
            <p:nvPr/>
          </p:nvSpPr>
          <p:spPr bwMode="auto">
            <a:xfrm>
              <a:off x="2194" y="3873"/>
              <a:ext cx="6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6" name="Line 16"/>
            <p:cNvSpPr>
              <a:spLocks noChangeShapeType="1"/>
            </p:cNvSpPr>
            <p:nvPr/>
          </p:nvSpPr>
          <p:spPr bwMode="auto">
            <a:xfrm>
              <a:off x="3254" y="2821"/>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Line 17"/>
            <p:cNvSpPr>
              <a:spLocks noChangeShapeType="1"/>
            </p:cNvSpPr>
            <p:nvPr/>
          </p:nvSpPr>
          <p:spPr bwMode="auto">
            <a:xfrm flipV="1">
              <a:off x="3254" y="3430"/>
              <a:ext cx="500" cy="3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Line 18"/>
            <p:cNvSpPr>
              <a:spLocks noChangeShapeType="1"/>
            </p:cNvSpPr>
            <p:nvPr/>
          </p:nvSpPr>
          <p:spPr bwMode="auto">
            <a:xfrm flipV="1">
              <a:off x="3067" y="2880"/>
              <a:ext cx="5" cy="7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9" name="Line 19"/>
            <p:cNvSpPr>
              <a:spLocks noChangeShapeType="1"/>
            </p:cNvSpPr>
            <p:nvPr/>
          </p:nvSpPr>
          <p:spPr bwMode="auto">
            <a:xfrm flipH="1">
              <a:off x="2194" y="2821"/>
              <a:ext cx="686" cy="8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50" name="Text Box 20"/>
          <p:cNvSpPr txBox="1">
            <a:spLocks noChangeArrowheads="1"/>
          </p:cNvSpPr>
          <p:nvPr/>
        </p:nvSpPr>
        <p:spPr bwMode="auto">
          <a:xfrm>
            <a:off x="1981200" y="19812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11/16</a:t>
            </a:r>
          </a:p>
        </p:txBody>
      </p:sp>
      <p:sp>
        <p:nvSpPr>
          <p:cNvPr id="51" name="Text Box 21"/>
          <p:cNvSpPr txBox="1">
            <a:spLocks noChangeArrowheads="1"/>
          </p:cNvSpPr>
          <p:nvPr/>
        </p:nvSpPr>
        <p:spPr bwMode="auto">
          <a:xfrm>
            <a:off x="3810000" y="12954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12/12</a:t>
            </a:r>
          </a:p>
        </p:txBody>
      </p:sp>
      <p:sp>
        <p:nvSpPr>
          <p:cNvPr id="52" name="Text Box 22"/>
          <p:cNvSpPr txBox="1">
            <a:spLocks noChangeArrowheads="1"/>
          </p:cNvSpPr>
          <p:nvPr/>
        </p:nvSpPr>
        <p:spPr bwMode="auto">
          <a:xfrm>
            <a:off x="5972175" y="18542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15/20</a:t>
            </a:r>
          </a:p>
        </p:txBody>
      </p:sp>
      <p:sp>
        <p:nvSpPr>
          <p:cNvPr id="53" name="Text Box 23"/>
          <p:cNvSpPr txBox="1">
            <a:spLocks noChangeArrowheads="1"/>
          </p:cNvSpPr>
          <p:nvPr/>
        </p:nvSpPr>
        <p:spPr bwMode="auto">
          <a:xfrm>
            <a:off x="2613025" y="27352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10</a:t>
            </a:r>
          </a:p>
        </p:txBody>
      </p:sp>
      <p:sp>
        <p:nvSpPr>
          <p:cNvPr id="54" name="Text Box 24"/>
          <p:cNvSpPr txBox="1">
            <a:spLocks noChangeArrowheads="1"/>
          </p:cNvSpPr>
          <p:nvPr/>
        </p:nvSpPr>
        <p:spPr bwMode="auto">
          <a:xfrm>
            <a:off x="3505200" y="27432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1/4</a:t>
            </a:r>
          </a:p>
        </p:txBody>
      </p:sp>
      <p:sp>
        <p:nvSpPr>
          <p:cNvPr id="55" name="Text Box 25"/>
          <p:cNvSpPr txBox="1">
            <a:spLocks noChangeArrowheads="1"/>
          </p:cNvSpPr>
          <p:nvPr/>
        </p:nvSpPr>
        <p:spPr bwMode="auto">
          <a:xfrm>
            <a:off x="4267200" y="27432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4/9</a:t>
            </a:r>
          </a:p>
        </p:txBody>
      </p:sp>
      <p:sp>
        <p:nvSpPr>
          <p:cNvPr id="56" name="Text Box 26"/>
          <p:cNvSpPr txBox="1">
            <a:spLocks noChangeArrowheads="1"/>
          </p:cNvSpPr>
          <p:nvPr/>
        </p:nvSpPr>
        <p:spPr bwMode="auto">
          <a:xfrm>
            <a:off x="5257800" y="27432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7/7</a:t>
            </a:r>
          </a:p>
        </p:txBody>
      </p:sp>
      <p:sp>
        <p:nvSpPr>
          <p:cNvPr id="57" name="Text Box 27"/>
          <p:cNvSpPr txBox="1">
            <a:spLocks noChangeArrowheads="1"/>
          </p:cNvSpPr>
          <p:nvPr/>
        </p:nvSpPr>
        <p:spPr bwMode="auto">
          <a:xfrm>
            <a:off x="6019800" y="35814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4/4</a:t>
            </a:r>
          </a:p>
        </p:txBody>
      </p:sp>
      <p:sp>
        <p:nvSpPr>
          <p:cNvPr id="58" name="Text Box 28"/>
          <p:cNvSpPr txBox="1">
            <a:spLocks noChangeArrowheads="1"/>
          </p:cNvSpPr>
          <p:nvPr/>
        </p:nvSpPr>
        <p:spPr bwMode="auto">
          <a:xfrm>
            <a:off x="1981200" y="35814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8/13</a:t>
            </a:r>
          </a:p>
        </p:txBody>
      </p:sp>
      <p:sp>
        <p:nvSpPr>
          <p:cNvPr id="59" name="Text Box 29"/>
          <p:cNvSpPr txBox="1">
            <a:spLocks noChangeArrowheads="1"/>
          </p:cNvSpPr>
          <p:nvPr/>
        </p:nvSpPr>
        <p:spPr bwMode="auto">
          <a:xfrm>
            <a:off x="3962400" y="41910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smtClean="0">
                <a:solidFill>
                  <a:srgbClr val="000000"/>
                </a:solidFill>
                <a:latin typeface="Times New Roman" panose="02020603050405020304" pitchFamily="18" charset="0"/>
              </a:rPr>
              <a:t>11/14</a:t>
            </a:r>
          </a:p>
        </p:txBody>
      </p:sp>
    </p:spTree>
    <p:extLst>
      <p:ext uri="{BB962C8B-B14F-4D97-AF65-F5344CB8AC3E}">
        <p14:creationId xmlns:p14="http://schemas.microsoft.com/office/powerpoint/2010/main" val="1699011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fontScale="90000"/>
          </a:bodyPr>
          <a:lstStyle/>
          <a:p>
            <a:r>
              <a:rPr lang="en-US" altLang="en-US" smtClean="0"/>
              <a:t>The Problem</a:t>
            </a:r>
          </a:p>
        </p:txBody>
      </p:sp>
      <p:sp>
        <p:nvSpPr>
          <p:cNvPr id="983043" name="Rectangle 3"/>
          <p:cNvSpPr>
            <a:spLocks noGrp="1" noChangeArrowheads="1"/>
          </p:cNvSpPr>
          <p:nvPr>
            <p:ph idx="1"/>
          </p:nvPr>
        </p:nvSpPr>
        <p:spPr>
          <a:noFill/>
        </p:spPr>
        <p:txBody>
          <a:bodyPr/>
          <a:lstStyle/>
          <a:p>
            <a:r>
              <a:rPr lang="en-US" altLang="en-US" sz="2000" dirty="0" smtClean="0"/>
              <a:t>Use a graph to model material that flows through conduits.</a:t>
            </a:r>
          </a:p>
          <a:p>
            <a:r>
              <a:rPr lang="en-US" altLang="en-US" sz="2000" dirty="0" smtClean="0"/>
              <a:t>Each edge represents one conduit, and has a </a:t>
            </a:r>
            <a:r>
              <a:rPr lang="en-US" altLang="en-US" sz="2000" dirty="0" smtClean="0">
                <a:solidFill>
                  <a:schemeClr val="tx2"/>
                </a:solidFill>
              </a:rPr>
              <a:t>capacity</a:t>
            </a:r>
            <a:r>
              <a:rPr lang="en-US" altLang="en-US" sz="2000" dirty="0" smtClean="0"/>
              <a:t>, which is an upper bound on the flow rate, in units/time.</a:t>
            </a:r>
          </a:p>
          <a:p>
            <a:r>
              <a:rPr lang="en-US" altLang="en-US" sz="2000" dirty="0" smtClean="0"/>
              <a:t>Can think of edges as pipes (or, roads) of different sizes (or, widths). </a:t>
            </a:r>
          </a:p>
          <a:p>
            <a:r>
              <a:rPr lang="en-US" altLang="en-US" sz="2000" dirty="0" smtClean="0"/>
              <a:t>Calculate the max rate that we can ship material from a designated </a:t>
            </a:r>
            <a:r>
              <a:rPr lang="en-US" altLang="en-US" sz="2000" dirty="0" smtClean="0">
                <a:solidFill>
                  <a:schemeClr val="tx2"/>
                </a:solidFill>
              </a:rPr>
              <a:t>source</a:t>
            </a:r>
            <a:r>
              <a:rPr lang="en-US" altLang="en-US" sz="2000" dirty="0" smtClean="0"/>
              <a:t> to a designated </a:t>
            </a:r>
            <a:r>
              <a:rPr lang="en-US" altLang="en-US" sz="2000" dirty="0" smtClean="0">
                <a:solidFill>
                  <a:schemeClr val="tx2"/>
                </a:solidFill>
              </a:rPr>
              <a:t>sink</a:t>
            </a:r>
            <a:r>
              <a:rPr lang="en-US" altLang="en-US" sz="2000" dirty="0" smtClean="0"/>
              <a:t>. That is, calculate the </a:t>
            </a:r>
            <a:r>
              <a:rPr lang="en-US" altLang="en-US" sz="2000" u="sng" dirty="0" smtClean="0"/>
              <a:t>maximum</a:t>
            </a:r>
            <a:r>
              <a:rPr lang="en-US" altLang="en-US" sz="2000" dirty="0" smtClean="0"/>
              <a:t> flow.</a:t>
            </a:r>
          </a:p>
        </p:txBody>
      </p:sp>
      <p:grpSp>
        <p:nvGrpSpPr>
          <p:cNvPr id="8197" name="Group 6"/>
          <p:cNvGrpSpPr>
            <a:grpSpLocks noChangeAspect="1"/>
          </p:cNvGrpSpPr>
          <p:nvPr/>
        </p:nvGrpSpPr>
        <p:grpSpPr bwMode="auto">
          <a:xfrm>
            <a:off x="1676400" y="3787775"/>
            <a:ext cx="5962650" cy="2520950"/>
            <a:chOff x="1056" y="2732"/>
            <a:chExt cx="3756" cy="1588"/>
          </a:xfrm>
        </p:grpSpPr>
        <p:sp>
          <p:nvSpPr>
            <p:cNvPr id="8198" name="AutoShape 5"/>
            <p:cNvSpPr>
              <a:spLocks noChangeAspect="1" noChangeArrowheads="1" noTextEdit="1"/>
            </p:cNvSpPr>
            <p:nvPr/>
          </p:nvSpPr>
          <p:spPr bwMode="auto">
            <a:xfrm>
              <a:off x="1056" y="2732"/>
              <a:ext cx="375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819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 y="2732"/>
              <a:ext cx="375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6" y="3095"/>
              <a:ext cx="375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 y="3457"/>
              <a:ext cx="375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6" y="3820"/>
              <a:ext cx="375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6" y="4183"/>
              <a:ext cx="375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46489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autoUpdateAnimBg="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4481</TotalTime>
  <Words>1576</Words>
  <Application>Microsoft Office PowerPoint</Application>
  <PresentationFormat>On-screen Show (4:3)</PresentationFormat>
  <Paragraphs>460</Paragraphs>
  <Slides>32</Slides>
  <Notes>1</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50" baseType="lpstr">
      <vt:lpstr>宋体</vt:lpstr>
      <vt:lpstr>Aharoni</vt:lpstr>
      <vt:lpstr>Arial</vt:lpstr>
      <vt:lpstr>Britannic Bold</vt:lpstr>
      <vt:lpstr>Calibri</vt:lpstr>
      <vt:lpstr>Calibri Light</vt:lpstr>
      <vt:lpstr>Cambria Math</vt:lpstr>
      <vt:lpstr>Comic Sans MS</vt:lpstr>
      <vt:lpstr>Gungsuh</vt:lpstr>
      <vt:lpstr>Impact</vt:lpstr>
      <vt:lpstr>Symbol</vt:lpstr>
      <vt:lpstr>Times New Roman</vt:lpstr>
      <vt:lpstr>Verdana</vt:lpstr>
      <vt:lpstr>Wingdings</vt:lpstr>
      <vt:lpstr>Office Theme</vt:lpstr>
      <vt:lpstr>Equation</vt:lpstr>
      <vt:lpstr>公式</vt:lpstr>
      <vt:lpstr>Picture Publisher Image</vt:lpstr>
      <vt:lpstr>Lecture 17 Graph-Based Algorithms</vt:lpstr>
      <vt:lpstr>Background</vt:lpstr>
      <vt:lpstr>Background</vt:lpstr>
      <vt:lpstr>Flow Networks</vt:lpstr>
      <vt:lpstr>Flow</vt:lpstr>
      <vt:lpstr>Flow: Example </vt:lpstr>
      <vt:lpstr>Value of a Flow</vt:lpstr>
      <vt:lpstr>Value of a Flow</vt:lpstr>
      <vt:lpstr>The Problem</vt:lpstr>
      <vt:lpstr>Multiple Sources Network</vt:lpstr>
      <vt:lpstr>Residual Networks</vt:lpstr>
      <vt:lpstr>Residual Networks</vt:lpstr>
      <vt:lpstr>Augmenting Paths</vt:lpstr>
      <vt:lpstr>Cuts of Flow Networks</vt:lpstr>
      <vt:lpstr>The Net Flow Across a Cut</vt:lpstr>
      <vt:lpstr>The Net Flow Across a Cut</vt:lpstr>
      <vt:lpstr>The Capacity of a Cut</vt:lpstr>
      <vt:lpstr>Bounding the Network Flow</vt:lpstr>
      <vt:lpstr>Bounding the Network Flow</vt:lpstr>
      <vt:lpstr>Max-Flow Min-Cut Theorem</vt:lpstr>
      <vt:lpstr>The Basic Ford-Fulkerson Algorithm </vt:lpstr>
      <vt:lpstr>Example</vt:lpstr>
      <vt:lpstr>Example</vt:lpstr>
      <vt:lpstr>Example</vt:lpstr>
      <vt:lpstr>Example</vt:lpstr>
      <vt:lpstr>Example</vt:lpstr>
      <vt:lpstr>Example</vt:lpstr>
      <vt:lpstr>Example</vt:lpstr>
      <vt:lpstr>Example</vt:lpstr>
      <vt:lpstr>Example</vt:lpstr>
      <vt:lpstr>Analysis </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Dell</cp:lastModifiedBy>
  <cp:revision>222</cp:revision>
  <dcterms:created xsi:type="dcterms:W3CDTF">2014-09-11T18:03:18Z</dcterms:created>
  <dcterms:modified xsi:type="dcterms:W3CDTF">2021-06-09T11:49:40Z</dcterms:modified>
</cp:coreProperties>
</file>