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8" r:id="rId3"/>
    <p:sldId id="279" r:id="rId4"/>
    <p:sldId id="280" r:id="rId5"/>
    <p:sldId id="281" r:id="rId6"/>
    <p:sldId id="282" r:id="rId7"/>
    <p:sldId id="257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1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44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9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41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3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2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81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9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6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B4A1A8-1852-4071-9A31-ED75B6798F5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59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00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38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6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BD280E-EE21-4E95-B142-5427B2CBC52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4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0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5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8DD-31F0-4DF0-B78E-DA2BE85D207D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9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EA2-984C-447C-93C9-3A05BA38A9FD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9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079-FBBB-4496-84DC-CBCF84D3CFD0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9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2EC09654-8DB8-40BB-B800-C43D6A7F044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A1A4D-2F52-42C9-83F0-B5DE14220084}" type="datetime1">
              <a:rPr lang="en-US" smtClean="0"/>
              <a:pPr>
                <a:defRPr/>
              </a:pPr>
              <a:t>6/9/2021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8F992AF-5725-4BA4-BD93-AE60C58C2FAC}" type="datetime1">
              <a:rPr lang="en-US" smtClean="0"/>
              <a:pPr>
                <a:defRPr/>
              </a:pPr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            9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6CD953-E80B-49EC-8FFC-3FB919B52B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E4C3-EFC0-48FE-82A6-790A6BAC0F6D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9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C6DE-40A0-48F8-95B8-C54C6ABFF97F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9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C3DD-DD05-4A29-9F7E-7E4F2B1ED844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9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70C0-4824-4671-8328-95283D89215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9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6A67-92B6-4F28-B516-27C6C8AC2E08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9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AB30-05D0-42FD-8163-8CCDC15448A6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9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4B6B-6C07-440E-B5EE-2A11F5E95F9A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9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4A1B-B871-42B4-A140-4A78A0D80FB4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9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2233-3D94-4759-A5CD-834B25E3DC18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            9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50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1704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8373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8802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3381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5387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017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4333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16134" y="956311"/>
            <a:ext cx="2848232" cy="5202073"/>
            <a:chOff x="3116134" y="956311"/>
            <a:chExt cx="2848232" cy="520207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6200000">
              <a:off x="3116134" y="5582121"/>
              <a:ext cx="576263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6200000">
              <a:off x="3116135" y="4421835"/>
              <a:ext cx="576262" cy="5762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6200000">
              <a:off x="3116135" y="3265334"/>
              <a:ext cx="576263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6200000">
              <a:off x="3116135" y="2108832"/>
              <a:ext cx="576263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6200000">
              <a:off x="3116137" y="956310"/>
              <a:ext cx="576262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6200000">
              <a:off x="5388103" y="5031211"/>
              <a:ext cx="576262" cy="5762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6200000">
              <a:off x="5388103" y="3871060"/>
              <a:ext cx="576263" cy="5762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6200000">
              <a:off x="5362951" y="2702508"/>
              <a:ext cx="576263" cy="5762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6200000">
              <a:off x="5362952" y="1532572"/>
              <a:ext cx="576262" cy="5762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AutoShape 15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V="1">
              <a:off x="3692397" y="4159191"/>
              <a:ext cx="1695706" cy="550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6" idx="4"/>
              <a:endCxn id="13" idx="1"/>
            </p:cNvCxnSpPr>
            <p:nvPr/>
          </p:nvCxnSpPr>
          <p:spPr bwMode="auto">
            <a:xfrm flipV="1">
              <a:off x="3692397" y="4362931"/>
              <a:ext cx="1780098" cy="1507321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8" idx="4"/>
              <a:endCxn id="13" idx="7"/>
            </p:cNvCxnSpPr>
            <p:nvPr/>
          </p:nvCxnSpPr>
          <p:spPr bwMode="auto">
            <a:xfrm>
              <a:off x="3692398" y="3553465"/>
              <a:ext cx="1780097" cy="401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4"/>
              <a:endCxn id="15" idx="7"/>
            </p:cNvCxnSpPr>
            <p:nvPr/>
          </p:nvCxnSpPr>
          <p:spPr bwMode="auto">
            <a:xfrm>
              <a:off x="3692400" y="1244442"/>
              <a:ext cx="1754944" cy="3725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8" idx="5"/>
              <a:endCxn id="14" idx="0"/>
            </p:cNvCxnSpPr>
            <p:nvPr/>
          </p:nvCxnSpPr>
          <p:spPr bwMode="auto">
            <a:xfrm flipV="1">
              <a:off x="3608006" y="2990639"/>
              <a:ext cx="1754945" cy="359087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1"/>
            <p:cNvCxnSpPr>
              <a:cxnSpLocks noChangeShapeType="1"/>
              <a:stCxn id="9" idx="3"/>
              <a:endCxn id="13" idx="6"/>
            </p:cNvCxnSpPr>
            <p:nvPr/>
          </p:nvCxnSpPr>
          <p:spPr bwMode="auto">
            <a:xfrm>
              <a:off x="3608006" y="2600703"/>
              <a:ext cx="2068229" cy="127035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2"/>
            <p:cNvCxnSpPr>
              <a:cxnSpLocks noChangeShapeType="1"/>
              <a:stCxn id="9" idx="4"/>
              <a:endCxn id="15" idx="1"/>
            </p:cNvCxnSpPr>
            <p:nvPr/>
          </p:nvCxnSpPr>
          <p:spPr bwMode="auto">
            <a:xfrm flipV="1">
              <a:off x="3692398" y="2024443"/>
              <a:ext cx="1754946" cy="372520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3"/>
            <p:cNvCxnSpPr>
              <a:cxnSpLocks noChangeShapeType="1"/>
              <a:stCxn id="8" idx="3"/>
              <a:endCxn id="12" idx="0"/>
            </p:cNvCxnSpPr>
            <p:nvPr/>
          </p:nvCxnSpPr>
          <p:spPr bwMode="auto">
            <a:xfrm>
              <a:off x="3608006" y="3757205"/>
              <a:ext cx="1780097" cy="1562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3270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- alternate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116134" y="956311"/>
            <a:ext cx="2848232" cy="5202073"/>
            <a:chOff x="3116134" y="956311"/>
            <a:chExt cx="2848232" cy="520207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6200000">
              <a:off x="3116134" y="5582121"/>
              <a:ext cx="576263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6200000">
              <a:off x="3116135" y="4421835"/>
              <a:ext cx="576262" cy="5762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6200000">
              <a:off x="3116135" y="3265334"/>
              <a:ext cx="576263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6200000">
              <a:off x="3116135" y="2108832"/>
              <a:ext cx="576263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6200000">
              <a:off x="3116137" y="956310"/>
              <a:ext cx="576262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6200000">
              <a:off x="5388103" y="5031211"/>
              <a:ext cx="576262" cy="5762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6200000">
              <a:off x="5388103" y="3871060"/>
              <a:ext cx="576263" cy="5762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6200000">
              <a:off x="5362951" y="2702508"/>
              <a:ext cx="576263" cy="5762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6200000">
              <a:off x="5362952" y="1532572"/>
              <a:ext cx="576262" cy="5762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AutoShape 15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V="1">
              <a:off x="3692397" y="4159191"/>
              <a:ext cx="1695706" cy="550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6" idx="4"/>
              <a:endCxn id="13" idx="1"/>
            </p:cNvCxnSpPr>
            <p:nvPr/>
          </p:nvCxnSpPr>
          <p:spPr bwMode="auto">
            <a:xfrm flipV="1">
              <a:off x="3692397" y="4362931"/>
              <a:ext cx="1780098" cy="15073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3" idx="7"/>
              <a:endCxn id="8" idx="4"/>
            </p:cNvCxnSpPr>
            <p:nvPr/>
          </p:nvCxnSpPr>
          <p:spPr bwMode="auto">
            <a:xfrm flipH="1" flipV="1">
              <a:off x="3692398" y="3553465"/>
              <a:ext cx="1780097" cy="401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4"/>
              <a:endCxn id="15" idx="7"/>
            </p:cNvCxnSpPr>
            <p:nvPr/>
          </p:nvCxnSpPr>
          <p:spPr bwMode="auto">
            <a:xfrm>
              <a:off x="3692400" y="1244442"/>
              <a:ext cx="1754944" cy="3725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8" idx="5"/>
              <a:endCxn id="14" idx="0"/>
            </p:cNvCxnSpPr>
            <p:nvPr/>
          </p:nvCxnSpPr>
          <p:spPr bwMode="auto">
            <a:xfrm flipV="1">
              <a:off x="3608006" y="2990639"/>
              <a:ext cx="1754945" cy="359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1"/>
            <p:cNvCxnSpPr>
              <a:cxnSpLocks noChangeShapeType="1"/>
              <a:stCxn id="9" idx="3"/>
              <a:endCxn id="13" idx="6"/>
            </p:cNvCxnSpPr>
            <p:nvPr/>
          </p:nvCxnSpPr>
          <p:spPr bwMode="auto">
            <a:xfrm>
              <a:off x="3608006" y="2600703"/>
              <a:ext cx="2068229" cy="127035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2"/>
            <p:cNvCxnSpPr>
              <a:cxnSpLocks noChangeShapeType="1"/>
              <a:stCxn id="9" idx="4"/>
              <a:endCxn id="15" idx="1"/>
            </p:cNvCxnSpPr>
            <p:nvPr/>
          </p:nvCxnSpPr>
          <p:spPr bwMode="auto">
            <a:xfrm flipV="1">
              <a:off x="3692398" y="2024443"/>
              <a:ext cx="1754946" cy="3725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3"/>
            <p:cNvCxnSpPr>
              <a:cxnSpLocks noChangeShapeType="1"/>
              <a:stCxn id="8" idx="3"/>
              <a:endCxn id="12" idx="0"/>
            </p:cNvCxnSpPr>
            <p:nvPr/>
          </p:nvCxnSpPr>
          <p:spPr bwMode="auto">
            <a:xfrm>
              <a:off x="3608006" y="3757205"/>
              <a:ext cx="1780097" cy="1562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5207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Bipartite Matching</a:t>
            </a:r>
            <a:endParaRPr lang="en-US" altLang="en-US" sz="40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 bipartite graph is an undirected graph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=(</a:t>
            </a:r>
            <a:r>
              <a:rPr lang="en-US" altLang="en-US" sz="2400" i="1" dirty="0" smtClean="0"/>
              <a:t>V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E</a:t>
            </a:r>
            <a:r>
              <a:rPr lang="en-US" altLang="en-US" sz="2400" dirty="0" smtClean="0"/>
              <a:t>) in which </a:t>
            </a:r>
            <a:r>
              <a:rPr lang="en-US" altLang="en-US" sz="2400" i="1" dirty="0" smtClean="0"/>
              <a:t>V</a:t>
            </a:r>
            <a:r>
              <a:rPr lang="en-US" altLang="en-US" sz="2400" dirty="0" smtClean="0"/>
              <a:t> can be partitioned into </a:t>
            </a:r>
            <a:r>
              <a:rPr lang="en-US" altLang="en-US" sz="2400" b="1" dirty="0" smtClean="0">
                <a:solidFill>
                  <a:srgbClr val="993300"/>
                </a:solidFill>
              </a:rPr>
              <a:t>two (disjoint) sets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V</a:t>
            </a:r>
            <a:r>
              <a:rPr lang="en-US" altLang="en-US" sz="2400" baseline="-25000" dirty="0" smtClean="0"/>
              <a:t>1 </a:t>
            </a:r>
            <a:r>
              <a:rPr lang="en-US" altLang="en-US" sz="2400" dirty="0" smtClean="0"/>
              <a:t>and </a:t>
            </a:r>
            <a:r>
              <a:rPr lang="en-US" altLang="en-US" sz="2400" i="1" dirty="0" smtClean="0"/>
              <a:t>V</a:t>
            </a:r>
            <a:r>
              <a:rPr lang="en-US" altLang="en-US" sz="2400" baseline="-25000" dirty="0" smtClean="0"/>
              <a:t>2 </a:t>
            </a:r>
            <a:r>
              <a:rPr lang="en-US" altLang="en-US" sz="2400" dirty="0" smtClean="0"/>
              <a:t>such that (</a:t>
            </a:r>
            <a:r>
              <a:rPr lang="en-US" altLang="en-US" sz="2400" i="1" dirty="0" smtClean="0"/>
              <a:t>u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v</a:t>
            </a:r>
            <a:r>
              <a:rPr lang="en-US" altLang="en-US" sz="2400" dirty="0" smtClean="0"/>
              <a:t>) </a:t>
            </a:r>
            <a:r>
              <a:rPr lang="en-US" altLang="en-US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400" i="1" dirty="0" smtClean="0"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 implies either </a:t>
            </a:r>
            <a:r>
              <a:rPr lang="en-US" altLang="en-US" sz="2400" i="1" dirty="0" smtClean="0"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altLang="en-US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en-US" sz="2400" i="1" dirty="0" smtClean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en-US" sz="2400" i="1" dirty="0" smtClean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en-US" sz="2400" i="1" dirty="0" smtClean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2400" baseline="-15000" dirty="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 or vice versa.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That is, all edges go between the two sets </a:t>
            </a:r>
            <a:r>
              <a:rPr lang="en-US" altLang="en-US" sz="2400" i="1" dirty="0" smtClean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en-US" sz="2400" i="1" dirty="0" smtClean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altLang="en-US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but are not allowed within </a:t>
            </a:r>
            <a:r>
              <a:rPr lang="en-US" altLang="en-US" sz="24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2400" b="1" baseline="-25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Symbol" panose="05050102010706020507" pitchFamily="18" charset="2"/>
              </a:rPr>
              <a:t>blue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or within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Symbol" panose="05050102010706020507" pitchFamily="18" charset="2"/>
              </a:rPr>
              <a:t>yellow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Symbol" panose="05050102010706020507" pitchFamily="18" charset="2"/>
              </a:rPr>
              <a:t>). </a:t>
            </a:r>
          </a:p>
        </p:txBody>
      </p:sp>
      <p:sp>
        <p:nvSpPr>
          <p:cNvPr id="23617" name="Oval 4"/>
          <p:cNvSpPr>
            <a:spLocks noChangeArrowheads="1"/>
          </p:cNvSpPr>
          <p:nvPr/>
        </p:nvSpPr>
        <p:spPr bwMode="auto">
          <a:xfrm>
            <a:off x="3827418" y="3331029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3618" name="Oval 5"/>
          <p:cNvSpPr>
            <a:spLocks noChangeArrowheads="1"/>
          </p:cNvSpPr>
          <p:nvPr/>
        </p:nvSpPr>
        <p:spPr bwMode="auto">
          <a:xfrm>
            <a:off x="3827418" y="4016829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3619" name="Oval 6"/>
          <p:cNvSpPr>
            <a:spLocks noChangeArrowheads="1"/>
          </p:cNvSpPr>
          <p:nvPr/>
        </p:nvSpPr>
        <p:spPr bwMode="auto">
          <a:xfrm>
            <a:off x="3827418" y="4626429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3620" name="Oval 7"/>
          <p:cNvSpPr>
            <a:spLocks noChangeArrowheads="1"/>
          </p:cNvSpPr>
          <p:nvPr/>
        </p:nvSpPr>
        <p:spPr bwMode="auto">
          <a:xfrm>
            <a:off x="3827418" y="5242379"/>
            <a:ext cx="306388" cy="298450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3621" name="Oval 8"/>
          <p:cNvSpPr>
            <a:spLocks noChangeArrowheads="1"/>
          </p:cNvSpPr>
          <p:nvPr/>
        </p:nvSpPr>
        <p:spPr bwMode="auto">
          <a:xfrm>
            <a:off x="4970418" y="3559629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X</a:t>
            </a:r>
          </a:p>
        </p:txBody>
      </p:sp>
      <p:sp>
        <p:nvSpPr>
          <p:cNvPr id="23622" name="Oval 9"/>
          <p:cNvSpPr>
            <a:spLocks noChangeArrowheads="1"/>
          </p:cNvSpPr>
          <p:nvPr/>
        </p:nvSpPr>
        <p:spPr bwMode="auto">
          <a:xfrm>
            <a:off x="4970418" y="4321629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Y</a:t>
            </a:r>
          </a:p>
        </p:txBody>
      </p:sp>
      <p:sp>
        <p:nvSpPr>
          <p:cNvPr id="23623" name="Oval 10"/>
          <p:cNvSpPr>
            <a:spLocks noChangeArrowheads="1"/>
          </p:cNvSpPr>
          <p:nvPr/>
        </p:nvSpPr>
        <p:spPr bwMode="auto">
          <a:xfrm>
            <a:off x="4970418" y="5007429"/>
            <a:ext cx="306388" cy="298450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Z</a:t>
            </a:r>
          </a:p>
        </p:txBody>
      </p:sp>
      <p:sp>
        <p:nvSpPr>
          <p:cNvPr id="23624" name="Line 11"/>
          <p:cNvSpPr>
            <a:spLocks noChangeShapeType="1"/>
          </p:cNvSpPr>
          <p:nvPr/>
        </p:nvSpPr>
        <p:spPr bwMode="auto">
          <a:xfrm>
            <a:off x="4132218" y="3483429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5" name="Line 12"/>
          <p:cNvSpPr>
            <a:spLocks noChangeShapeType="1"/>
          </p:cNvSpPr>
          <p:nvPr/>
        </p:nvSpPr>
        <p:spPr bwMode="auto">
          <a:xfrm flipV="1">
            <a:off x="4132218" y="3712029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6" name="Line 13"/>
          <p:cNvSpPr>
            <a:spLocks noChangeShapeType="1"/>
          </p:cNvSpPr>
          <p:nvPr/>
        </p:nvSpPr>
        <p:spPr bwMode="auto">
          <a:xfrm flipV="1">
            <a:off x="4132218" y="4474029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7" name="Line 14"/>
          <p:cNvSpPr>
            <a:spLocks noChangeShapeType="1"/>
          </p:cNvSpPr>
          <p:nvPr/>
        </p:nvSpPr>
        <p:spPr bwMode="auto">
          <a:xfrm flipV="1">
            <a:off x="4132218" y="5159829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8" name="Line 15"/>
          <p:cNvSpPr>
            <a:spLocks noChangeShapeType="1"/>
          </p:cNvSpPr>
          <p:nvPr/>
        </p:nvSpPr>
        <p:spPr bwMode="auto">
          <a:xfrm flipV="1">
            <a:off x="4132218" y="3712029"/>
            <a:ext cx="838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9" name="Line 16"/>
          <p:cNvSpPr>
            <a:spLocks noChangeShapeType="1"/>
          </p:cNvSpPr>
          <p:nvPr/>
        </p:nvSpPr>
        <p:spPr bwMode="auto">
          <a:xfrm>
            <a:off x="4132218" y="4245429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0" name="Line 17"/>
          <p:cNvSpPr>
            <a:spLocks noChangeShapeType="1"/>
          </p:cNvSpPr>
          <p:nvPr/>
        </p:nvSpPr>
        <p:spPr bwMode="auto">
          <a:xfrm flipV="1">
            <a:off x="4132218" y="3712029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alternate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9028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alternate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36998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alternate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6594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alternate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2187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alternate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22359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alternate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6888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alternate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80994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alternate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59592" y="956311"/>
            <a:ext cx="6904945" cy="5202073"/>
            <a:chOff x="1059592" y="956311"/>
            <a:chExt cx="6904945" cy="520207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16134" y="956311"/>
              <a:ext cx="2848232" cy="5202073"/>
              <a:chOff x="3116134" y="956311"/>
              <a:chExt cx="2848232" cy="5202073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 rot="16200000">
                <a:off x="3116134" y="5582121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 rot="16200000">
                <a:off x="3116135" y="4421835"/>
                <a:ext cx="576262" cy="57626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16200000">
                <a:off x="3116135" y="3265334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16200000">
                <a:off x="3116135" y="2108832"/>
                <a:ext cx="576263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16200000">
                <a:off x="3116137" y="956310"/>
                <a:ext cx="576262" cy="5762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16200000">
                <a:off x="5388103" y="5031211"/>
                <a:ext cx="576262" cy="57626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16200000">
                <a:off x="5388103" y="3871060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16200000">
                <a:off x="5362951" y="2702508"/>
                <a:ext cx="576263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16200000">
                <a:off x="5362952" y="1532572"/>
                <a:ext cx="576262" cy="5762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15"/>
              <p:cNvCxnSpPr>
                <a:cxnSpLocks noChangeShapeType="1"/>
                <a:stCxn id="7" idx="4"/>
                <a:endCxn id="13" idx="0"/>
              </p:cNvCxnSpPr>
              <p:nvPr/>
            </p:nvCxnSpPr>
            <p:spPr bwMode="auto">
              <a:xfrm flipV="1">
                <a:off x="3692397" y="4159191"/>
                <a:ext cx="1695706" cy="5507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6" idx="4"/>
                <a:endCxn id="13" idx="1"/>
              </p:cNvCxnSpPr>
              <p:nvPr/>
            </p:nvCxnSpPr>
            <p:spPr bwMode="auto">
              <a:xfrm flipV="1">
                <a:off x="3692397" y="4362931"/>
                <a:ext cx="1780098" cy="1507321"/>
              </a:xfrm>
              <a:prstGeom prst="straightConnector1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8"/>
              <p:cNvCxnSpPr>
                <a:cxnSpLocks noChangeShapeType="1"/>
                <a:stCxn id="8" idx="4"/>
                <a:endCxn id="13" idx="7"/>
              </p:cNvCxnSpPr>
              <p:nvPr/>
            </p:nvCxnSpPr>
            <p:spPr bwMode="auto">
              <a:xfrm>
                <a:off x="3692398" y="3553465"/>
                <a:ext cx="1780097" cy="4019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9"/>
              <p:cNvCxnSpPr>
                <a:cxnSpLocks noChangeShapeType="1"/>
                <a:stCxn id="10" idx="4"/>
                <a:endCxn id="15" idx="7"/>
              </p:cNvCxnSpPr>
              <p:nvPr/>
            </p:nvCxnSpPr>
            <p:spPr bwMode="auto">
              <a:xfrm>
                <a:off x="3692400" y="1244442"/>
                <a:ext cx="1754944" cy="372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20"/>
              <p:cNvCxnSpPr>
                <a:cxnSpLocks noChangeShapeType="1"/>
                <a:stCxn id="8" idx="5"/>
                <a:endCxn id="14" idx="0"/>
              </p:cNvCxnSpPr>
              <p:nvPr/>
            </p:nvCxnSpPr>
            <p:spPr bwMode="auto">
              <a:xfrm flipV="1">
                <a:off x="3608006" y="2990639"/>
                <a:ext cx="1754945" cy="3590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21"/>
              <p:cNvCxnSpPr>
                <a:cxnSpLocks noChangeShapeType="1"/>
                <a:stCxn id="9" idx="3"/>
                <a:endCxn id="13" idx="6"/>
              </p:cNvCxnSpPr>
              <p:nvPr/>
            </p:nvCxnSpPr>
            <p:spPr bwMode="auto">
              <a:xfrm>
                <a:off x="3608006" y="2600703"/>
                <a:ext cx="2068229" cy="1270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2"/>
              <p:cNvCxnSpPr>
                <a:cxnSpLocks noChangeShapeType="1"/>
                <a:stCxn id="9" idx="4"/>
                <a:endCxn id="15" idx="1"/>
              </p:cNvCxnSpPr>
              <p:nvPr/>
            </p:nvCxnSpPr>
            <p:spPr bwMode="auto">
              <a:xfrm flipV="1">
                <a:off x="3692398" y="2024443"/>
                <a:ext cx="1754946" cy="372520"/>
              </a:xfrm>
              <a:prstGeom prst="straightConnector1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3"/>
              <p:cNvCxnSpPr>
                <a:cxnSpLocks noChangeShapeType="1"/>
                <a:stCxn id="8" idx="3"/>
                <a:endCxn id="12" idx="0"/>
              </p:cNvCxnSpPr>
              <p:nvPr/>
            </p:nvCxnSpPr>
            <p:spPr bwMode="auto">
              <a:xfrm>
                <a:off x="3608006" y="3757205"/>
                <a:ext cx="1780097" cy="1562137"/>
              </a:xfrm>
              <a:prstGeom prst="straightConnector1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triangl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16200000">
              <a:off x="1059592" y="3265334"/>
              <a:ext cx="576263" cy="5762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16200000">
              <a:off x="7388274" y="3270249"/>
              <a:ext cx="576263" cy="5762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9"/>
            <p:cNvCxnSpPr>
              <a:cxnSpLocks noChangeShapeType="1"/>
              <a:stCxn id="27" idx="6"/>
              <a:endCxn id="10" idx="1"/>
            </p:cNvCxnSpPr>
            <p:nvPr/>
          </p:nvCxnSpPr>
          <p:spPr bwMode="auto">
            <a:xfrm flipV="1">
              <a:off x="1347724" y="1448181"/>
              <a:ext cx="1852805" cy="18171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  <a:stCxn id="27" idx="5"/>
              <a:endCxn id="9" idx="0"/>
            </p:cNvCxnSpPr>
            <p:nvPr/>
          </p:nvCxnSpPr>
          <p:spPr bwMode="auto">
            <a:xfrm flipV="1">
              <a:off x="1551463" y="2396963"/>
              <a:ext cx="1564672" cy="9527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7" idx="4"/>
              <a:endCxn id="8" idx="0"/>
            </p:cNvCxnSpPr>
            <p:nvPr/>
          </p:nvCxnSpPr>
          <p:spPr bwMode="auto">
            <a:xfrm>
              <a:off x="1635855" y="3553465"/>
              <a:ext cx="14802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7" idx="3"/>
              <a:endCxn id="7" idx="0"/>
            </p:cNvCxnSpPr>
            <p:nvPr/>
          </p:nvCxnSpPr>
          <p:spPr bwMode="auto">
            <a:xfrm>
              <a:off x="1551463" y="3757205"/>
              <a:ext cx="1564672" cy="9527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7" idx="2"/>
              <a:endCxn id="6" idx="7"/>
            </p:cNvCxnSpPr>
            <p:nvPr/>
          </p:nvCxnSpPr>
          <p:spPr bwMode="auto">
            <a:xfrm>
              <a:off x="1347724" y="3841597"/>
              <a:ext cx="1852802" cy="18249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"/>
            <p:cNvCxnSpPr>
              <a:cxnSpLocks noChangeShapeType="1"/>
              <a:stCxn id="15" idx="4"/>
              <a:endCxn id="28" idx="6"/>
            </p:cNvCxnSpPr>
            <p:nvPr/>
          </p:nvCxnSpPr>
          <p:spPr bwMode="auto">
            <a:xfrm>
              <a:off x="5939215" y="1820704"/>
              <a:ext cx="1737191" cy="1449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14" idx="4"/>
              <a:endCxn id="28" idx="7"/>
            </p:cNvCxnSpPr>
            <p:nvPr/>
          </p:nvCxnSpPr>
          <p:spPr bwMode="auto">
            <a:xfrm>
              <a:off x="5939214" y="2990639"/>
              <a:ext cx="1533452" cy="364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13" idx="4"/>
              <a:endCxn id="28" idx="1"/>
            </p:cNvCxnSpPr>
            <p:nvPr/>
          </p:nvCxnSpPr>
          <p:spPr bwMode="auto">
            <a:xfrm flipV="1">
              <a:off x="5964366" y="3762120"/>
              <a:ext cx="1508300" cy="3970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9"/>
            <p:cNvCxnSpPr>
              <a:cxnSpLocks noChangeShapeType="1"/>
              <a:stCxn id="12" idx="4"/>
              <a:endCxn id="28" idx="2"/>
            </p:cNvCxnSpPr>
            <p:nvPr/>
          </p:nvCxnSpPr>
          <p:spPr bwMode="auto">
            <a:xfrm flipV="1">
              <a:off x="5964365" y="3846512"/>
              <a:ext cx="1712041" cy="14728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77763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alternate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16134" y="956311"/>
            <a:ext cx="2848232" cy="5202073"/>
            <a:chOff x="3116134" y="956311"/>
            <a:chExt cx="2848232" cy="520207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6200000">
              <a:off x="3116134" y="5582121"/>
              <a:ext cx="576263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6200000">
              <a:off x="3116135" y="4421835"/>
              <a:ext cx="576262" cy="5762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6200000">
              <a:off x="3116135" y="3265334"/>
              <a:ext cx="576263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6200000">
              <a:off x="3116135" y="2108832"/>
              <a:ext cx="576263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6200000">
              <a:off x="3116137" y="956310"/>
              <a:ext cx="576262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6200000">
              <a:off x="5388103" y="5031211"/>
              <a:ext cx="576262" cy="5762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6200000">
              <a:off x="5388103" y="3871060"/>
              <a:ext cx="576263" cy="5762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6200000">
              <a:off x="5362951" y="2702508"/>
              <a:ext cx="576263" cy="5762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6200000">
              <a:off x="5362952" y="1532572"/>
              <a:ext cx="576262" cy="5762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AutoShape 15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V="1">
              <a:off x="3692397" y="4159191"/>
              <a:ext cx="1695706" cy="550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6" idx="4"/>
              <a:endCxn id="13" idx="1"/>
            </p:cNvCxnSpPr>
            <p:nvPr/>
          </p:nvCxnSpPr>
          <p:spPr bwMode="auto">
            <a:xfrm flipV="1">
              <a:off x="3692397" y="4362931"/>
              <a:ext cx="1780098" cy="1507321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8" idx="4"/>
              <a:endCxn id="13" idx="7"/>
            </p:cNvCxnSpPr>
            <p:nvPr/>
          </p:nvCxnSpPr>
          <p:spPr bwMode="auto">
            <a:xfrm>
              <a:off x="3692398" y="3553465"/>
              <a:ext cx="1780097" cy="4019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4"/>
              <a:endCxn id="15" idx="7"/>
            </p:cNvCxnSpPr>
            <p:nvPr/>
          </p:nvCxnSpPr>
          <p:spPr bwMode="auto">
            <a:xfrm>
              <a:off x="3692400" y="1244442"/>
              <a:ext cx="1754944" cy="3725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8" idx="5"/>
              <a:endCxn id="14" idx="0"/>
            </p:cNvCxnSpPr>
            <p:nvPr/>
          </p:nvCxnSpPr>
          <p:spPr bwMode="auto">
            <a:xfrm flipV="1">
              <a:off x="3608006" y="2990639"/>
              <a:ext cx="1754945" cy="359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1"/>
            <p:cNvCxnSpPr>
              <a:cxnSpLocks noChangeShapeType="1"/>
              <a:stCxn id="9" idx="3"/>
              <a:endCxn id="13" idx="6"/>
            </p:cNvCxnSpPr>
            <p:nvPr/>
          </p:nvCxnSpPr>
          <p:spPr bwMode="auto">
            <a:xfrm>
              <a:off x="3608006" y="2600703"/>
              <a:ext cx="2068229" cy="127035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2"/>
            <p:cNvCxnSpPr>
              <a:cxnSpLocks noChangeShapeType="1"/>
              <a:stCxn id="9" idx="4"/>
              <a:endCxn id="15" idx="1"/>
            </p:cNvCxnSpPr>
            <p:nvPr/>
          </p:nvCxnSpPr>
          <p:spPr bwMode="auto">
            <a:xfrm flipV="1">
              <a:off x="3692398" y="2024443"/>
              <a:ext cx="1754946" cy="372520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3"/>
            <p:cNvCxnSpPr>
              <a:cxnSpLocks noChangeShapeType="1"/>
              <a:stCxn id="8" idx="3"/>
              <a:endCxn id="12" idx="0"/>
            </p:cNvCxnSpPr>
            <p:nvPr/>
          </p:nvCxnSpPr>
          <p:spPr bwMode="auto">
            <a:xfrm>
              <a:off x="3608006" y="3757205"/>
              <a:ext cx="1780097" cy="1562137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 type="non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1996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Example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 smtClean="0"/>
                  <a:t>An organization with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000" dirty="0" smtClean="0"/>
                  <a:t> jobs and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000" dirty="0" smtClean="0"/>
                  <a:t> potential candidates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Assume we have a way to determine which pairs (job/candidate) are compatible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 smtClean="0"/>
                  <a:t>E.g. (Joe, mailman) or (Fred, accountant) but not (Frank, accountant)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Problem: Maximize the number of assignments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 smtClean="0"/>
                  <a:t>A </a:t>
                </a:r>
                <a:r>
                  <a:rPr lang="en-US" altLang="en-US" sz="2000" dirty="0"/>
                  <a:t>maximum (or maximum cardinality) matching is a matching with the largest number of edges</a:t>
                </a:r>
              </a:p>
              <a:p>
                <a:pPr lvl="1"/>
                <a:r>
                  <a:rPr lang="en-US" altLang="en-US" sz="2000" dirty="0" smtClean="0"/>
                  <a:t>	always </a:t>
                </a:r>
                <a:r>
                  <a:rPr lang="en-US" altLang="en-US" sz="2000" dirty="0"/>
                  <a:t>exists</a:t>
                </a:r>
              </a:p>
              <a:p>
                <a:pPr lvl="1"/>
                <a:r>
                  <a:rPr lang="en-US" altLang="en-US" sz="2000" dirty="0" smtClean="0"/>
                  <a:t>	not </a:t>
                </a:r>
                <a:r>
                  <a:rPr lang="en-US" altLang="en-US" sz="2000" dirty="0"/>
                  <a:t>always unique</a:t>
                </a:r>
                <a:r>
                  <a:rPr lang="en-US" altLang="en-US" sz="1800" dirty="0"/>
                  <a:t> 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en-US" sz="2000" dirty="0" smtClean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09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77"/>
          <p:cNvGrpSpPr>
            <a:grpSpLocks/>
          </p:cNvGrpSpPr>
          <p:nvPr/>
        </p:nvGrpSpPr>
        <p:grpSpPr bwMode="auto">
          <a:xfrm>
            <a:off x="3644809" y="4377192"/>
            <a:ext cx="4314825" cy="2154237"/>
            <a:chOff x="2658" y="2723"/>
            <a:chExt cx="2718" cy="1357"/>
          </a:xfrm>
        </p:grpSpPr>
        <p:sp>
          <p:nvSpPr>
            <p:cNvPr id="5" name="AutoShape 28"/>
            <p:cNvSpPr>
              <a:spLocks noChangeAspect="1" noChangeArrowheads="1" noTextEdit="1"/>
            </p:cNvSpPr>
            <p:nvPr/>
          </p:nvSpPr>
          <p:spPr bwMode="auto">
            <a:xfrm>
              <a:off x="2658" y="2723"/>
              <a:ext cx="2267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0"/>
            <p:cNvSpPr>
              <a:spLocks noChangeShapeType="1"/>
            </p:cNvSpPr>
            <p:nvPr/>
          </p:nvSpPr>
          <p:spPr bwMode="auto">
            <a:xfrm>
              <a:off x="3042" y="2965"/>
              <a:ext cx="1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31"/>
            <p:cNvSpPr>
              <a:spLocks noChangeShapeType="1"/>
            </p:cNvSpPr>
            <p:nvPr/>
          </p:nvSpPr>
          <p:spPr bwMode="auto">
            <a:xfrm>
              <a:off x="3120" y="2928"/>
              <a:ext cx="354" cy="901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35"/>
            <p:cNvSpPr>
              <a:spLocks noChangeShapeType="1"/>
            </p:cNvSpPr>
            <p:nvPr/>
          </p:nvSpPr>
          <p:spPr bwMode="auto">
            <a:xfrm flipH="1">
              <a:off x="3090" y="2965"/>
              <a:ext cx="384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3936" y="2976"/>
              <a:ext cx="384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8"/>
            <p:cNvSpPr>
              <a:spLocks noChangeShapeType="1"/>
            </p:cNvSpPr>
            <p:nvPr/>
          </p:nvSpPr>
          <p:spPr bwMode="auto">
            <a:xfrm flipH="1">
              <a:off x="4368" y="2917"/>
              <a:ext cx="336" cy="912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242" y="2725"/>
              <a:ext cx="240" cy="240"/>
              <a:chOff x="3330" y="2341"/>
              <a:chExt cx="240" cy="240"/>
            </a:xfrm>
          </p:grpSpPr>
          <p:sp>
            <p:nvSpPr>
              <p:cNvPr id="65" name="Oval 40"/>
              <p:cNvSpPr>
                <a:spLocks noChangeArrowheads="1"/>
              </p:cNvSpPr>
              <p:nvPr/>
            </p:nvSpPr>
            <p:spPr bwMode="auto">
              <a:xfrm>
                <a:off x="3330" y="2341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41"/>
              <p:cNvSpPr>
                <a:spLocks noChangeArrowheads="1"/>
              </p:cNvSpPr>
              <p:nvPr/>
            </p:nvSpPr>
            <p:spPr bwMode="auto">
              <a:xfrm>
                <a:off x="3330" y="2341"/>
                <a:ext cx="240" cy="24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4312" y="2759"/>
              <a:ext cx="1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Verdana" panose="020B0604030504040204" pitchFamily="34" charset="0"/>
                </a:rPr>
                <a:t>4</a:t>
              </a:r>
              <a:endParaRPr lang="en-US" altLang="en-US"/>
            </a:p>
          </p:txBody>
        </p: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4674" y="2725"/>
              <a:ext cx="240" cy="240"/>
              <a:chOff x="3762" y="2341"/>
              <a:chExt cx="240" cy="240"/>
            </a:xfrm>
          </p:grpSpPr>
          <p:sp>
            <p:nvSpPr>
              <p:cNvPr id="63" name="Oval 44"/>
              <p:cNvSpPr>
                <a:spLocks noChangeArrowheads="1"/>
              </p:cNvSpPr>
              <p:nvPr/>
            </p:nvSpPr>
            <p:spPr bwMode="auto">
              <a:xfrm>
                <a:off x="3762" y="2341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Oval 45"/>
              <p:cNvSpPr>
                <a:spLocks noChangeArrowheads="1"/>
              </p:cNvSpPr>
              <p:nvPr/>
            </p:nvSpPr>
            <p:spPr bwMode="auto">
              <a:xfrm>
                <a:off x="3762" y="2341"/>
                <a:ext cx="240" cy="24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Rectangle 47"/>
            <p:cNvSpPr>
              <a:spLocks noChangeArrowheads="1"/>
            </p:cNvSpPr>
            <p:nvPr/>
          </p:nvSpPr>
          <p:spPr bwMode="auto">
            <a:xfrm>
              <a:off x="4744" y="2759"/>
              <a:ext cx="1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Verdana" panose="020B0604030504040204" pitchFamily="34" charset="0"/>
                </a:rPr>
                <a:t>5</a:t>
              </a:r>
              <a:endParaRPr lang="en-US" altLang="en-US"/>
            </a:p>
          </p:txBody>
        </p:sp>
        <p:grpSp>
          <p:nvGrpSpPr>
            <p:cNvPr id="15" name="Group 50"/>
            <p:cNvGrpSpPr>
              <a:grpSpLocks/>
            </p:cNvGrpSpPr>
            <p:nvPr/>
          </p:nvGrpSpPr>
          <p:grpSpPr bwMode="auto">
            <a:xfrm>
              <a:off x="4674" y="3829"/>
              <a:ext cx="240" cy="240"/>
              <a:chOff x="3762" y="3445"/>
              <a:chExt cx="240" cy="240"/>
            </a:xfrm>
          </p:grpSpPr>
          <p:sp>
            <p:nvSpPr>
              <p:cNvPr id="61" name="Oval 48"/>
              <p:cNvSpPr>
                <a:spLocks noChangeArrowheads="1"/>
              </p:cNvSpPr>
              <p:nvPr/>
            </p:nvSpPr>
            <p:spPr bwMode="auto">
              <a:xfrm>
                <a:off x="3762" y="3445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auto">
              <a:xfrm>
                <a:off x="3762" y="3445"/>
                <a:ext cx="240" cy="24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Rectangle 51"/>
            <p:cNvSpPr>
              <a:spLocks noChangeArrowheads="1"/>
            </p:cNvSpPr>
            <p:nvPr/>
          </p:nvSpPr>
          <p:spPr bwMode="auto">
            <a:xfrm>
              <a:off x="4694" y="3863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Verdana" panose="020B0604030504040204" pitchFamily="34" charset="0"/>
                </a:rPr>
                <a:t>11</a:t>
              </a:r>
              <a:endParaRPr lang="en-US" altLang="en-US"/>
            </a:p>
          </p:txBody>
        </p: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4242" y="3829"/>
              <a:ext cx="240" cy="240"/>
              <a:chOff x="3330" y="3445"/>
              <a:chExt cx="240" cy="240"/>
            </a:xfrm>
          </p:grpSpPr>
          <p:sp>
            <p:nvSpPr>
              <p:cNvPr id="59" name="Oval 52"/>
              <p:cNvSpPr>
                <a:spLocks noChangeArrowheads="1"/>
              </p:cNvSpPr>
              <p:nvPr/>
            </p:nvSpPr>
            <p:spPr bwMode="auto">
              <a:xfrm>
                <a:off x="3330" y="3445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Oval 53"/>
              <p:cNvSpPr>
                <a:spLocks noChangeArrowheads="1"/>
              </p:cNvSpPr>
              <p:nvPr/>
            </p:nvSpPr>
            <p:spPr bwMode="auto">
              <a:xfrm>
                <a:off x="3330" y="3445"/>
                <a:ext cx="240" cy="24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Rectangle 55"/>
            <p:cNvSpPr>
              <a:spLocks noChangeArrowheads="1"/>
            </p:cNvSpPr>
            <p:nvPr/>
          </p:nvSpPr>
          <p:spPr bwMode="auto">
            <a:xfrm>
              <a:off x="4260" y="3863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Verdana" panose="020B0604030504040204" pitchFamily="34" charset="0"/>
                </a:rPr>
                <a:t>10</a:t>
              </a:r>
              <a:endParaRPr lang="en-US" altLang="en-US"/>
            </a:p>
          </p:txBody>
        </p: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3810" y="3829"/>
              <a:ext cx="240" cy="240"/>
              <a:chOff x="2898" y="3445"/>
              <a:chExt cx="240" cy="240"/>
            </a:xfrm>
          </p:grpSpPr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2898" y="3445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898" y="3445"/>
                <a:ext cx="240" cy="24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Rectangle 59"/>
            <p:cNvSpPr>
              <a:spLocks noChangeArrowheads="1"/>
            </p:cNvSpPr>
            <p:nvPr/>
          </p:nvSpPr>
          <p:spPr bwMode="auto">
            <a:xfrm>
              <a:off x="3880" y="3863"/>
              <a:ext cx="1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Verdana" panose="020B0604030504040204" pitchFamily="34" charset="0"/>
                </a:rPr>
                <a:t>9</a:t>
              </a:r>
              <a:endParaRPr lang="en-US" altLang="en-US"/>
            </a:p>
          </p:txBody>
        </p:sp>
        <p:grpSp>
          <p:nvGrpSpPr>
            <p:cNvPr id="21" name="Group 62"/>
            <p:cNvGrpSpPr>
              <a:grpSpLocks/>
            </p:cNvGrpSpPr>
            <p:nvPr/>
          </p:nvGrpSpPr>
          <p:grpSpPr bwMode="auto">
            <a:xfrm>
              <a:off x="3378" y="3829"/>
              <a:ext cx="240" cy="240"/>
              <a:chOff x="2466" y="3445"/>
              <a:chExt cx="240" cy="240"/>
            </a:xfrm>
          </p:grpSpPr>
          <p:sp>
            <p:nvSpPr>
              <p:cNvPr id="55" name="Oval 60"/>
              <p:cNvSpPr>
                <a:spLocks noChangeArrowheads="1"/>
              </p:cNvSpPr>
              <p:nvPr/>
            </p:nvSpPr>
            <p:spPr bwMode="auto">
              <a:xfrm>
                <a:off x="2466" y="3445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Oval 61"/>
              <p:cNvSpPr>
                <a:spLocks noChangeArrowheads="1"/>
              </p:cNvSpPr>
              <p:nvPr/>
            </p:nvSpPr>
            <p:spPr bwMode="auto">
              <a:xfrm>
                <a:off x="2466" y="3445"/>
                <a:ext cx="240" cy="24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448" y="3863"/>
              <a:ext cx="1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Verdana" panose="020B0604030504040204" pitchFamily="34" charset="0"/>
                </a:rPr>
                <a:t>8</a:t>
              </a:r>
              <a:endParaRPr lang="en-US" altLang="en-US"/>
            </a:p>
          </p:txBody>
        </p:sp>
        <p:grpSp>
          <p:nvGrpSpPr>
            <p:cNvPr id="23" name="Group 66"/>
            <p:cNvGrpSpPr>
              <a:grpSpLocks/>
            </p:cNvGrpSpPr>
            <p:nvPr/>
          </p:nvGrpSpPr>
          <p:grpSpPr bwMode="auto">
            <a:xfrm>
              <a:off x="2946" y="3829"/>
              <a:ext cx="240" cy="240"/>
              <a:chOff x="2034" y="3445"/>
              <a:chExt cx="240" cy="240"/>
            </a:xfrm>
          </p:grpSpPr>
          <p:sp>
            <p:nvSpPr>
              <p:cNvPr id="53" name="Oval 64"/>
              <p:cNvSpPr>
                <a:spLocks noChangeArrowheads="1"/>
              </p:cNvSpPr>
              <p:nvPr/>
            </p:nvSpPr>
            <p:spPr bwMode="auto">
              <a:xfrm>
                <a:off x="2034" y="3445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Oval 65"/>
              <p:cNvSpPr>
                <a:spLocks noChangeArrowheads="1"/>
              </p:cNvSpPr>
              <p:nvPr/>
            </p:nvSpPr>
            <p:spPr bwMode="auto">
              <a:xfrm>
                <a:off x="2034" y="3445"/>
                <a:ext cx="240" cy="24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Rectangle 67"/>
            <p:cNvSpPr>
              <a:spLocks noChangeArrowheads="1"/>
            </p:cNvSpPr>
            <p:nvPr/>
          </p:nvSpPr>
          <p:spPr bwMode="auto">
            <a:xfrm>
              <a:off x="3016" y="3863"/>
              <a:ext cx="1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Verdana" panose="020B0604030504040204" pitchFamily="34" charset="0"/>
                </a:rPr>
                <a:t>7</a:t>
              </a:r>
              <a:endParaRPr lang="en-US" altLang="en-US"/>
            </a:p>
          </p:txBody>
        </p:sp>
        <p:grpSp>
          <p:nvGrpSpPr>
            <p:cNvPr id="25" name="Group 70"/>
            <p:cNvGrpSpPr>
              <a:grpSpLocks/>
            </p:cNvGrpSpPr>
            <p:nvPr/>
          </p:nvGrpSpPr>
          <p:grpSpPr bwMode="auto">
            <a:xfrm>
              <a:off x="2946" y="2725"/>
              <a:ext cx="240" cy="240"/>
              <a:chOff x="2034" y="2341"/>
              <a:chExt cx="240" cy="240"/>
            </a:xfrm>
          </p:grpSpPr>
          <p:sp>
            <p:nvSpPr>
              <p:cNvPr id="51" name="Oval 68"/>
              <p:cNvSpPr>
                <a:spLocks noChangeArrowheads="1"/>
              </p:cNvSpPr>
              <p:nvPr/>
            </p:nvSpPr>
            <p:spPr bwMode="auto">
              <a:xfrm>
                <a:off x="2034" y="2341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Oval 69"/>
              <p:cNvSpPr>
                <a:spLocks noChangeArrowheads="1"/>
              </p:cNvSpPr>
              <p:nvPr/>
            </p:nvSpPr>
            <p:spPr bwMode="auto">
              <a:xfrm>
                <a:off x="2034" y="2341"/>
                <a:ext cx="240" cy="24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Rectangle 71"/>
            <p:cNvSpPr>
              <a:spLocks noChangeArrowheads="1"/>
            </p:cNvSpPr>
            <p:nvPr/>
          </p:nvSpPr>
          <p:spPr bwMode="auto">
            <a:xfrm>
              <a:off x="3026" y="276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grpSp>
          <p:nvGrpSpPr>
            <p:cNvPr id="27" name="Group 74"/>
            <p:cNvGrpSpPr>
              <a:grpSpLocks/>
            </p:cNvGrpSpPr>
            <p:nvPr/>
          </p:nvGrpSpPr>
          <p:grpSpPr bwMode="auto">
            <a:xfrm>
              <a:off x="3378" y="2725"/>
              <a:ext cx="240" cy="240"/>
              <a:chOff x="2466" y="2341"/>
              <a:chExt cx="240" cy="240"/>
            </a:xfrm>
          </p:grpSpPr>
          <p:sp>
            <p:nvSpPr>
              <p:cNvPr id="49" name="Oval 72"/>
              <p:cNvSpPr>
                <a:spLocks noChangeArrowheads="1"/>
              </p:cNvSpPr>
              <p:nvPr/>
            </p:nvSpPr>
            <p:spPr bwMode="auto">
              <a:xfrm>
                <a:off x="2466" y="2341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73"/>
              <p:cNvSpPr>
                <a:spLocks noChangeArrowheads="1"/>
              </p:cNvSpPr>
              <p:nvPr/>
            </p:nvSpPr>
            <p:spPr bwMode="auto">
              <a:xfrm>
                <a:off x="2466" y="2341"/>
                <a:ext cx="240" cy="24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Rectangle 75"/>
            <p:cNvSpPr>
              <a:spLocks noChangeArrowheads="1"/>
            </p:cNvSpPr>
            <p:nvPr/>
          </p:nvSpPr>
          <p:spPr bwMode="auto">
            <a:xfrm>
              <a:off x="3448" y="2759"/>
              <a:ext cx="1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Verdana" panose="020B0604030504040204" pitchFamily="34" charset="0"/>
                </a:rPr>
                <a:t>2</a:t>
              </a:r>
              <a:endParaRPr lang="en-US" altLang="en-US"/>
            </a:p>
          </p:txBody>
        </p:sp>
        <p:grpSp>
          <p:nvGrpSpPr>
            <p:cNvPr id="29" name="Group 78"/>
            <p:cNvGrpSpPr>
              <a:grpSpLocks/>
            </p:cNvGrpSpPr>
            <p:nvPr/>
          </p:nvGrpSpPr>
          <p:grpSpPr bwMode="auto">
            <a:xfrm>
              <a:off x="3810" y="2725"/>
              <a:ext cx="240" cy="240"/>
              <a:chOff x="2898" y="2341"/>
              <a:chExt cx="240" cy="240"/>
            </a:xfrm>
          </p:grpSpPr>
          <p:sp>
            <p:nvSpPr>
              <p:cNvPr id="47" name="Oval 76"/>
              <p:cNvSpPr>
                <a:spLocks noChangeArrowheads="1"/>
              </p:cNvSpPr>
              <p:nvPr/>
            </p:nvSpPr>
            <p:spPr bwMode="auto">
              <a:xfrm>
                <a:off x="2898" y="2341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Oval 77"/>
              <p:cNvSpPr>
                <a:spLocks noChangeArrowheads="1"/>
              </p:cNvSpPr>
              <p:nvPr/>
            </p:nvSpPr>
            <p:spPr bwMode="auto">
              <a:xfrm>
                <a:off x="2898" y="2341"/>
                <a:ext cx="240" cy="24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Rectangle 79"/>
            <p:cNvSpPr>
              <a:spLocks noChangeArrowheads="1"/>
            </p:cNvSpPr>
            <p:nvPr/>
          </p:nvSpPr>
          <p:spPr bwMode="auto">
            <a:xfrm>
              <a:off x="3880" y="2759"/>
              <a:ext cx="1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Verdana" panose="020B0604030504040204" pitchFamily="34" charset="0"/>
                </a:rPr>
                <a:t>3</a:t>
              </a:r>
              <a:endParaRPr lang="en-US" altLang="en-US"/>
            </a:p>
          </p:txBody>
        </p:sp>
        <p:sp>
          <p:nvSpPr>
            <p:cNvPr id="31" name="Rectangle 80"/>
            <p:cNvSpPr>
              <a:spLocks noChangeArrowheads="1"/>
            </p:cNvSpPr>
            <p:nvPr/>
          </p:nvSpPr>
          <p:spPr bwMode="auto">
            <a:xfrm>
              <a:off x="2784" y="2766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32" name="Rectangle 81"/>
            <p:cNvSpPr>
              <a:spLocks noChangeArrowheads="1"/>
            </p:cNvSpPr>
            <p:nvPr/>
          </p:nvSpPr>
          <p:spPr bwMode="auto">
            <a:xfrm>
              <a:off x="2784" y="3869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U</a:t>
              </a:r>
              <a:endParaRPr lang="en-US" altLang="en-US"/>
            </a:p>
          </p:txBody>
        </p:sp>
        <p:sp>
          <p:nvSpPr>
            <p:cNvPr id="33" name="Line 88"/>
            <p:cNvSpPr>
              <a:spLocks noChangeShapeType="1"/>
            </p:cNvSpPr>
            <p:nvPr/>
          </p:nvSpPr>
          <p:spPr bwMode="auto">
            <a:xfrm flipH="1">
              <a:off x="3168" y="2928"/>
              <a:ext cx="1566" cy="94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0"/>
            <p:cNvSpPr>
              <a:spLocks noChangeShapeType="1"/>
            </p:cNvSpPr>
            <p:nvPr/>
          </p:nvSpPr>
          <p:spPr bwMode="auto">
            <a:xfrm flipH="1">
              <a:off x="3552" y="2976"/>
              <a:ext cx="768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1"/>
            <p:cNvSpPr>
              <a:spLocks noChangeShapeType="1"/>
            </p:cNvSpPr>
            <p:nvPr/>
          </p:nvSpPr>
          <p:spPr bwMode="auto">
            <a:xfrm>
              <a:off x="3984" y="2928"/>
              <a:ext cx="738" cy="94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35"/>
            <p:cNvSpPr>
              <a:spLocks noChangeShapeType="1"/>
            </p:cNvSpPr>
            <p:nvPr/>
          </p:nvSpPr>
          <p:spPr bwMode="auto">
            <a:xfrm>
              <a:off x="3504" y="2976"/>
              <a:ext cx="384" cy="864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37"/>
            <p:cNvSpPr>
              <a:spLocks noChangeShapeType="1"/>
            </p:cNvSpPr>
            <p:nvPr/>
          </p:nvSpPr>
          <p:spPr bwMode="auto">
            <a:xfrm>
              <a:off x="5232" y="2976"/>
              <a:ext cx="1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144"/>
            <p:cNvGrpSpPr>
              <a:grpSpLocks/>
            </p:cNvGrpSpPr>
            <p:nvPr/>
          </p:nvGrpSpPr>
          <p:grpSpPr bwMode="auto">
            <a:xfrm>
              <a:off x="5136" y="2736"/>
              <a:ext cx="240" cy="240"/>
              <a:chOff x="3762" y="2341"/>
              <a:chExt cx="240" cy="240"/>
            </a:xfrm>
          </p:grpSpPr>
          <p:sp>
            <p:nvSpPr>
              <p:cNvPr id="45" name="Oval 145"/>
              <p:cNvSpPr>
                <a:spLocks noChangeArrowheads="1"/>
              </p:cNvSpPr>
              <p:nvPr/>
            </p:nvSpPr>
            <p:spPr bwMode="auto">
              <a:xfrm>
                <a:off x="3762" y="2341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Oval 146"/>
              <p:cNvSpPr>
                <a:spLocks noChangeArrowheads="1"/>
              </p:cNvSpPr>
              <p:nvPr/>
            </p:nvSpPr>
            <p:spPr bwMode="auto">
              <a:xfrm>
                <a:off x="3762" y="2341"/>
                <a:ext cx="240" cy="24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Rectangle 147"/>
            <p:cNvSpPr>
              <a:spLocks noChangeArrowheads="1"/>
            </p:cNvSpPr>
            <p:nvPr/>
          </p:nvSpPr>
          <p:spPr bwMode="auto">
            <a:xfrm>
              <a:off x="5206" y="2770"/>
              <a:ext cx="1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Verdana" panose="020B0604030504040204" pitchFamily="34" charset="0"/>
                </a:rPr>
                <a:t>6</a:t>
              </a:r>
              <a:endParaRPr lang="en-US" altLang="en-US"/>
            </a:p>
          </p:txBody>
        </p:sp>
        <p:grpSp>
          <p:nvGrpSpPr>
            <p:cNvPr id="40" name="Group 148"/>
            <p:cNvGrpSpPr>
              <a:grpSpLocks/>
            </p:cNvGrpSpPr>
            <p:nvPr/>
          </p:nvGrpSpPr>
          <p:grpSpPr bwMode="auto">
            <a:xfrm>
              <a:off x="5136" y="3840"/>
              <a:ext cx="240" cy="240"/>
              <a:chOff x="3762" y="3445"/>
              <a:chExt cx="240" cy="240"/>
            </a:xfrm>
          </p:grpSpPr>
          <p:sp>
            <p:nvSpPr>
              <p:cNvPr id="43" name="Oval 149"/>
              <p:cNvSpPr>
                <a:spLocks noChangeArrowheads="1"/>
              </p:cNvSpPr>
              <p:nvPr/>
            </p:nvSpPr>
            <p:spPr bwMode="auto">
              <a:xfrm>
                <a:off x="3762" y="3445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Oval 150"/>
              <p:cNvSpPr>
                <a:spLocks noChangeArrowheads="1"/>
              </p:cNvSpPr>
              <p:nvPr/>
            </p:nvSpPr>
            <p:spPr bwMode="auto">
              <a:xfrm>
                <a:off x="3762" y="3445"/>
                <a:ext cx="240" cy="24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Rectangle 151"/>
            <p:cNvSpPr>
              <a:spLocks noChangeArrowheads="1"/>
            </p:cNvSpPr>
            <p:nvPr/>
          </p:nvSpPr>
          <p:spPr bwMode="auto">
            <a:xfrm>
              <a:off x="5156" y="3874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Verdana" panose="020B0604030504040204" pitchFamily="34" charset="0"/>
                </a:rPr>
                <a:t>12</a:t>
              </a:r>
              <a:endParaRPr lang="en-US" altLang="en-US"/>
            </a:p>
          </p:txBody>
        </p:sp>
        <p:sp>
          <p:nvSpPr>
            <p:cNvPr id="42" name="Line 159"/>
            <p:cNvSpPr>
              <a:spLocks noChangeShapeType="1"/>
            </p:cNvSpPr>
            <p:nvPr/>
          </p:nvSpPr>
          <p:spPr bwMode="auto">
            <a:xfrm>
              <a:off x="4032" y="2928"/>
              <a:ext cx="1152" cy="960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69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Bipartite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073638" y="2009775"/>
            <a:ext cx="4968875" cy="3102841"/>
            <a:chOff x="2047512" y="2192655"/>
            <a:chExt cx="4968875" cy="3102841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2047512" y="2192655"/>
              <a:ext cx="576263" cy="576263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198450" y="2194243"/>
              <a:ext cx="576262" cy="5762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79537" y="2192655"/>
              <a:ext cx="576263" cy="576263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359037" y="2192655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440125" y="2192655"/>
              <a:ext cx="576262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047512" y="4135755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198450" y="4137343"/>
              <a:ext cx="576262" cy="576262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279537" y="4135755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359037" y="4135755"/>
              <a:ext cx="576263" cy="576263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440125" y="4135755"/>
              <a:ext cx="576262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AutoShape 13"/>
            <p:cNvCxnSpPr>
              <a:cxnSpLocks noChangeShapeType="1"/>
              <a:stCxn id="4" idx="5"/>
              <a:endCxn id="10" idx="0"/>
            </p:cNvCxnSpPr>
            <p:nvPr/>
          </p:nvCxnSpPr>
          <p:spPr bwMode="auto">
            <a:xfrm>
              <a:off x="2539637" y="2684780"/>
              <a:ext cx="947738" cy="1452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4"/>
            <p:cNvCxnSpPr>
              <a:cxnSpLocks noChangeShapeType="1"/>
              <a:stCxn id="4" idx="4"/>
              <a:endCxn id="9" idx="0"/>
            </p:cNvCxnSpPr>
            <p:nvPr/>
          </p:nvCxnSpPr>
          <p:spPr bwMode="auto">
            <a:xfrm>
              <a:off x="2336437" y="2768918"/>
              <a:ext cx="0" cy="1366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5"/>
            <p:cNvCxnSpPr>
              <a:cxnSpLocks noChangeShapeType="1"/>
              <a:stCxn id="5" idx="5"/>
              <a:endCxn id="12" idx="0"/>
            </p:cNvCxnSpPr>
            <p:nvPr/>
          </p:nvCxnSpPr>
          <p:spPr bwMode="auto">
            <a:xfrm>
              <a:off x="3690575" y="2686368"/>
              <a:ext cx="1957387" cy="1449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5" idx="4"/>
              <a:endCxn id="11" idx="0"/>
            </p:cNvCxnSpPr>
            <p:nvPr/>
          </p:nvCxnSpPr>
          <p:spPr bwMode="auto">
            <a:xfrm>
              <a:off x="3487375" y="2770505"/>
              <a:ext cx="1081087" cy="1365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5" idx="3"/>
              <a:endCxn id="9" idx="0"/>
            </p:cNvCxnSpPr>
            <p:nvPr/>
          </p:nvCxnSpPr>
          <p:spPr bwMode="auto">
            <a:xfrm flipH="1">
              <a:off x="2336437" y="2686368"/>
              <a:ext cx="946150" cy="144938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8"/>
            <p:cNvCxnSpPr>
              <a:cxnSpLocks noChangeShapeType="1"/>
              <a:stCxn id="10" idx="7"/>
              <a:endCxn id="8" idx="3"/>
            </p:cNvCxnSpPr>
            <p:nvPr/>
          </p:nvCxnSpPr>
          <p:spPr bwMode="auto">
            <a:xfrm flipV="1">
              <a:off x="3690575" y="2684780"/>
              <a:ext cx="2833687" cy="153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9"/>
            <p:cNvCxnSpPr>
              <a:cxnSpLocks noChangeShapeType="1"/>
              <a:stCxn id="8" idx="4"/>
              <a:endCxn id="13" idx="0"/>
            </p:cNvCxnSpPr>
            <p:nvPr/>
          </p:nvCxnSpPr>
          <p:spPr bwMode="auto">
            <a:xfrm>
              <a:off x="6729050" y="2768918"/>
              <a:ext cx="0" cy="136683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0"/>
            <p:cNvCxnSpPr>
              <a:cxnSpLocks noChangeShapeType="1"/>
              <a:stCxn id="6" idx="5"/>
              <a:endCxn id="13" idx="1"/>
            </p:cNvCxnSpPr>
            <p:nvPr/>
          </p:nvCxnSpPr>
          <p:spPr bwMode="auto">
            <a:xfrm>
              <a:off x="4771662" y="2684780"/>
              <a:ext cx="1752600" cy="1535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1"/>
            <p:cNvCxnSpPr>
              <a:cxnSpLocks noChangeShapeType="1"/>
              <a:stCxn id="7" idx="3"/>
              <a:endCxn id="11" idx="0"/>
            </p:cNvCxnSpPr>
            <p:nvPr/>
          </p:nvCxnSpPr>
          <p:spPr bwMode="auto">
            <a:xfrm flipH="1">
              <a:off x="4568462" y="2684780"/>
              <a:ext cx="874713" cy="145097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2"/>
            <p:cNvCxnSpPr>
              <a:cxnSpLocks noChangeShapeType="1"/>
              <a:stCxn id="7" idx="4"/>
              <a:endCxn id="12" idx="0"/>
            </p:cNvCxnSpPr>
            <p:nvPr/>
          </p:nvCxnSpPr>
          <p:spPr bwMode="auto">
            <a:xfrm>
              <a:off x="5647962" y="2768918"/>
              <a:ext cx="0" cy="1366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3"/>
            <p:cNvCxnSpPr>
              <a:cxnSpLocks noChangeShapeType="1"/>
              <a:stCxn id="6" idx="3"/>
              <a:endCxn id="10" idx="0"/>
            </p:cNvCxnSpPr>
            <p:nvPr/>
          </p:nvCxnSpPr>
          <p:spPr bwMode="auto">
            <a:xfrm flipH="1">
              <a:off x="3487375" y="2684780"/>
              <a:ext cx="876300" cy="1452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756314" y="4833831"/>
              <a:ext cx="39100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1" dirty="0" smtClean="0">
                  <a:latin typeface="Lucida Grande" pitchFamily="2" charset="0"/>
                  <a:ea typeface="新細明體" pitchFamily="18" charset="-120"/>
                </a:rPr>
                <a:t>Matching (not maximum)</a:t>
              </a:r>
              <a:endParaRPr lang="en-US" altLang="zh-TW" sz="2400" b="1" dirty="0">
                <a:latin typeface="Lucida Grande" pitchFamily="2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8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Bipartite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073637" y="2010545"/>
            <a:ext cx="4968875" cy="3102072"/>
            <a:chOff x="2038803" y="2306636"/>
            <a:chExt cx="4968875" cy="3102072"/>
          </a:xfrm>
        </p:grpSpPr>
        <p:sp>
          <p:nvSpPr>
            <p:cNvPr id="4" name="Oval 1028"/>
            <p:cNvSpPr>
              <a:spLocks noChangeArrowheads="1"/>
            </p:cNvSpPr>
            <p:nvPr/>
          </p:nvSpPr>
          <p:spPr bwMode="auto">
            <a:xfrm>
              <a:off x="2038803" y="2306636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1029"/>
            <p:cNvSpPr>
              <a:spLocks noChangeArrowheads="1"/>
            </p:cNvSpPr>
            <p:nvPr/>
          </p:nvSpPr>
          <p:spPr bwMode="auto">
            <a:xfrm>
              <a:off x="3189741" y="2308224"/>
              <a:ext cx="576262" cy="5762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1030"/>
            <p:cNvSpPr>
              <a:spLocks noChangeArrowheads="1"/>
            </p:cNvSpPr>
            <p:nvPr/>
          </p:nvSpPr>
          <p:spPr bwMode="auto">
            <a:xfrm>
              <a:off x="4270828" y="2306636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031"/>
            <p:cNvSpPr>
              <a:spLocks noChangeArrowheads="1"/>
            </p:cNvSpPr>
            <p:nvPr/>
          </p:nvSpPr>
          <p:spPr bwMode="auto">
            <a:xfrm>
              <a:off x="5350328" y="2306636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032"/>
            <p:cNvSpPr>
              <a:spLocks noChangeArrowheads="1"/>
            </p:cNvSpPr>
            <p:nvPr/>
          </p:nvSpPr>
          <p:spPr bwMode="auto">
            <a:xfrm>
              <a:off x="6431416" y="2306636"/>
              <a:ext cx="576262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33"/>
            <p:cNvSpPr>
              <a:spLocks noChangeArrowheads="1"/>
            </p:cNvSpPr>
            <p:nvPr/>
          </p:nvSpPr>
          <p:spPr bwMode="auto">
            <a:xfrm>
              <a:off x="2038803" y="4249736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034"/>
            <p:cNvSpPr>
              <a:spLocks noChangeArrowheads="1"/>
            </p:cNvSpPr>
            <p:nvPr/>
          </p:nvSpPr>
          <p:spPr bwMode="auto">
            <a:xfrm>
              <a:off x="3189741" y="4251324"/>
              <a:ext cx="576262" cy="5762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35"/>
            <p:cNvSpPr>
              <a:spLocks noChangeArrowheads="1"/>
            </p:cNvSpPr>
            <p:nvPr/>
          </p:nvSpPr>
          <p:spPr bwMode="auto">
            <a:xfrm>
              <a:off x="4270828" y="4249736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36"/>
            <p:cNvSpPr>
              <a:spLocks noChangeArrowheads="1"/>
            </p:cNvSpPr>
            <p:nvPr/>
          </p:nvSpPr>
          <p:spPr bwMode="auto">
            <a:xfrm>
              <a:off x="5350328" y="4249736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37"/>
            <p:cNvSpPr>
              <a:spLocks noChangeArrowheads="1"/>
            </p:cNvSpPr>
            <p:nvPr/>
          </p:nvSpPr>
          <p:spPr bwMode="auto">
            <a:xfrm>
              <a:off x="6431416" y="4249736"/>
              <a:ext cx="576262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AutoShape 1038"/>
            <p:cNvCxnSpPr>
              <a:cxnSpLocks noChangeShapeType="1"/>
              <a:stCxn id="4" idx="5"/>
              <a:endCxn id="10" idx="0"/>
            </p:cNvCxnSpPr>
            <p:nvPr/>
          </p:nvCxnSpPr>
          <p:spPr bwMode="auto">
            <a:xfrm>
              <a:off x="2530928" y="2798761"/>
              <a:ext cx="947738" cy="1452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039"/>
            <p:cNvCxnSpPr>
              <a:cxnSpLocks noChangeShapeType="1"/>
              <a:stCxn id="4" idx="4"/>
              <a:endCxn id="9" idx="0"/>
            </p:cNvCxnSpPr>
            <p:nvPr/>
          </p:nvCxnSpPr>
          <p:spPr bwMode="auto">
            <a:xfrm>
              <a:off x="2327728" y="2882899"/>
              <a:ext cx="0" cy="136683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40"/>
            <p:cNvCxnSpPr>
              <a:cxnSpLocks noChangeShapeType="1"/>
              <a:stCxn id="5" idx="5"/>
              <a:endCxn id="12" idx="0"/>
            </p:cNvCxnSpPr>
            <p:nvPr/>
          </p:nvCxnSpPr>
          <p:spPr bwMode="auto">
            <a:xfrm>
              <a:off x="3681866" y="2800349"/>
              <a:ext cx="1957387" cy="1449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41"/>
            <p:cNvCxnSpPr>
              <a:cxnSpLocks noChangeShapeType="1"/>
              <a:stCxn id="5" idx="4"/>
              <a:endCxn id="11" idx="0"/>
            </p:cNvCxnSpPr>
            <p:nvPr/>
          </p:nvCxnSpPr>
          <p:spPr bwMode="auto">
            <a:xfrm>
              <a:off x="3478666" y="2884486"/>
              <a:ext cx="1081087" cy="136525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42"/>
            <p:cNvCxnSpPr>
              <a:cxnSpLocks noChangeShapeType="1"/>
              <a:stCxn id="5" idx="3"/>
              <a:endCxn id="9" idx="0"/>
            </p:cNvCxnSpPr>
            <p:nvPr/>
          </p:nvCxnSpPr>
          <p:spPr bwMode="auto">
            <a:xfrm flipH="1">
              <a:off x="2327728" y="2800349"/>
              <a:ext cx="946150" cy="1449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043"/>
            <p:cNvCxnSpPr>
              <a:cxnSpLocks noChangeShapeType="1"/>
              <a:stCxn id="10" idx="7"/>
              <a:endCxn id="8" idx="3"/>
            </p:cNvCxnSpPr>
            <p:nvPr/>
          </p:nvCxnSpPr>
          <p:spPr bwMode="auto">
            <a:xfrm flipV="1">
              <a:off x="3681866" y="2798761"/>
              <a:ext cx="2833687" cy="153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044"/>
            <p:cNvCxnSpPr>
              <a:cxnSpLocks noChangeShapeType="1"/>
              <a:stCxn id="8" idx="4"/>
              <a:endCxn id="13" idx="0"/>
            </p:cNvCxnSpPr>
            <p:nvPr/>
          </p:nvCxnSpPr>
          <p:spPr bwMode="auto">
            <a:xfrm>
              <a:off x="6720341" y="2882899"/>
              <a:ext cx="0" cy="136683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045"/>
            <p:cNvCxnSpPr>
              <a:cxnSpLocks noChangeShapeType="1"/>
              <a:stCxn id="6" idx="5"/>
              <a:endCxn id="13" idx="1"/>
            </p:cNvCxnSpPr>
            <p:nvPr/>
          </p:nvCxnSpPr>
          <p:spPr bwMode="auto">
            <a:xfrm>
              <a:off x="4762953" y="2798761"/>
              <a:ext cx="1752600" cy="1535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046"/>
            <p:cNvCxnSpPr>
              <a:cxnSpLocks noChangeShapeType="1"/>
              <a:stCxn id="7" idx="3"/>
              <a:endCxn id="11" idx="0"/>
            </p:cNvCxnSpPr>
            <p:nvPr/>
          </p:nvCxnSpPr>
          <p:spPr bwMode="auto">
            <a:xfrm flipH="1">
              <a:off x="4559753" y="2798761"/>
              <a:ext cx="874713" cy="1450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047"/>
            <p:cNvCxnSpPr>
              <a:cxnSpLocks noChangeShapeType="1"/>
              <a:stCxn id="7" idx="4"/>
              <a:endCxn id="12" idx="0"/>
            </p:cNvCxnSpPr>
            <p:nvPr/>
          </p:nvCxnSpPr>
          <p:spPr bwMode="auto">
            <a:xfrm>
              <a:off x="5639253" y="2882899"/>
              <a:ext cx="0" cy="136683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048"/>
            <p:cNvCxnSpPr>
              <a:cxnSpLocks noChangeShapeType="1"/>
              <a:stCxn id="6" idx="3"/>
              <a:endCxn id="10" idx="0"/>
            </p:cNvCxnSpPr>
            <p:nvPr/>
          </p:nvCxnSpPr>
          <p:spPr bwMode="auto">
            <a:xfrm flipH="1">
              <a:off x="3478666" y="2798761"/>
              <a:ext cx="876300" cy="1452563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747605" y="4947043"/>
              <a:ext cx="33922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1" dirty="0" smtClean="0">
                  <a:latin typeface="Lucida Grande" pitchFamily="2" charset="0"/>
                  <a:ea typeface="新細明體" pitchFamily="18" charset="-120"/>
                </a:rPr>
                <a:t>A maximum matching</a:t>
              </a:r>
              <a:endParaRPr lang="en-US" altLang="zh-TW" sz="2400" b="1" dirty="0">
                <a:latin typeface="Lucida Grande" pitchFamily="2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04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Bipartite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073637" y="2010545"/>
            <a:ext cx="4968875" cy="3111264"/>
            <a:chOff x="2038803" y="2306636"/>
            <a:chExt cx="4968875" cy="3111264"/>
          </a:xfrm>
        </p:grpSpPr>
        <p:sp>
          <p:nvSpPr>
            <p:cNvPr id="4" name="Oval 1028"/>
            <p:cNvSpPr>
              <a:spLocks noChangeArrowheads="1"/>
            </p:cNvSpPr>
            <p:nvPr/>
          </p:nvSpPr>
          <p:spPr bwMode="auto">
            <a:xfrm>
              <a:off x="2038803" y="2306636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1029"/>
            <p:cNvSpPr>
              <a:spLocks noChangeArrowheads="1"/>
            </p:cNvSpPr>
            <p:nvPr/>
          </p:nvSpPr>
          <p:spPr bwMode="auto">
            <a:xfrm>
              <a:off x="3189741" y="2308224"/>
              <a:ext cx="576262" cy="5762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1030"/>
            <p:cNvSpPr>
              <a:spLocks noChangeArrowheads="1"/>
            </p:cNvSpPr>
            <p:nvPr/>
          </p:nvSpPr>
          <p:spPr bwMode="auto">
            <a:xfrm>
              <a:off x="4270828" y="2306636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031"/>
            <p:cNvSpPr>
              <a:spLocks noChangeArrowheads="1"/>
            </p:cNvSpPr>
            <p:nvPr/>
          </p:nvSpPr>
          <p:spPr bwMode="auto">
            <a:xfrm>
              <a:off x="5350328" y="2306636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032"/>
            <p:cNvSpPr>
              <a:spLocks noChangeArrowheads="1"/>
            </p:cNvSpPr>
            <p:nvPr/>
          </p:nvSpPr>
          <p:spPr bwMode="auto">
            <a:xfrm>
              <a:off x="6431416" y="2306636"/>
              <a:ext cx="576262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33"/>
            <p:cNvSpPr>
              <a:spLocks noChangeArrowheads="1"/>
            </p:cNvSpPr>
            <p:nvPr/>
          </p:nvSpPr>
          <p:spPr bwMode="auto">
            <a:xfrm>
              <a:off x="2038803" y="4249736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034"/>
            <p:cNvSpPr>
              <a:spLocks noChangeArrowheads="1"/>
            </p:cNvSpPr>
            <p:nvPr/>
          </p:nvSpPr>
          <p:spPr bwMode="auto">
            <a:xfrm>
              <a:off x="3189741" y="4251324"/>
              <a:ext cx="576262" cy="5762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35"/>
            <p:cNvSpPr>
              <a:spLocks noChangeArrowheads="1"/>
            </p:cNvSpPr>
            <p:nvPr/>
          </p:nvSpPr>
          <p:spPr bwMode="auto">
            <a:xfrm>
              <a:off x="4270828" y="4249736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36"/>
            <p:cNvSpPr>
              <a:spLocks noChangeArrowheads="1"/>
            </p:cNvSpPr>
            <p:nvPr/>
          </p:nvSpPr>
          <p:spPr bwMode="auto">
            <a:xfrm>
              <a:off x="5350328" y="4249736"/>
              <a:ext cx="576263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37"/>
            <p:cNvSpPr>
              <a:spLocks noChangeArrowheads="1"/>
            </p:cNvSpPr>
            <p:nvPr/>
          </p:nvSpPr>
          <p:spPr bwMode="auto">
            <a:xfrm>
              <a:off x="6431416" y="4249736"/>
              <a:ext cx="576262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AutoShape 1038"/>
            <p:cNvCxnSpPr>
              <a:cxnSpLocks noChangeShapeType="1"/>
              <a:stCxn id="4" idx="5"/>
              <a:endCxn id="10" idx="0"/>
            </p:cNvCxnSpPr>
            <p:nvPr/>
          </p:nvCxnSpPr>
          <p:spPr bwMode="auto">
            <a:xfrm>
              <a:off x="2530928" y="2798761"/>
              <a:ext cx="947738" cy="1452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039"/>
            <p:cNvCxnSpPr>
              <a:cxnSpLocks noChangeShapeType="1"/>
              <a:stCxn id="4" idx="4"/>
              <a:endCxn id="9" idx="0"/>
            </p:cNvCxnSpPr>
            <p:nvPr/>
          </p:nvCxnSpPr>
          <p:spPr bwMode="auto">
            <a:xfrm>
              <a:off x="2327728" y="2882899"/>
              <a:ext cx="0" cy="136683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40"/>
            <p:cNvCxnSpPr>
              <a:cxnSpLocks noChangeShapeType="1"/>
              <a:stCxn id="5" idx="5"/>
              <a:endCxn id="12" idx="0"/>
            </p:cNvCxnSpPr>
            <p:nvPr/>
          </p:nvCxnSpPr>
          <p:spPr bwMode="auto">
            <a:xfrm>
              <a:off x="3681866" y="2800349"/>
              <a:ext cx="1957387" cy="144938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41"/>
            <p:cNvCxnSpPr>
              <a:cxnSpLocks noChangeShapeType="1"/>
              <a:stCxn id="5" idx="4"/>
              <a:endCxn id="11" idx="0"/>
            </p:cNvCxnSpPr>
            <p:nvPr/>
          </p:nvCxnSpPr>
          <p:spPr bwMode="auto">
            <a:xfrm>
              <a:off x="3478666" y="2884486"/>
              <a:ext cx="1081087" cy="1365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42"/>
            <p:cNvCxnSpPr>
              <a:cxnSpLocks noChangeShapeType="1"/>
              <a:stCxn id="5" idx="3"/>
              <a:endCxn id="9" idx="0"/>
            </p:cNvCxnSpPr>
            <p:nvPr/>
          </p:nvCxnSpPr>
          <p:spPr bwMode="auto">
            <a:xfrm flipH="1">
              <a:off x="2327728" y="2800349"/>
              <a:ext cx="946150" cy="1449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043"/>
            <p:cNvCxnSpPr>
              <a:cxnSpLocks noChangeShapeType="1"/>
              <a:stCxn id="10" idx="7"/>
              <a:endCxn id="8" idx="3"/>
            </p:cNvCxnSpPr>
            <p:nvPr/>
          </p:nvCxnSpPr>
          <p:spPr bwMode="auto">
            <a:xfrm flipV="1">
              <a:off x="3681866" y="2798761"/>
              <a:ext cx="2833687" cy="153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044"/>
            <p:cNvCxnSpPr>
              <a:cxnSpLocks noChangeShapeType="1"/>
              <a:stCxn id="8" idx="4"/>
              <a:endCxn id="13" idx="0"/>
            </p:cNvCxnSpPr>
            <p:nvPr/>
          </p:nvCxnSpPr>
          <p:spPr bwMode="auto">
            <a:xfrm>
              <a:off x="6720341" y="2882899"/>
              <a:ext cx="0" cy="136683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045"/>
            <p:cNvCxnSpPr>
              <a:cxnSpLocks noChangeShapeType="1"/>
              <a:stCxn id="6" idx="5"/>
              <a:endCxn id="13" idx="1"/>
            </p:cNvCxnSpPr>
            <p:nvPr/>
          </p:nvCxnSpPr>
          <p:spPr bwMode="auto">
            <a:xfrm>
              <a:off x="4762953" y="2798761"/>
              <a:ext cx="1752600" cy="1535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046"/>
            <p:cNvCxnSpPr>
              <a:cxnSpLocks noChangeShapeType="1"/>
              <a:stCxn id="7" idx="3"/>
              <a:endCxn id="11" idx="0"/>
            </p:cNvCxnSpPr>
            <p:nvPr/>
          </p:nvCxnSpPr>
          <p:spPr bwMode="auto">
            <a:xfrm flipH="1">
              <a:off x="4559753" y="2798761"/>
              <a:ext cx="874713" cy="145097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047"/>
            <p:cNvCxnSpPr>
              <a:cxnSpLocks noChangeShapeType="1"/>
              <a:stCxn id="7" idx="4"/>
              <a:endCxn id="12" idx="0"/>
            </p:cNvCxnSpPr>
            <p:nvPr/>
          </p:nvCxnSpPr>
          <p:spPr bwMode="auto">
            <a:xfrm>
              <a:off x="5639253" y="2882899"/>
              <a:ext cx="0" cy="1366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048"/>
            <p:cNvCxnSpPr>
              <a:cxnSpLocks noChangeShapeType="1"/>
              <a:stCxn id="6" idx="3"/>
              <a:endCxn id="10" idx="0"/>
            </p:cNvCxnSpPr>
            <p:nvPr/>
          </p:nvCxnSpPr>
          <p:spPr bwMode="auto">
            <a:xfrm flipH="1">
              <a:off x="3478666" y="2798761"/>
              <a:ext cx="876300" cy="1452563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480314" y="4956235"/>
              <a:ext cx="43604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1" dirty="0" smtClean="0">
                  <a:latin typeface="Lucida Grande" pitchFamily="2" charset="0"/>
                  <a:ea typeface="新細明體" pitchFamily="18" charset="-120"/>
                </a:rPr>
                <a:t>Another maximum matching</a:t>
              </a:r>
              <a:endParaRPr lang="en-US" altLang="zh-TW" sz="2400" b="1" dirty="0">
                <a:latin typeface="Lucida Grande" pitchFamily="2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76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Denim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Bipartite Matching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939800"/>
            <a:ext cx="8797924" cy="5237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Problem: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Given a bipartite graph, find a set of edges of maximum cardinality such that each vertex is connected to at most one other vertex.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7687" y="4196145"/>
            <a:ext cx="29337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Denim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Bipartite Matching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939800"/>
            <a:ext cx="8797924" cy="5237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Reduction: Construct an ST-network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by directing all the edges from the one set to the other,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adding a new source with edges to each vertex in the first set,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adding a new sink with edges from each vertex in the second set,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assigning equal capacity to all edges.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A solution to the maximum-flow problem on this network gives a maximum matching for the bipartite graph.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7687" y="3217137"/>
            <a:ext cx="29337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6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116134" y="956311"/>
            <a:ext cx="2848232" cy="5202073"/>
            <a:chOff x="3116134" y="956311"/>
            <a:chExt cx="2848232" cy="520207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6200000">
              <a:off x="3116134" y="5582121"/>
              <a:ext cx="576263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6200000">
              <a:off x="3116135" y="4421835"/>
              <a:ext cx="576262" cy="5762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6200000">
              <a:off x="3116135" y="3265334"/>
              <a:ext cx="576263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6200000">
              <a:off x="3116135" y="2108832"/>
              <a:ext cx="576263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6200000">
              <a:off x="3116137" y="956310"/>
              <a:ext cx="576262" cy="576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6200000">
              <a:off x="5388103" y="5031211"/>
              <a:ext cx="576262" cy="5762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6200000">
              <a:off x="5388103" y="3871060"/>
              <a:ext cx="576263" cy="5762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6200000">
              <a:off x="5362951" y="2702508"/>
              <a:ext cx="576263" cy="5762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6200000">
              <a:off x="5362952" y="1532572"/>
              <a:ext cx="576262" cy="5762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AutoShape 15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V="1">
              <a:off x="3692397" y="4159191"/>
              <a:ext cx="1695706" cy="550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6" idx="4"/>
              <a:endCxn id="13" idx="1"/>
            </p:cNvCxnSpPr>
            <p:nvPr/>
          </p:nvCxnSpPr>
          <p:spPr bwMode="auto">
            <a:xfrm flipV="1">
              <a:off x="3692397" y="4362931"/>
              <a:ext cx="1780098" cy="15073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3" idx="7"/>
              <a:endCxn id="8" idx="4"/>
            </p:cNvCxnSpPr>
            <p:nvPr/>
          </p:nvCxnSpPr>
          <p:spPr bwMode="auto">
            <a:xfrm flipH="1" flipV="1">
              <a:off x="3692398" y="3553465"/>
              <a:ext cx="1780097" cy="401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4"/>
              <a:endCxn id="15" idx="7"/>
            </p:cNvCxnSpPr>
            <p:nvPr/>
          </p:nvCxnSpPr>
          <p:spPr bwMode="auto">
            <a:xfrm>
              <a:off x="3692400" y="1244442"/>
              <a:ext cx="1754944" cy="3725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8" idx="5"/>
              <a:endCxn id="14" idx="0"/>
            </p:cNvCxnSpPr>
            <p:nvPr/>
          </p:nvCxnSpPr>
          <p:spPr bwMode="auto">
            <a:xfrm flipV="1">
              <a:off x="3608006" y="2990639"/>
              <a:ext cx="1754945" cy="359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1"/>
            <p:cNvCxnSpPr>
              <a:cxnSpLocks noChangeShapeType="1"/>
              <a:stCxn id="9" idx="3"/>
              <a:endCxn id="13" idx="6"/>
            </p:cNvCxnSpPr>
            <p:nvPr/>
          </p:nvCxnSpPr>
          <p:spPr bwMode="auto">
            <a:xfrm>
              <a:off x="3608006" y="2600703"/>
              <a:ext cx="2068229" cy="127035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2"/>
            <p:cNvCxnSpPr>
              <a:cxnSpLocks noChangeShapeType="1"/>
              <a:stCxn id="9" idx="4"/>
              <a:endCxn id="15" idx="1"/>
            </p:cNvCxnSpPr>
            <p:nvPr/>
          </p:nvCxnSpPr>
          <p:spPr bwMode="auto">
            <a:xfrm flipV="1">
              <a:off x="3692398" y="2024443"/>
              <a:ext cx="1754946" cy="3725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3"/>
            <p:cNvCxnSpPr>
              <a:cxnSpLocks noChangeShapeType="1"/>
              <a:stCxn id="8" idx="3"/>
              <a:endCxn id="12" idx="0"/>
            </p:cNvCxnSpPr>
            <p:nvPr/>
          </p:nvCxnSpPr>
          <p:spPr bwMode="auto">
            <a:xfrm>
              <a:off x="3608006" y="3757205"/>
              <a:ext cx="1780097" cy="1562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2535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4472</TotalTime>
  <Words>360</Words>
  <Application>Microsoft Office PowerPoint</Application>
  <PresentationFormat>On-screen Show (4:3)</PresentationFormat>
  <Paragraphs>94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Aharoni</vt:lpstr>
      <vt:lpstr>Arial</vt:lpstr>
      <vt:lpstr>Britannic Bold</vt:lpstr>
      <vt:lpstr>Calibri</vt:lpstr>
      <vt:lpstr>Calibri Light</vt:lpstr>
      <vt:lpstr>Cambria Math</vt:lpstr>
      <vt:lpstr>Gungsuh</vt:lpstr>
      <vt:lpstr>Impact</vt:lpstr>
      <vt:lpstr>Lucida Grande</vt:lpstr>
      <vt:lpstr>新細明體</vt:lpstr>
      <vt:lpstr>Symbol</vt:lpstr>
      <vt:lpstr>Verdana</vt:lpstr>
      <vt:lpstr>Office Theme</vt:lpstr>
      <vt:lpstr>Lecture 17 Graph-Based Algorithms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- alternate</vt:lpstr>
      <vt:lpstr>Example - alternate</vt:lpstr>
      <vt:lpstr>Example - alternate</vt:lpstr>
      <vt:lpstr>Example - alternate</vt:lpstr>
      <vt:lpstr>Example - alternate</vt:lpstr>
      <vt:lpstr>Example - alternate</vt:lpstr>
      <vt:lpstr>Example - alternate</vt:lpstr>
      <vt:lpstr>Example - alternate</vt:lpstr>
      <vt:lpstr>Example - alternate</vt:lpstr>
      <vt:lpstr>Example - alternate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226</cp:revision>
  <dcterms:created xsi:type="dcterms:W3CDTF">2014-09-11T18:03:18Z</dcterms:created>
  <dcterms:modified xsi:type="dcterms:W3CDTF">2021-06-09T11:50:04Z</dcterms:modified>
</cp:coreProperties>
</file>