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264" r:id="rId3"/>
    <p:sldId id="258" r:id="rId4"/>
    <p:sldId id="287" r:id="rId5"/>
    <p:sldId id="312" r:id="rId6"/>
    <p:sldId id="317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263" r:id="rId15"/>
    <p:sldId id="322" r:id="rId16"/>
    <p:sldId id="321" r:id="rId17"/>
  </p:sldIdLst>
  <p:sldSz cx="9144000" cy="5143500" type="screen16x9"/>
  <p:notesSz cx="6858000" cy="9144000"/>
  <p:embeddedFontLst>
    <p:embeddedFont>
      <p:font typeface="Baloo 2" panose="020B0604020202020204" charset="0"/>
      <p:regular r:id="rId19"/>
      <p:bold r:id="rId20"/>
    </p:embeddedFont>
    <p:embeddedFont>
      <p:font typeface="El Messiri" panose="020B0604020202020204" charset="-78"/>
      <p:regular r:id="rId21"/>
      <p:bold r:id="rId22"/>
    </p:embeddedFont>
    <p:embeddedFont>
      <p:font typeface="Nunito" pitchFamily="2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749591-935C-475D-97D1-82785E7D821C}">
  <a:tblStyle styleId="{75749591-935C-475D-97D1-82785E7D82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147595-BF87-4E67-AB4C-261455B1A43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163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08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052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d143d5643_2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d143d5643_2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413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096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1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491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78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08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4569047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1" y="4569047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71" r:id="rId5"/>
    <p:sldLayoutId id="2147483672" r:id="rId6"/>
    <p:sldLayoutId id="2147483682" r:id="rId7"/>
    <p:sldLayoutId id="2147483683" r:id="rId8"/>
    <p:sldLayoutId id="2147483684" r:id="rId9"/>
    <p:sldLayoutId id="2147483685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RXJVL7L14vqd4ceUcXpPOk-jf_rGmi9_11C2GTmlE8/edit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g.libretexts.org/Bookshelves/Computer_Science/Programming_Languages/Introduction_To_MIPS_Assembly_Language_Programming_(Kann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Assemulation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13254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Swarna Islam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Roll: 60913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" name="Google Shape;828;p35">
            <a:extLst>
              <a:ext uri="{FF2B5EF4-FFF2-40B4-BE49-F238E27FC236}">
                <a16:creationId xmlns:a16="http://schemas.microsoft.com/office/drawing/2014/main" id="{15171AB5-A32D-200B-7825-C175AF96E93A}"/>
              </a:ext>
            </a:extLst>
          </p:cNvPr>
          <p:cNvSpPr/>
          <p:nvPr/>
        </p:nvSpPr>
        <p:spPr>
          <a:xfrm>
            <a:off x="5586988" y="986028"/>
            <a:ext cx="2012105" cy="2012105"/>
          </a:xfrm>
          <a:custGeom>
            <a:avLst/>
            <a:gdLst/>
            <a:ahLst/>
            <a:cxnLst/>
            <a:rect l="l" t="t" r="r" b="b"/>
            <a:pathLst>
              <a:path w="78289" h="78289" extrusionOk="0">
                <a:moveTo>
                  <a:pt x="39134" y="22835"/>
                </a:moveTo>
                <a:cubicBezTo>
                  <a:pt x="41240" y="22835"/>
                  <a:pt x="43361" y="23241"/>
                  <a:pt x="45375" y="24074"/>
                </a:cubicBezTo>
                <a:cubicBezTo>
                  <a:pt x="51475" y="26586"/>
                  <a:pt x="55454" y="32556"/>
                  <a:pt x="55454" y="39145"/>
                </a:cubicBezTo>
                <a:cubicBezTo>
                  <a:pt x="55454" y="48148"/>
                  <a:pt x="48148" y="55455"/>
                  <a:pt x="39145" y="55455"/>
                </a:cubicBezTo>
                <a:cubicBezTo>
                  <a:pt x="32555" y="55455"/>
                  <a:pt x="26586" y="51475"/>
                  <a:pt x="24074" y="45375"/>
                </a:cubicBezTo>
                <a:cubicBezTo>
                  <a:pt x="21562" y="39308"/>
                  <a:pt x="22932" y="32262"/>
                  <a:pt x="27597" y="27597"/>
                </a:cubicBezTo>
                <a:cubicBezTo>
                  <a:pt x="30714" y="24481"/>
                  <a:pt x="34893" y="22835"/>
                  <a:pt x="39134" y="22835"/>
                </a:cubicBezTo>
                <a:close/>
                <a:moveTo>
                  <a:pt x="32621" y="1"/>
                </a:moveTo>
                <a:lnTo>
                  <a:pt x="32621" y="7177"/>
                </a:lnTo>
                <a:cubicBezTo>
                  <a:pt x="28543" y="8025"/>
                  <a:pt x="24629" y="9624"/>
                  <a:pt x="21171" y="11940"/>
                </a:cubicBezTo>
                <a:lnTo>
                  <a:pt x="16082" y="6851"/>
                </a:lnTo>
                <a:lnTo>
                  <a:pt x="6851" y="16083"/>
                </a:lnTo>
                <a:lnTo>
                  <a:pt x="11940" y="21171"/>
                </a:lnTo>
                <a:cubicBezTo>
                  <a:pt x="9624" y="24629"/>
                  <a:pt x="8025" y="28543"/>
                  <a:pt x="7177" y="32621"/>
                </a:cubicBezTo>
                <a:lnTo>
                  <a:pt x="1" y="32621"/>
                </a:lnTo>
                <a:lnTo>
                  <a:pt x="1" y="45669"/>
                </a:lnTo>
                <a:lnTo>
                  <a:pt x="7177" y="45669"/>
                </a:lnTo>
                <a:cubicBezTo>
                  <a:pt x="8025" y="49746"/>
                  <a:pt x="9624" y="53661"/>
                  <a:pt x="11940" y="57118"/>
                </a:cubicBezTo>
                <a:lnTo>
                  <a:pt x="6851" y="62207"/>
                </a:lnTo>
                <a:lnTo>
                  <a:pt x="16082" y="71438"/>
                </a:lnTo>
                <a:lnTo>
                  <a:pt x="21171" y="66350"/>
                </a:lnTo>
                <a:cubicBezTo>
                  <a:pt x="24629" y="68666"/>
                  <a:pt x="28543" y="70264"/>
                  <a:pt x="32621" y="71112"/>
                </a:cubicBezTo>
                <a:lnTo>
                  <a:pt x="32621" y="78289"/>
                </a:lnTo>
                <a:lnTo>
                  <a:pt x="45668" y="78289"/>
                </a:lnTo>
                <a:lnTo>
                  <a:pt x="45668" y="71112"/>
                </a:lnTo>
                <a:cubicBezTo>
                  <a:pt x="49746" y="70264"/>
                  <a:pt x="53660" y="68666"/>
                  <a:pt x="57118" y="66350"/>
                </a:cubicBezTo>
                <a:lnTo>
                  <a:pt x="62207" y="71438"/>
                </a:lnTo>
                <a:lnTo>
                  <a:pt x="71438" y="62207"/>
                </a:lnTo>
                <a:lnTo>
                  <a:pt x="66349" y="57118"/>
                </a:lnTo>
                <a:cubicBezTo>
                  <a:pt x="68665" y="53661"/>
                  <a:pt x="70264" y="49746"/>
                  <a:pt x="71112" y="45669"/>
                </a:cubicBezTo>
                <a:lnTo>
                  <a:pt x="78288" y="45669"/>
                </a:lnTo>
                <a:lnTo>
                  <a:pt x="78288" y="32621"/>
                </a:lnTo>
                <a:lnTo>
                  <a:pt x="71112" y="32621"/>
                </a:lnTo>
                <a:cubicBezTo>
                  <a:pt x="70264" y="28543"/>
                  <a:pt x="68665" y="24629"/>
                  <a:pt x="66349" y="21171"/>
                </a:cubicBezTo>
                <a:lnTo>
                  <a:pt x="71438" y="16083"/>
                </a:lnTo>
                <a:lnTo>
                  <a:pt x="62207" y="6851"/>
                </a:lnTo>
                <a:lnTo>
                  <a:pt x="57118" y="11940"/>
                </a:lnTo>
                <a:cubicBezTo>
                  <a:pt x="53660" y="9624"/>
                  <a:pt x="49746" y="8025"/>
                  <a:pt x="45668" y="7177"/>
                </a:cubicBezTo>
                <a:lnTo>
                  <a:pt x="45668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739;p31">
            <a:extLst>
              <a:ext uri="{FF2B5EF4-FFF2-40B4-BE49-F238E27FC236}">
                <a16:creationId xmlns:a16="http://schemas.microsoft.com/office/drawing/2014/main" id="{0762751F-965F-40FC-9159-701B0451C8CD}"/>
              </a:ext>
            </a:extLst>
          </p:cNvPr>
          <p:cNvGrpSpPr/>
          <p:nvPr/>
        </p:nvGrpSpPr>
        <p:grpSpPr>
          <a:xfrm>
            <a:off x="6830598" y="1940740"/>
            <a:ext cx="1600177" cy="1414164"/>
            <a:chOff x="-3137650" y="2787000"/>
            <a:chExt cx="291450" cy="257575"/>
          </a:xfrm>
          <a:solidFill>
            <a:schemeClr val="tx1"/>
          </a:solidFill>
        </p:grpSpPr>
        <p:sp>
          <p:nvSpPr>
            <p:cNvPr id="50" name="Google Shape;740;p31">
              <a:extLst>
                <a:ext uri="{FF2B5EF4-FFF2-40B4-BE49-F238E27FC236}">
                  <a16:creationId xmlns:a16="http://schemas.microsoft.com/office/drawing/2014/main" id="{C5B87314-A756-5B97-BAF4-F1FB6E9E4F1A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1;p31">
              <a:extLst>
                <a:ext uri="{FF2B5EF4-FFF2-40B4-BE49-F238E27FC236}">
                  <a16:creationId xmlns:a16="http://schemas.microsoft.com/office/drawing/2014/main" id="{30D1B360-0AF4-F49F-AEED-25FF4960800C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2;p31">
              <a:extLst>
                <a:ext uri="{FF2B5EF4-FFF2-40B4-BE49-F238E27FC236}">
                  <a16:creationId xmlns:a16="http://schemas.microsoft.com/office/drawing/2014/main" id="{E8240894-35F6-5C54-1E99-451E58EA5995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3;p31">
              <a:extLst>
                <a:ext uri="{FF2B5EF4-FFF2-40B4-BE49-F238E27FC236}">
                  <a16:creationId xmlns:a16="http://schemas.microsoft.com/office/drawing/2014/main" id="{5222857A-5963-19AB-B1F1-FDFAB3E477B4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4;p31">
              <a:extLst>
                <a:ext uri="{FF2B5EF4-FFF2-40B4-BE49-F238E27FC236}">
                  <a16:creationId xmlns:a16="http://schemas.microsoft.com/office/drawing/2014/main" id="{A04E3B45-6C43-A4DF-832F-848A2B2088E8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5;p31">
              <a:extLst>
                <a:ext uri="{FF2B5EF4-FFF2-40B4-BE49-F238E27FC236}">
                  <a16:creationId xmlns:a16="http://schemas.microsoft.com/office/drawing/2014/main" id="{31F6538F-E1AF-B39C-966C-BE43E51763DF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6;p31">
              <a:extLst>
                <a:ext uri="{FF2B5EF4-FFF2-40B4-BE49-F238E27FC236}">
                  <a16:creationId xmlns:a16="http://schemas.microsoft.com/office/drawing/2014/main" id="{EEB18A6A-355E-C494-7897-1B5BB8BD5964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7;p31">
              <a:extLst>
                <a:ext uri="{FF2B5EF4-FFF2-40B4-BE49-F238E27FC236}">
                  <a16:creationId xmlns:a16="http://schemas.microsoft.com/office/drawing/2014/main" id="{A17F5D67-0891-C870-E0DF-4B8ED588C187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21;p42">
            <a:extLst>
              <a:ext uri="{FF2B5EF4-FFF2-40B4-BE49-F238E27FC236}">
                <a16:creationId xmlns:a16="http://schemas.microsoft.com/office/drawing/2014/main" id="{58E067C4-0DA4-F8F1-FFEB-B6BC6E87802A}"/>
              </a:ext>
            </a:extLst>
          </p:cNvPr>
          <p:cNvSpPr txBox="1">
            <a:spLocks/>
          </p:cNvSpPr>
          <p:nvPr/>
        </p:nvSpPr>
        <p:spPr>
          <a:xfrm>
            <a:off x="3212261" y="3133794"/>
            <a:ext cx="48321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2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2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2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2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2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2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2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2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-US" dirty="0"/>
              <a:t>Supervised By:</a:t>
            </a:r>
          </a:p>
          <a:p>
            <a:pPr marL="0" indent="0"/>
            <a:r>
              <a:rPr lang="en-US" dirty="0"/>
              <a:t>Dr. </a:t>
            </a:r>
            <a:r>
              <a:rPr lang="en-US" dirty="0" err="1"/>
              <a:t>Zerina</a:t>
            </a:r>
            <a:r>
              <a:rPr lang="en-US" dirty="0"/>
              <a:t> Begum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-88495" y="185391"/>
            <a:ext cx="93694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Registers</a:t>
            </a:r>
            <a:endParaRPr dirty="0"/>
          </a:p>
        </p:txBody>
      </p:sp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8;p35">
            <a:extLst>
              <a:ext uri="{FF2B5EF4-FFF2-40B4-BE49-F238E27FC236}">
                <a16:creationId xmlns:a16="http://schemas.microsoft.com/office/drawing/2014/main" id="{7E18C18A-7CFC-96ED-D3ED-D209FFCE91FD}"/>
              </a:ext>
            </a:extLst>
          </p:cNvPr>
          <p:cNvSpPr/>
          <p:nvPr/>
        </p:nvSpPr>
        <p:spPr>
          <a:xfrm>
            <a:off x="2559870" y="1565697"/>
            <a:ext cx="2012105" cy="2012105"/>
          </a:xfrm>
          <a:custGeom>
            <a:avLst/>
            <a:gdLst/>
            <a:ahLst/>
            <a:cxnLst/>
            <a:rect l="l" t="t" r="r" b="b"/>
            <a:pathLst>
              <a:path w="78289" h="78289" extrusionOk="0">
                <a:moveTo>
                  <a:pt x="39134" y="22835"/>
                </a:moveTo>
                <a:cubicBezTo>
                  <a:pt x="41240" y="22835"/>
                  <a:pt x="43361" y="23241"/>
                  <a:pt x="45375" y="24074"/>
                </a:cubicBezTo>
                <a:cubicBezTo>
                  <a:pt x="51475" y="26586"/>
                  <a:pt x="55454" y="32556"/>
                  <a:pt x="55454" y="39145"/>
                </a:cubicBezTo>
                <a:cubicBezTo>
                  <a:pt x="55454" y="48148"/>
                  <a:pt x="48148" y="55455"/>
                  <a:pt x="39145" y="55455"/>
                </a:cubicBezTo>
                <a:cubicBezTo>
                  <a:pt x="32555" y="55455"/>
                  <a:pt x="26586" y="51475"/>
                  <a:pt x="24074" y="45375"/>
                </a:cubicBezTo>
                <a:cubicBezTo>
                  <a:pt x="21562" y="39308"/>
                  <a:pt x="22932" y="32262"/>
                  <a:pt x="27597" y="27597"/>
                </a:cubicBezTo>
                <a:cubicBezTo>
                  <a:pt x="30714" y="24481"/>
                  <a:pt x="34893" y="22835"/>
                  <a:pt x="39134" y="22835"/>
                </a:cubicBezTo>
                <a:close/>
                <a:moveTo>
                  <a:pt x="32621" y="1"/>
                </a:moveTo>
                <a:lnTo>
                  <a:pt x="32621" y="7177"/>
                </a:lnTo>
                <a:cubicBezTo>
                  <a:pt x="28543" y="8025"/>
                  <a:pt x="24629" y="9624"/>
                  <a:pt x="21171" y="11940"/>
                </a:cubicBezTo>
                <a:lnTo>
                  <a:pt x="16082" y="6851"/>
                </a:lnTo>
                <a:lnTo>
                  <a:pt x="6851" y="16083"/>
                </a:lnTo>
                <a:lnTo>
                  <a:pt x="11940" y="21171"/>
                </a:lnTo>
                <a:cubicBezTo>
                  <a:pt x="9624" y="24629"/>
                  <a:pt x="8025" y="28543"/>
                  <a:pt x="7177" y="32621"/>
                </a:cubicBezTo>
                <a:lnTo>
                  <a:pt x="1" y="32621"/>
                </a:lnTo>
                <a:lnTo>
                  <a:pt x="1" y="45669"/>
                </a:lnTo>
                <a:lnTo>
                  <a:pt x="7177" y="45669"/>
                </a:lnTo>
                <a:cubicBezTo>
                  <a:pt x="8025" y="49746"/>
                  <a:pt x="9624" y="53661"/>
                  <a:pt x="11940" y="57118"/>
                </a:cubicBezTo>
                <a:lnTo>
                  <a:pt x="6851" y="62207"/>
                </a:lnTo>
                <a:lnTo>
                  <a:pt x="16082" y="71438"/>
                </a:lnTo>
                <a:lnTo>
                  <a:pt x="21171" y="66350"/>
                </a:lnTo>
                <a:cubicBezTo>
                  <a:pt x="24629" y="68666"/>
                  <a:pt x="28543" y="70264"/>
                  <a:pt x="32621" y="71112"/>
                </a:cubicBezTo>
                <a:lnTo>
                  <a:pt x="32621" y="78289"/>
                </a:lnTo>
                <a:lnTo>
                  <a:pt x="45668" y="78289"/>
                </a:lnTo>
                <a:lnTo>
                  <a:pt x="45668" y="71112"/>
                </a:lnTo>
                <a:cubicBezTo>
                  <a:pt x="49746" y="70264"/>
                  <a:pt x="53660" y="68666"/>
                  <a:pt x="57118" y="66350"/>
                </a:cubicBezTo>
                <a:lnTo>
                  <a:pt x="62207" y="71438"/>
                </a:lnTo>
                <a:lnTo>
                  <a:pt x="71438" y="62207"/>
                </a:lnTo>
                <a:lnTo>
                  <a:pt x="66349" y="57118"/>
                </a:lnTo>
                <a:cubicBezTo>
                  <a:pt x="68665" y="53661"/>
                  <a:pt x="70264" y="49746"/>
                  <a:pt x="71112" y="45669"/>
                </a:cubicBezTo>
                <a:lnTo>
                  <a:pt x="78288" y="45669"/>
                </a:lnTo>
                <a:lnTo>
                  <a:pt x="78288" y="32621"/>
                </a:lnTo>
                <a:lnTo>
                  <a:pt x="71112" y="32621"/>
                </a:lnTo>
                <a:cubicBezTo>
                  <a:pt x="70264" y="28543"/>
                  <a:pt x="68665" y="24629"/>
                  <a:pt x="66349" y="21171"/>
                </a:cubicBezTo>
                <a:lnTo>
                  <a:pt x="71438" y="16083"/>
                </a:lnTo>
                <a:lnTo>
                  <a:pt x="62207" y="6851"/>
                </a:lnTo>
                <a:lnTo>
                  <a:pt x="57118" y="11940"/>
                </a:lnTo>
                <a:cubicBezTo>
                  <a:pt x="53660" y="9624"/>
                  <a:pt x="49746" y="8025"/>
                  <a:pt x="45668" y="7177"/>
                </a:cubicBezTo>
                <a:lnTo>
                  <a:pt x="45668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D8B04-3FA3-F697-0958-2813F0AB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57" y="790090"/>
            <a:ext cx="4782217" cy="3781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224B9-49BA-DD9E-2926-1BBBD2D75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27" y="1464009"/>
            <a:ext cx="4192690" cy="30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-88495" y="185391"/>
            <a:ext cx="93694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Algorithms</a:t>
            </a:r>
            <a:endParaRPr dirty="0"/>
          </a:p>
        </p:txBody>
      </p:sp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F6F366-9F57-B324-F9F4-7D0493D3D7F7}"/>
              </a:ext>
            </a:extLst>
          </p:cNvPr>
          <p:cNvGrpSpPr/>
          <p:nvPr/>
        </p:nvGrpSpPr>
        <p:grpSpPr>
          <a:xfrm>
            <a:off x="4130298" y="1162810"/>
            <a:ext cx="4657241" cy="3532265"/>
            <a:chOff x="5277173" y="1425844"/>
            <a:chExt cx="3138407" cy="353226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4E6DCE-291E-ED89-8077-4AE67E053E4F}"/>
                </a:ext>
              </a:extLst>
            </p:cNvPr>
            <p:cNvSpPr/>
            <p:nvPr/>
          </p:nvSpPr>
          <p:spPr>
            <a:xfrm>
              <a:off x="5277173" y="1425844"/>
              <a:ext cx="3138407" cy="35322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776868-1B9E-3127-1732-5E2701F7FE7D}"/>
                </a:ext>
              </a:extLst>
            </p:cNvPr>
            <p:cNvCxnSpPr/>
            <p:nvPr/>
          </p:nvCxnSpPr>
          <p:spPr>
            <a:xfrm>
              <a:off x="5277173" y="1898542"/>
              <a:ext cx="313840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5EEC5F-3719-1486-4607-A027D9FA553B}"/>
                </a:ext>
              </a:extLst>
            </p:cNvPr>
            <p:cNvCxnSpPr/>
            <p:nvPr/>
          </p:nvCxnSpPr>
          <p:spPr>
            <a:xfrm>
              <a:off x="5277173" y="4486313"/>
              <a:ext cx="313840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5CF4EE-88C9-BAA7-0B92-3945F4A3D73E}"/>
                </a:ext>
              </a:extLst>
            </p:cNvPr>
            <p:cNvCxnSpPr/>
            <p:nvPr/>
          </p:nvCxnSpPr>
          <p:spPr>
            <a:xfrm>
              <a:off x="5277173" y="2561417"/>
              <a:ext cx="313840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0DB5641-C154-AEAE-4F48-09BA03F76495}"/>
                </a:ext>
              </a:extLst>
            </p:cNvPr>
            <p:cNvCxnSpPr/>
            <p:nvPr/>
          </p:nvCxnSpPr>
          <p:spPr>
            <a:xfrm>
              <a:off x="5277173" y="3391545"/>
              <a:ext cx="313840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9519E8-00FE-0F08-4B73-92A11977F1D2}"/>
                </a:ext>
              </a:extLst>
            </p:cNvPr>
            <p:cNvSpPr txBox="1"/>
            <p:nvPr/>
          </p:nvSpPr>
          <p:spPr>
            <a:xfrm rot="10800000" flipV="1">
              <a:off x="5408233" y="1532958"/>
              <a:ext cx="152725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…………………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CB157-5811-344E-4293-F8F200E33638}"/>
                </a:ext>
              </a:extLst>
            </p:cNvPr>
            <p:cNvSpPr txBox="1"/>
            <p:nvPr/>
          </p:nvSpPr>
          <p:spPr>
            <a:xfrm rot="10800000" flipV="1">
              <a:off x="5319118" y="4516236"/>
              <a:ext cx="152725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…………………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E8DA47-3459-780F-E721-D452F20FE30C}"/>
                </a:ext>
              </a:extLst>
            </p:cNvPr>
            <p:cNvSpPr txBox="1"/>
            <p:nvPr/>
          </p:nvSpPr>
          <p:spPr>
            <a:xfrm rot="10800000" flipV="1">
              <a:off x="5319118" y="3874582"/>
              <a:ext cx="152725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…………………</a:t>
              </a:r>
            </a:p>
          </p:txBody>
        </p:sp>
      </p:grpSp>
      <p:sp>
        <p:nvSpPr>
          <p:cNvPr id="27" name="Google Shape;828;p35">
            <a:extLst>
              <a:ext uri="{FF2B5EF4-FFF2-40B4-BE49-F238E27FC236}">
                <a16:creationId xmlns:a16="http://schemas.microsoft.com/office/drawing/2014/main" id="{7E18C18A-7CFC-96ED-D3ED-D209FFCE91FD}"/>
              </a:ext>
            </a:extLst>
          </p:cNvPr>
          <p:cNvSpPr/>
          <p:nvPr/>
        </p:nvSpPr>
        <p:spPr>
          <a:xfrm>
            <a:off x="2293199" y="979561"/>
            <a:ext cx="2012105" cy="2012105"/>
          </a:xfrm>
          <a:custGeom>
            <a:avLst/>
            <a:gdLst/>
            <a:ahLst/>
            <a:cxnLst/>
            <a:rect l="l" t="t" r="r" b="b"/>
            <a:pathLst>
              <a:path w="78289" h="78289" extrusionOk="0">
                <a:moveTo>
                  <a:pt x="39134" y="22835"/>
                </a:moveTo>
                <a:cubicBezTo>
                  <a:pt x="41240" y="22835"/>
                  <a:pt x="43361" y="23241"/>
                  <a:pt x="45375" y="24074"/>
                </a:cubicBezTo>
                <a:cubicBezTo>
                  <a:pt x="51475" y="26586"/>
                  <a:pt x="55454" y="32556"/>
                  <a:pt x="55454" y="39145"/>
                </a:cubicBezTo>
                <a:cubicBezTo>
                  <a:pt x="55454" y="48148"/>
                  <a:pt x="48148" y="55455"/>
                  <a:pt x="39145" y="55455"/>
                </a:cubicBezTo>
                <a:cubicBezTo>
                  <a:pt x="32555" y="55455"/>
                  <a:pt x="26586" y="51475"/>
                  <a:pt x="24074" y="45375"/>
                </a:cubicBezTo>
                <a:cubicBezTo>
                  <a:pt x="21562" y="39308"/>
                  <a:pt x="22932" y="32262"/>
                  <a:pt x="27597" y="27597"/>
                </a:cubicBezTo>
                <a:cubicBezTo>
                  <a:pt x="30714" y="24481"/>
                  <a:pt x="34893" y="22835"/>
                  <a:pt x="39134" y="22835"/>
                </a:cubicBezTo>
                <a:close/>
                <a:moveTo>
                  <a:pt x="32621" y="1"/>
                </a:moveTo>
                <a:lnTo>
                  <a:pt x="32621" y="7177"/>
                </a:lnTo>
                <a:cubicBezTo>
                  <a:pt x="28543" y="8025"/>
                  <a:pt x="24629" y="9624"/>
                  <a:pt x="21171" y="11940"/>
                </a:cubicBezTo>
                <a:lnTo>
                  <a:pt x="16082" y="6851"/>
                </a:lnTo>
                <a:lnTo>
                  <a:pt x="6851" y="16083"/>
                </a:lnTo>
                <a:lnTo>
                  <a:pt x="11940" y="21171"/>
                </a:lnTo>
                <a:cubicBezTo>
                  <a:pt x="9624" y="24629"/>
                  <a:pt x="8025" y="28543"/>
                  <a:pt x="7177" y="32621"/>
                </a:cubicBezTo>
                <a:lnTo>
                  <a:pt x="1" y="32621"/>
                </a:lnTo>
                <a:lnTo>
                  <a:pt x="1" y="45669"/>
                </a:lnTo>
                <a:lnTo>
                  <a:pt x="7177" y="45669"/>
                </a:lnTo>
                <a:cubicBezTo>
                  <a:pt x="8025" y="49746"/>
                  <a:pt x="9624" y="53661"/>
                  <a:pt x="11940" y="57118"/>
                </a:cubicBezTo>
                <a:lnTo>
                  <a:pt x="6851" y="62207"/>
                </a:lnTo>
                <a:lnTo>
                  <a:pt x="16082" y="71438"/>
                </a:lnTo>
                <a:lnTo>
                  <a:pt x="21171" y="66350"/>
                </a:lnTo>
                <a:cubicBezTo>
                  <a:pt x="24629" y="68666"/>
                  <a:pt x="28543" y="70264"/>
                  <a:pt x="32621" y="71112"/>
                </a:cubicBezTo>
                <a:lnTo>
                  <a:pt x="32621" y="78289"/>
                </a:lnTo>
                <a:lnTo>
                  <a:pt x="45668" y="78289"/>
                </a:lnTo>
                <a:lnTo>
                  <a:pt x="45668" y="71112"/>
                </a:lnTo>
                <a:cubicBezTo>
                  <a:pt x="49746" y="70264"/>
                  <a:pt x="53660" y="68666"/>
                  <a:pt x="57118" y="66350"/>
                </a:cubicBezTo>
                <a:lnTo>
                  <a:pt x="62207" y="71438"/>
                </a:lnTo>
                <a:lnTo>
                  <a:pt x="71438" y="62207"/>
                </a:lnTo>
                <a:lnTo>
                  <a:pt x="66349" y="57118"/>
                </a:lnTo>
                <a:cubicBezTo>
                  <a:pt x="68665" y="53661"/>
                  <a:pt x="70264" y="49746"/>
                  <a:pt x="71112" y="45669"/>
                </a:cubicBezTo>
                <a:lnTo>
                  <a:pt x="78288" y="45669"/>
                </a:lnTo>
                <a:lnTo>
                  <a:pt x="78288" y="32621"/>
                </a:lnTo>
                <a:lnTo>
                  <a:pt x="71112" y="32621"/>
                </a:lnTo>
                <a:cubicBezTo>
                  <a:pt x="70264" y="28543"/>
                  <a:pt x="68665" y="24629"/>
                  <a:pt x="66349" y="21171"/>
                </a:cubicBezTo>
                <a:lnTo>
                  <a:pt x="71438" y="16083"/>
                </a:lnTo>
                <a:lnTo>
                  <a:pt x="62207" y="6851"/>
                </a:lnTo>
                <a:lnTo>
                  <a:pt x="57118" y="11940"/>
                </a:lnTo>
                <a:cubicBezTo>
                  <a:pt x="53660" y="9624"/>
                  <a:pt x="49746" y="8025"/>
                  <a:pt x="45668" y="7177"/>
                </a:cubicBezTo>
                <a:lnTo>
                  <a:pt x="45668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897E8D-28AC-302A-2A7A-F22E23C22BF3}"/>
              </a:ext>
            </a:extLst>
          </p:cNvPr>
          <p:cNvCxnSpPr>
            <a:cxnSpLocks/>
          </p:cNvCxnSpPr>
          <p:nvPr/>
        </p:nvCxnSpPr>
        <p:spPr>
          <a:xfrm>
            <a:off x="5122190" y="2298383"/>
            <a:ext cx="0" cy="830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B73347-12F3-4449-6B03-18F496B8A128}"/>
              </a:ext>
            </a:extLst>
          </p:cNvPr>
          <p:cNvSpPr txBox="1"/>
          <p:nvPr/>
        </p:nvSpPr>
        <p:spPr>
          <a:xfrm>
            <a:off x="4311255" y="2374886"/>
            <a:ext cx="733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code:</a:t>
            </a:r>
          </a:p>
          <a:p>
            <a:r>
              <a:rPr lang="en-US" dirty="0"/>
              <a:t>3672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86AC95-784E-8904-2C88-D80701E93A51}"/>
              </a:ext>
            </a:extLst>
          </p:cNvPr>
          <p:cNvCxnSpPr>
            <a:cxnSpLocks/>
          </p:cNvCxnSpPr>
          <p:nvPr/>
        </p:nvCxnSpPr>
        <p:spPr>
          <a:xfrm>
            <a:off x="6832170" y="2298383"/>
            <a:ext cx="0" cy="830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744B1D-7AAF-DF61-8381-4E77E5CFA570}"/>
              </a:ext>
            </a:extLst>
          </p:cNvPr>
          <p:cNvSpPr txBox="1"/>
          <p:nvPr/>
        </p:nvSpPr>
        <p:spPr>
          <a:xfrm>
            <a:off x="5285374" y="2458742"/>
            <a:ext cx="9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Address: 0x400000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527EA9-1665-422D-5B8A-58C5B27ECAD5}"/>
              </a:ext>
            </a:extLst>
          </p:cNvPr>
          <p:cNvSpPr txBox="1"/>
          <p:nvPr/>
        </p:nvSpPr>
        <p:spPr>
          <a:xfrm>
            <a:off x="6892257" y="2433685"/>
            <a:ext cx="9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Line:</a:t>
            </a:r>
          </a:p>
          <a:p>
            <a:r>
              <a:rPr lang="en-US" dirty="0"/>
              <a:t>6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70CBE4-7717-E00C-3F39-EC514DE4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6" y="1736254"/>
            <a:ext cx="340090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-88495" y="185391"/>
            <a:ext cx="93694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Algorithms</a:t>
            </a:r>
            <a:endParaRPr dirty="0"/>
          </a:p>
        </p:txBody>
      </p:sp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0C54F-D34F-8A91-1A3F-2EF49AD985E9}"/>
              </a:ext>
            </a:extLst>
          </p:cNvPr>
          <p:cNvSpPr txBox="1"/>
          <p:nvPr/>
        </p:nvSpPr>
        <p:spPr>
          <a:xfrm>
            <a:off x="464895" y="1438066"/>
            <a:ext cx="361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tree to detect multiple declaration of the same instance.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07E52-B4F5-1D04-F840-5C94F0E4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0" y="2138025"/>
            <a:ext cx="3002832" cy="2853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E11BE-BCB2-BEF1-8386-14A207621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848" y="2574631"/>
            <a:ext cx="437423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A Modular View of this Project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Memory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Loading from/storing into memory, getting label and storing their address</a:t>
            </a:r>
            <a:endParaRPr sz="1400"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Operator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036800" y="2146716"/>
            <a:ext cx="3070101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Executing instruction based on the instruction that the program counter is directing at</a:t>
            </a:r>
            <a:endParaRPr sz="1400"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Definition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Defining valid keywords, registers and so on</a:t>
            </a:r>
            <a:endParaRPr sz="1400"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023" y="350683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Debugger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8623" y="305454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19522" y="388293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Displaying the error message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162" y="35374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Preprocess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2786" y="308519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500" y="3913584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Checking validation of number, label, keywords, translate, initialize etc.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5901310" y="356000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Spliter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510810" y="3107717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06</a:t>
            </a:r>
            <a:endParaRPr dirty="0"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5901361" y="3936108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Tokenizing each instruction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Study</a:t>
            </a:r>
            <a:endParaRPr dirty="0"/>
          </a:p>
        </p:txBody>
      </p:sp>
      <p:sp>
        <p:nvSpPr>
          <p:cNvPr id="678" name="Google Shape;678;p49"/>
          <p:cNvSpPr txBox="1">
            <a:spLocks noGrp="1"/>
          </p:cNvSpPr>
          <p:nvPr>
            <p:ph type="subTitle" idx="1"/>
          </p:nvPr>
        </p:nvSpPr>
        <p:spPr>
          <a:xfrm>
            <a:off x="4381356" y="1293128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Hash table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Collision handling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Polynomial rolling function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Binary Search tree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MIPS instruction architecture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Error handling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Overflow trap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Careful study of multiple translations of a pseudo instruction depending on different criteria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And so on</a:t>
            </a:r>
            <a:endParaRPr dirty="0"/>
          </a:p>
        </p:txBody>
      </p:sp>
      <p:grpSp>
        <p:nvGrpSpPr>
          <p:cNvPr id="679" name="Google Shape;679;p49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680" name="Google Shape;680;p49"/>
            <p:cNvSpPr/>
            <p:nvPr/>
          </p:nvSpPr>
          <p:spPr>
            <a:xfrm>
              <a:off x="6742830" y="3258654"/>
              <a:ext cx="693129" cy="962729"/>
            </a:xfrm>
            <a:custGeom>
              <a:avLst/>
              <a:gdLst/>
              <a:ahLst/>
              <a:cxnLst/>
              <a:rect l="l" t="t" r="r" b="b"/>
              <a:pathLst>
                <a:path w="14531" h="20183" fill="none" extrusionOk="0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512338" y="2147550"/>
              <a:ext cx="1259948" cy="1249025"/>
            </a:xfrm>
            <a:custGeom>
              <a:avLst/>
              <a:gdLst/>
              <a:ahLst/>
              <a:cxnLst/>
              <a:rect l="l" t="t" r="r" b="b"/>
              <a:pathLst>
                <a:path w="26414" h="26185" extrusionOk="0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953096" y="1629800"/>
              <a:ext cx="519071" cy="369150"/>
            </a:xfrm>
            <a:custGeom>
              <a:avLst/>
              <a:gdLst/>
              <a:ahLst/>
              <a:cxnLst/>
              <a:rect l="l" t="t" r="r" b="b"/>
              <a:pathLst>
                <a:path w="10882" h="7739" extrusionOk="0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966119" y="2008405"/>
              <a:ext cx="417613" cy="890893"/>
            </a:xfrm>
            <a:custGeom>
              <a:avLst/>
              <a:gdLst/>
              <a:ahLst/>
              <a:cxnLst/>
              <a:rect l="l" t="t" r="r" b="b"/>
              <a:pathLst>
                <a:path w="8755" h="18677" extrusionOk="0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716737" y="2027676"/>
              <a:ext cx="381362" cy="830839"/>
            </a:xfrm>
            <a:custGeom>
              <a:avLst/>
              <a:gdLst/>
              <a:ahLst/>
              <a:cxnLst/>
              <a:rect l="l" t="t" r="r" b="b"/>
              <a:pathLst>
                <a:path w="7995" h="17418" extrusionOk="0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74906" y="2024433"/>
              <a:ext cx="359610" cy="1102586"/>
            </a:xfrm>
            <a:custGeom>
              <a:avLst/>
              <a:gdLst/>
              <a:ahLst/>
              <a:cxnLst/>
              <a:rect l="l" t="t" r="r" b="b"/>
              <a:pathLst>
                <a:path w="7539" h="23115" extrusionOk="0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2232" y="3252978"/>
              <a:ext cx="215365" cy="416039"/>
            </a:xfrm>
            <a:custGeom>
              <a:avLst/>
              <a:gdLst/>
              <a:ahLst/>
              <a:cxnLst/>
              <a:rect l="l" t="t" r="r" b="b"/>
              <a:pathLst>
                <a:path w="4515" h="8722" extrusionOk="0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094763" y="3587793"/>
              <a:ext cx="350881" cy="213171"/>
            </a:xfrm>
            <a:custGeom>
              <a:avLst/>
              <a:gdLst/>
              <a:ahLst/>
              <a:cxnLst/>
              <a:rect l="l" t="t" r="r" b="b"/>
              <a:pathLst>
                <a:path w="7356" h="4469" extrusionOk="0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309322" y="2691057"/>
              <a:ext cx="1104875" cy="795254"/>
            </a:xfrm>
            <a:custGeom>
              <a:avLst/>
              <a:gdLst/>
              <a:ahLst/>
              <a:cxnLst/>
              <a:rect l="l" t="t" r="r" b="b"/>
              <a:pathLst>
                <a:path w="23163" h="16672" extrusionOk="0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874771" y="2217623"/>
              <a:ext cx="68211" cy="520550"/>
            </a:xfrm>
            <a:custGeom>
              <a:avLst/>
              <a:gdLst/>
              <a:ahLst/>
              <a:cxnLst/>
              <a:rect l="l" t="t" r="r" b="b"/>
              <a:pathLst>
                <a:path w="1430" h="10913" fill="none" extrusionOk="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7069058" y="1800857"/>
              <a:ext cx="211740" cy="258582"/>
            </a:xfrm>
            <a:custGeom>
              <a:avLst/>
              <a:gdLst/>
              <a:ahLst/>
              <a:cxnLst/>
              <a:rect l="l" t="t" r="r" b="b"/>
              <a:pathLst>
                <a:path w="4439" h="5421" extrusionOk="0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7071968" y="1929078"/>
              <a:ext cx="110235" cy="49322"/>
            </a:xfrm>
            <a:custGeom>
              <a:avLst/>
              <a:gdLst/>
              <a:ahLst/>
              <a:cxnLst/>
              <a:rect l="l" t="t" r="r" b="b"/>
              <a:pathLst>
                <a:path w="2311" h="1034" extrusionOk="0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048785" y="1647784"/>
              <a:ext cx="253764" cy="317587"/>
            </a:xfrm>
            <a:custGeom>
              <a:avLst/>
              <a:gdLst/>
              <a:ahLst/>
              <a:cxnLst/>
              <a:rect l="l" t="t" r="r" b="b"/>
              <a:pathLst>
                <a:path w="5320" h="6658" extrusionOk="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990780" y="1609575"/>
              <a:ext cx="355270" cy="242698"/>
            </a:xfrm>
            <a:custGeom>
              <a:avLst/>
              <a:gdLst/>
              <a:ahLst/>
              <a:cxnLst/>
              <a:rect l="l" t="t" r="r" b="b"/>
              <a:pathLst>
                <a:path w="7448" h="5088" extrusionOk="0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477516" y="3626574"/>
              <a:ext cx="242745" cy="464360"/>
            </a:xfrm>
            <a:custGeom>
              <a:avLst/>
              <a:gdLst/>
              <a:ahLst/>
              <a:cxnLst/>
              <a:rect l="l" t="t" r="r" b="b"/>
              <a:pathLst>
                <a:path w="5089" h="9735" extrusionOk="0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6344144" y="2903185"/>
              <a:ext cx="695991" cy="938354"/>
            </a:xfrm>
            <a:custGeom>
              <a:avLst/>
              <a:gdLst/>
              <a:ahLst/>
              <a:cxnLst/>
              <a:rect l="l" t="t" r="r" b="b"/>
              <a:pathLst>
                <a:path w="14591" h="19672" extrusionOk="0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6246739" y="3998071"/>
              <a:ext cx="387419" cy="225430"/>
            </a:xfrm>
            <a:custGeom>
              <a:avLst/>
              <a:gdLst/>
              <a:ahLst/>
              <a:cxnLst/>
              <a:rect l="l" t="t" r="r" b="b"/>
              <a:pathLst>
                <a:path w="8122" h="4726" extrusionOk="0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7259004" y="2368406"/>
              <a:ext cx="92872" cy="310288"/>
            </a:xfrm>
            <a:custGeom>
              <a:avLst/>
              <a:gdLst/>
              <a:ahLst/>
              <a:cxnLst/>
              <a:rect l="l" t="t" r="r" b="b"/>
              <a:pathLst>
                <a:path w="1947" h="6505" fill="none" extrusionOk="0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863180" y="2639540"/>
              <a:ext cx="527801" cy="274084"/>
            </a:xfrm>
            <a:custGeom>
              <a:avLst/>
              <a:gdLst/>
              <a:ahLst/>
              <a:cxnLst/>
              <a:rect l="l" t="t" r="r" b="b"/>
              <a:pathLst>
                <a:path w="11065" h="5746" extrusionOk="0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438354" y="2967200"/>
              <a:ext cx="593054" cy="490118"/>
            </a:xfrm>
            <a:custGeom>
              <a:avLst/>
              <a:gdLst/>
              <a:ahLst/>
              <a:cxnLst/>
              <a:rect l="l" t="t" r="r" b="b"/>
              <a:pathLst>
                <a:path w="12433" h="10275" fill="none" extrusionOk="0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509429" y="2901945"/>
              <a:ext cx="806178" cy="23278"/>
            </a:xfrm>
            <a:custGeom>
              <a:avLst/>
              <a:gdLst/>
              <a:ahLst/>
              <a:cxnLst/>
              <a:rect l="l" t="t" r="r" b="b"/>
              <a:pathLst>
                <a:path w="16901" h="488" extrusionOk="0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402101" y="2561215"/>
              <a:ext cx="782996" cy="363999"/>
            </a:xfrm>
            <a:custGeom>
              <a:avLst/>
              <a:gdLst/>
              <a:ahLst/>
              <a:cxnLst/>
              <a:rect l="l" t="t" r="r" b="b"/>
              <a:pathLst>
                <a:path w="16415" h="7631" extrusionOk="0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5957002" y="2936766"/>
              <a:ext cx="23230" cy="1416547"/>
            </a:xfrm>
            <a:custGeom>
              <a:avLst/>
              <a:gdLst/>
              <a:ahLst/>
              <a:cxnLst/>
              <a:rect l="l" t="t" r="r" b="b"/>
              <a:pathLst>
                <a:path w="487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8131886" y="2936766"/>
              <a:ext cx="21751" cy="1416547"/>
            </a:xfrm>
            <a:custGeom>
              <a:avLst/>
              <a:gdLst/>
              <a:ahLst/>
              <a:cxnLst/>
              <a:rect l="l" t="t" r="r" b="b"/>
              <a:pathLst>
                <a:path w="456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5807650" y="2925175"/>
              <a:ext cx="2505443" cy="21799"/>
            </a:xfrm>
            <a:custGeom>
              <a:avLst/>
              <a:gdLst/>
              <a:ahLst/>
              <a:cxnLst/>
              <a:rect l="l" t="t" r="r" b="b"/>
              <a:pathLst>
                <a:path w="52525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882022" y="3718256"/>
              <a:ext cx="468366" cy="48"/>
            </a:xfrm>
            <a:custGeom>
              <a:avLst/>
              <a:gdLst/>
              <a:ahLst/>
              <a:cxnLst/>
              <a:rect l="l" t="t" r="r" b="b"/>
              <a:pathLst>
                <a:path w="9819" h="1" fill="none" extrusionOk="0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805175" y="3966207"/>
              <a:ext cx="588713" cy="48"/>
            </a:xfrm>
            <a:custGeom>
              <a:avLst/>
              <a:gdLst/>
              <a:ahLst/>
              <a:cxnLst/>
              <a:rect l="l" t="t" r="r" b="b"/>
              <a:pathLst>
                <a:path w="12342" h="1" fill="none" extrusionOk="0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708" name="Google Shape;708;p4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-88495" y="185391"/>
            <a:ext cx="93694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</a:t>
            </a:r>
            <a:endParaRPr dirty="0"/>
          </a:p>
        </p:txBody>
      </p:sp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B417D9-4EDF-88F4-1A98-E15725CBE6BD}"/>
              </a:ext>
            </a:extLst>
          </p:cNvPr>
          <p:cNvSpPr txBox="1"/>
          <p:nvPr/>
        </p:nvSpPr>
        <p:spPr>
          <a:xfrm>
            <a:off x="1332854" y="1728061"/>
            <a:ext cx="6315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https://docs.google.com/spreadsheets/d/1JRXJVL7L14vqd4ceUcXpPOk-jf_rGmi9_11C2GTmlE8/edit?usp=sharing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https://eng.libretexts.org/Bookshelves/Computer_Science/Programming_Languages/Introduction_To_MIPS_Assembly_Language_Programming_(Kann)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https://cseweb.ucsd.edu/classes/fa12/cse141/project/pseudo.html</a:t>
            </a:r>
          </a:p>
        </p:txBody>
      </p:sp>
    </p:spTree>
    <p:extLst>
      <p:ext uri="{BB962C8B-B14F-4D97-AF65-F5344CB8AC3E}">
        <p14:creationId xmlns:p14="http://schemas.microsoft.com/office/powerpoint/2010/main" val="56545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748602" y="1560964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7" name="Google Shape;1567;p63"/>
          <p:cNvSpPr txBox="1"/>
          <p:nvPr/>
        </p:nvSpPr>
        <p:spPr>
          <a:xfrm>
            <a:off x="2569325" y="3772675"/>
            <a:ext cx="40056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lnSpc>
                <a:spcPct val="114000"/>
              </a:lnSpc>
              <a:spcAft>
                <a:spcPts val="300"/>
              </a:spcAft>
              <a:buSzPts val="1100"/>
            </a:pPr>
            <a:r>
              <a:rPr lang="en" b="1" dirty="0">
                <a:solidFill>
                  <a:srgbClr val="C8AEF8"/>
                </a:solidFill>
                <a:latin typeface="Roboto"/>
                <a:ea typeface="Roboto"/>
                <a:cs typeface="Roboto"/>
                <a:sym typeface="Roboto"/>
              </a:rPr>
              <a:t>Please keep this lide for attribution </a:t>
            </a:r>
            <a:endParaRPr b="1" dirty="0">
              <a:solidFill>
                <a:srgbClr val="C8AE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1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C51AD0-AEE9-410E-B4FF-81D81D6A7370}"/>
              </a:ext>
            </a:extLst>
          </p:cNvPr>
          <p:cNvSpPr/>
          <p:nvPr/>
        </p:nvSpPr>
        <p:spPr>
          <a:xfrm>
            <a:off x="2721418" y="3262575"/>
            <a:ext cx="5888507" cy="114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056A69-5E2F-4CC3-9AB2-098FBF69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125" y="2453152"/>
            <a:ext cx="3640800" cy="9051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GitHub Link of the project: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https://github.com/SwarnaIslam/SPL1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/>
          <p:nvPr/>
        </p:nvSpPr>
        <p:spPr>
          <a:xfrm>
            <a:off x="5310675" y="18911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of This Project</a:t>
            </a:r>
            <a:endParaRPr dirty="0"/>
          </a:p>
        </p:txBody>
      </p:sp>
      <p:sp>
        <p:nvSpPr>
          <p:cNvPr id="721" name="Google Shape;721;p50"/>
          <p:cNvSpPr txBox="1">
            <a:spLocks noGrp="1"/>
          </p:cNvSpPr>
          <p:nvPr>
            <p:ph type="subTitle" idx="1"/>
          </p:nvPr>
        </p:nvSpPr>
        <p:spPr>
          <a:xfrm>
            <a:off x="713225" y="2237159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 new learners to get a better view of how things interacts behind the execution</a:t>
            </a:r>
            <a:endParaRPr dirty="0"/>
          </a:p>
        </p:txBody>
      </p:sp>
      <p:grpSp>
        <p:nvGrpSpPr>
          <p:cNvPr id="725" name="Google Shape;725;p50"/>
          <p:cNvGrpSpPr/>
          <p:nvPr/>
        </p:nvGrpSpPr>
        <p:grpSpPr>
          <a:xfrm>
            <a:off x="4710444" y="2198384"/>
            <a:ext cx="3965724" cy="1995583"/>
            <a:chOff x="3166750" y="2814925"/>
            <a:chExt cx="2981075" cy="1500100"/>
          </a:xfrm>
        </p:grpSpPr>
        <p:sp>
          <p:nvSpPr>
            <p:cNvPr id="726" name="Google Shape;726;p50"/>
            <p:cNvSpPr/>
            <p:nvPr/>
          </p:nvSpPr>
          <p:spPr>
            <a:xfrm>
              <a:off x="5011750" y="3491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4269350" y="3970725"/>
              <a:ext cx="1878475" cy="341975"/>
            </a:xfrm>
            <a:custGeom>
              <a:avLst/>
              <a:gdLst/>
              <a:ahLst/>
              <a:cxnLst/>
              <a:rect l="l" t="t" r="r" b="b"/>
              <a:pathLst>
                <a:path w="75139" h="13679" extrusionOk="0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245800" y="3970725"/>
              <a:ext cx="902025" cy="341975"/>
            </a:xfrm>
            <a:custGeom>
              <a:avLst/>
              <a:gdLst/>
              <a:ahLst/>
              <a:cxnLst/>
              <a:rect l="l" t="t" r="r" b="b"/>
              <a:pathLst>
                <a:path w="36081" h="13679" extrusionOk="0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55225" y="4023900"/>
              <a:ext cx="625425" cy="8400"/>
            </a:xfrm>
            <a:custGeom>
              <a:avLst/>
              <a:gdLst/>
              <a:ahLst/>
              <a:cxnLst/>
              <a:rect l="l" t="t" r="r" b="b"/>
              <a:pathLst>
                <a:path w="25017" h="336" extrusionOk="0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3830125" y="3656125"/>
              <a:ext cx="200625" cy="624650"/>
            </a:xfrm>
            <a:custGeom>
              <a:avLst/>
              <a:gdLst/>
              <a:ahLst/>
              <a:cxnLst/>
              <a:rect l="l" t="t" r="r" b="b"/>
              <a:pathLst>
                <a:path w="8025" h="24986" extrusionOk="0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3859000" y="3656125"/>
              <a:ext cx="183925" cy="446825"/>
            </a:xfrm>
            <a:custGeom>
              <a:avLst/>
              <a:gdLst/>
              <a:ahLst/>
              <a:cxnLst/>
              <a:rect l="l" t="t" r="r" b="b"/>
              <a:pathLst>
                <a:path w="7357" h="17873" extrusionOk="0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3583150" y="3466150"/>
              <a:ext cx="307800" cy="340650"/>
            </a:xfrm>
            <a:custGeom>
              <a:avLst/>
              <a:gdLst/>
              <a:ahLst/>
              <a:cxnLst/>
              <a:rect l="l" t="t" r="r" b="b"/>
              <a:pathLst>
                <a:path w="12312" h="13626" extrusionOk="0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3491225" y="2814925"/>
              <a:ext cx="323725" cy="323725"/>
            </a:xfrm>
            <a:custGeom>
              <a:avLst/>
              <a:gdLst/>
              <a:ahLst/>
              <a:cxnLst/>
              <a:rect l="l" t="t" r="r" b="b"/>
              <a:pathLst>
                <a:path w="12949" h="12949" extrusionOk="0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3623425" y="3003975"/>
              <a:ext cx="248525" cy="171150"/>
            </a:xfrm>
            <a:custGeom>
              <a:avLst/>
              <a:gdLst/>
              <a:ahLst/>
              <a:cxnLst/>
              <a:rect l="l" t="t" r="r" b="b"/>
              <a:pathLst>
                <a:path w="9941" h="6846" extrusionOk="0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3993500" y="3346100"/>
              <a:ext cx="163400" cy="110175"/>
            </a:xfrm>
            <a:custGeom>
              <a:avLst/>
              <a:gdLst/>
              <a:ahLst/>
              <a:cxnLst/>
              <a:rect l="l" t="t" r="r" b="b"/>
              <a:pathLst>
                <a:path w="6536" h="4407" extrusionOk="0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3651550" y="3054150"/>
              <a:ext cx="449875" cy="566800"/>
            </a:xfrm>
            <a:custGeom>
              <a:avLst/>
              <a:gdLst/>
              <a:ahLst/>
              <a:cxnLst/>
              <a:rect l="l" t="t" r="r" b="b"/>
              <a:pathLst>
                <a:path w="17995" h="22672" extrusionOk="0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3613550" y="3002550"/>
              <a:ext cx="519025" cy="366350"/>
            </a:xfrm>
            <a:custGeom>
              <a:avLst/>
              <a:gdLst/>
              <a:ahLst/>
              <a:cxnLst/>
              <a:rect l="l" t="t" r="r" b="b"/>
              <a:pathLst>
                <a:path w="20761" h="14654" extrusionOk="0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3558850" y="3327700"/>
              <a:ext cx="164150" cy="112350"/>
            </a:xfrm>
            <a:custGeom>
              <a:avLst/>
              <a:gdLst/>
              <a:ahLst/>
              <a:cxnLst/>
              <a:rect l="l" t="t" r="r" b="b"/>
              <a:pathLst>
                <a:path w="6566" h="4494" extrusionOk="0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3305050" y="3596100"/>
              <a:ext cx="677075" cy="684675"/>
            </a:xfrm>
            <a:custGeom>
              <a:avLst/>
              <a:gdLst/>
              <a:ahLst/>
              <a:cxnLst/>
              <a:rect l="l" t="t" r="r" b="b"/>
              <a:pathLst>
                <a:path w="27083" h="27387" extrusionOk="0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3166750" y="3659150"/>
              <a:ext cx="722675" cy="655875"/>
            </a:xfrm>
            <a:custGeom>
              <a:avLst/>
              <a:gdLst/>
              <a:ahLst/>
              <a:cxnLst/>
              <a:rect l="l" t="t" r="r" b="b"/>
              <a:pathLst>
                <a:path w="28907" h="26235" extrusionOk="0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3717650" y="4222675"/>
              <a:ext cx="38800" cy="77850"/>
            </a:xfrm>
            <a:custGeom>
              <a:avLst/>
              <a:gdLst/>
              <a:ahLst/>
              <a:cxnLst/>
              <a:rect l="l" t="t" r="r" b="b"/>
              <a:pathLst>
                <a:path w="1552" h="3114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3211575" y="3659150"/>
              <a:ext cx="416450" cy="444675"/>
            </a:xfrm>
            <a:custGeom>
              <a:avLst/>
              <a:gdLst/>
              <a:ahLst/>
              <a:cxnLst/>
              <a:rect l="l" t="t" r="r" b="b"/>
              <a:pathLst>
                <a:path w="16658" h="17787" extrusionOk="0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3984375" y="3745775"/>
              <a:ext cx="1079850" cy="516000"/>
            </a:xfrm>
            <a:custGeom>
              <a:avLst/>
              <a:gdLst/>
              <a:ahLst/>
              <a:cxnLst/>
              <a:rect l="l" t="t" r="r" b="b"/>
              <a:pathLst>
                <a:path w="43194" h="20640" extrusionOk="0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4002625" y="3771625"/>
              <a:ext cx="1059300" cy="490150"/>
            </a:xfrm>
            <a:custGeom>
              <a:avLst/>
              <a:gdLst/>
              <a:ahLst/>
              <a:cxnLst/>
              <a:rect l="l" t="t" r="r" b="b"/>
              <a:pathLst>
                <a:path w="42372" h="19606" extrusionOk="0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3527700" y="4254900"/>
              <a:ext cx="1288800" cy="60075"/>
            </a:xfrm>
            <a:custGeom>
              <a:avLst/>
              <a:gdLst/>
              <a:ahLst/>
              <a:cxnLst/>
              <a:rect l="l" t="t" r="r" b="b"/>
              <a:pathLst>
                <a:path w="51552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3527700" y="4254900"/>
              <a:ext cx="442275" cy="60075"/>
            </a:xfrm>
            <a:custGeom>
              <a:avLst/>
              <a:gdLst/>
              <a:ahLst/>
              <a:cxnLst/>
              <a:rect l="l" t="t" r="r" b="b"/>
              <a:pathLst>
                <a:path w="17691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35634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3627225" y="4280750"/>
              <a:ext cx="52475" cy="12950"/>
            </a:xfrm>
            <a:custGeom>
              <a:avLst/>
              <a:gdLst/>
              <a:ahLst/>
              <a:cxnLst/>
              <a:rect l="l" t="t" r="r" b="b"/>
              <a:pathLst>
                <a:path w="2099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3790600" y="4280750"/>
              <a:ext cx="51700" cy="12950"/>
            </a:xfrm>
            <a:custGeom>
              <a:avLst/>
              <a:gdLst/>
              <a:ahLst/>
              <a:cxnLst/>
              <a:rect l="l" t="t" r="r" b="b"/>
              <a:pathLst>
                <a:path w="206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38590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3748825" y="428075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341550" y="4242000"/>
              <a:ext cx="340450" cy="8375"/>
            </a:xfrm>
            <a:custGeom>
              <a:avLst/>
              <a:gdLst/>
              <a:ahLst/>
              <a:cxnLst/>
              <a:rect l="l" t="t" r="r" b="b"/>
              <a:pathLst>
                <a:path w="13618" h="335" extrusionOk="0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294450" y="4013275"/>
              <a:ext cx="853375" cy="257625"/>
            </a:xfrm>
            <a:custGeom>
              <a:avLst/>
              <a:gdLst/>
              <a:ahLst/>
              <a:cxnLst/>
              <a:rect l="l" t="t" r="r" b="b"/>
              <a:pathLst>
                <a:path w="34135" h="10305" extrusionOk="0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50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755" name="Google Shape;755;p50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 of the Project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Bug Report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5724249" y="1394900"/>
            <a:ext cx="3709525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Instruction Translation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memory simulation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98944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of registers after each execution </a:t>
            </a:r>
            <a:endParaRPr dirty="0"/>
          </a:p>
        </p:txBody>
      </p:sp>
      <p:sp>
        <p:nvSpPr>
          <p:cNvPr id="381" name="Google Shape;381;p44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Around 21 unique types of programming bugs will be identified and reported</a:t>
            </a:r>
            <a:endParaRPr dirty="0"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6"/>
          </p:nvPr>
        </p:nvSpPr>
        <p:spPr>
          <a:xfrm>
            <a:off x="5724249" y="2092232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Actual instruction implementation</a:t>
            </a:r>
            <a:endParaRPr dirty="0"/>
          </a:p>
        </p:txBody>
      </p:sp>
      <p:sp>
        <p:nvSpPr>
          <p:cNvPr id="383" name="Google Shape;383;p44"/>
          <p:cNvSpPr txBox="1">
            <a:spLocks noGrp="1"/>
          </p:cNvSpPr>
          <p:nvPr>
            <p:ph type="subTitle" idx="7"/>
          </p:nvPr>
        </p:nvSpPr>
        <p:spPr>
          <a:xfrm>
            <a:off x="1982400" y="3620964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Particularly helpful to understand recursive calling</a:t>
            </a:r>
            <a:endParaRPr dirty="0"/>
          </a:p>
        </p:txBody>
      </p:sp>
      <p:sp>
        <p:nvSpPr>
          <p:cNvPr id="384" name="Google Shape;384;p44"/>
          <p:cNvSpPr txBox="1">
            <a:spLocks noGrp="1"/>
          </p:cNvSpPr>
          <p:nvPr>
            <p:ph type="subTitle" idx="8"/>
          </p:nvPr>
        </p:nvSpPr>
        <p:spPr>
          <a:xfrm>
            <a:off x="5724249" y="3608870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A rare feature that many MIPS simulator doesn’t provide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the  Project</a:t>
            </a:r>
            <a:endParaRPr dirty="0"/>
          </a:p>
        </p:txBody>
      </p:sp>
      <p:sp>
        <p:nvSpPr>
          <p:cNvPr id="1627" name="Google Shape;1627;p73"/>
          <p:cNvSpPr txBox="1">
            <a:spLocks noGrp="1"/>
          </p:cNvSpPr>
          <p:nvPr>
            <p:ph type="subTitle" idx="1"/>
          </p:nvPr>
        </p:nvSpPr>
        <p:spPr>
          <a:xfrm>
            <a:off x="713225" y="2028901"/>
            <a:ext cx="3066000" cy="314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Input the file path </a:t>
            </a:r>
            <a:endParaRPr dirty="0"/>
          </a:p>
        </p:txBody>
      </p:sp>
      <p:grpSp>
        <p:nvGrpSpPr>
          <p:cNvPr id="1628" name="Google Shape;1628;p73"/>
          <p:cNvGrpSpPr/>
          <p:nvPr/>
        </p:nvGrpSpPr>
        <p:grpSpPr>
          <a:xfrm>
            <a:off x="4672523" y="1541092"/>
            <a:ext cx="3225941" cy="2592721"/>
            <a:chOff x="1917371" y="1288466"/>
            <a:chExt cx="2993079" cy="2405568"/>
          </a:xfrm>
        </p:grpSpPr>
        <p:sp>
          <p:nvSpPr>
            <p:cNvPr id="1629" name="Google Shape;1629;p73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1917371" y="2936993"/>
              <a:ext cx="2993079" cy="34686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43DE109-0D7C-602B-9650-B2437E9B67D2}"/>
              </a:ext>
            </a:extLst>
          </p:cNvPr>
          <p:cNvSpPr/>
          <p:nvPr/>
        </p:nvSpPr>
        <p:spPr>
          <a:xfrm>
            <a:off x="4829577" y="1719330"/>
            <a:ext cx="2947781" cy="152967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690A3-DFC4-641A-4049-37E246D5F1B8}"/>
              </a:ext>
            </a:extLst>
          </p:cNvPr>
          <p:cNvSpPr txBox="1"/>
          <p:nvPr/>
        </p:nvSpPr>
        <p:spPr>
          <a:xfrm>
            <a:off x="5096824" y="2595020"/>
            <a:ext cx="25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/…../sourceCode.asm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05482-0F44-17FD-A202-20BD9BCFA268}"/>
              </a:ext>
            </a:extLst>
          </p:cNvPr>
          <p:cNvSpPr txBox="1"/>
          <p:nvPr/>
        </p:nvSpPr>
        <p:spPr>
          <a:xfrm>
            <a:off x="5096824" y="2025559"/>
            <a:ext cx="232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file path:</a:t>
            </a:r>
          </a:p>
          <a:p>
            <a:r>
              <a:rPr lang="en-US" dirty="0"/>
              <a:t>&gt;&gt;</a:t>
            </a:r>
          </a:p>
        </p:txBody>
      </p:sp>
      <p:sp>
        <p:nvSpPr>
          <p:cNvPr id="20" name="Google Shape;1627;p73">
            <a:extLst>
              <a:ext uri="{FF2B5EF4-FFF2-40B4-BE49-F238E27FC236}">
                <a16:creationId xmlns:a16="http://schemas.microsoft.com/office/drawing/2014/main" id="{14D5F8E7-4FA2-520D-3779-F038BD425373}"/>
              </a:ext>
            </a:extLst>
          </p:cNvPr>
          <p:cNvSpPr txBox="1">
            <a:spLocks/>
          </p:cNvSpPr>
          <p:nvPr/>
        </p:nvSpPr>
        <p:spPr>
          <a:xfrm>
            <a:off x="697360" y="3347674"/>
            <a:ext cx="3066000" cy="3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 </a:t>
            </a:r>
          </a:p>
          <a:p>
            <a:pPr marL="0" indent="0"/>
            <a:r>
              <a:rPr lang="en-US" dirty="0"/>
              <a:t>	1.  Prior bug detection</a:t>
            </a:r>
          </a:p>
          <a:p>
            <a:pPr marL="0" indent="0"/>
            <a:r>
              <a:rPr lang="en-US" dirty="0"/>
              <a:t>	2. Pseudocode 		    translation</a:t>
            </a:r>
          </a:p>
          <a:p>
            <a:pPr marL="0" indent="0"/>
            <a:endParaRPr lang="en-US" dirty="0"/>
          </a:p>
        </p:txBody>
      </p:sp>
      <p:sp>
        <p:nvSpPr>
          <p:cNvPr id="21" name="Google Shape;1627;p73">
            <a:extLst>
              <a:ext uri="{FF2B5EF4-FFF2-40B4-BE49-F238E27FC236}">
                <a16:creationId xmlns:a16="http://schemas.microsoft.com/office/drawing/2014/main" id="{8E12A6A3-6A63-D32B-A528-DE23F9FBA9ED}"/>
              </a:ext>
            </a:extLst>
          </p:cNvPr>
          <p:cNvSpPr txBox="1">
            <a:spLocks/>
          </p:cNvSpPr>
          <p:nvPr/>
        </p:nvSpPr>
        <p:spPr>
          <a:xfrm>
            <a:off x="713225" y="2434658"/>
            <a:ext cx="3066000" cy="3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Tokenization </a:t>
            </a:r>
          </a:p>
        </p:txBody>
      </p:sp>
      <p:sp>
        <p:nvSpPr>
          <p:cNvPr id="22" name="Google Shape;1627;p73">
            <a:extLst>
              <a:ext uri="{FF2B5EF4-FFF2-40B4-BE49-F238E27FC236}">
                <a16:creationId xmlns:a16="http://schemas.microsoft.com/office/drawing/2014/main" id="{2AC87682-1510-6FF6-2696-E8A8507C3906}"/>
              </a:ext>
            </a:extLst>
          </p:cNvPr>
          <p:cNvSpPr txBox="1">
            <a:spLocks/>
          </p:cNvSpPr>
          <p:nvPr/>
        </p:nvSpPr>
        <p:spPr>
          <a:xfrm>
            <a:off x="678335" y="3976688"/>
            <a:ext cx="3066000" cy="3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Pseudocode translation</a:t>
            </a:r>
            <a:endParaRPr dirty="0"/>
          </a:p>
        </p:txBody>
      </p:sp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8;p35">
            <a:extLst>
              <a:ext uri="{FF2B5EF4-FFF2-40B4-BE49-F238E27FC236}">
                <a16:creationId xmlns:a16="http://schemas.microsoft.com/office/drawing/2014/main" id="{7E18C18A-7CFC-96ED-D3ED-D209FFCE91FD}"/>
              </a:ext>
            </a:extLst>
          </p:cNvPr>
          <p:cNvSpPr/>
          <p:nvPr/>
        </p:nvSpPr>
        <p:spPr>
          <a:xfrm>
            <a:off x="2559870" y="1565697"/>
            <a:ext cx="2012105" cy="2012105"/>
          </a:xfrm>
          <a:custGeom>
            <a:avLst/>
            <a:gdLst/>
            <a:ahLst/>
            <a:cxnLst/>
            <a:rect l="l" t="t" r="r" b="b"/>
            <a:pathLst>
              <a:path w="78289" h="78289" extrusionOk="0">
                <a:moveTo>
                  <a:pt x="39134" y="22835"/>
                </a:moveTo>
                <a:cubicBezTo>
                  <a:pt x="41240" y="22835"/>
                  <a:pt x="43361" y="23241"/>
                  <a:pt x="45375" y="24074"/>
                </a:cubicBezTo>
                <a:cubicBezTo>
                  <a:pt x="51475" y="26586"/>
                  <a:pt x="55454" y="32556"/>
                  <a:pt x="55454" y="39145"/>
                </a:cubicBezTo>
                <a:cubicBezTo>
                  <a:pt x="55454" y="48148"/>
                  <a:pt x="48148" y="55455"/>
                  <a:pt x="39145" y="55455"/>
                </a:cubicBezTo>
                <a:cubicBezTo>
                  <a:pt x="32555" y="55455"/>
                  <a:pt x="26586" y="51475"/>
                  <a:pt x="24074" y="45375"/>
                </a:cubicBezTo>
                <a:cubicBezTo>
                  <a:pt x="21562" y="39308"/>
                  <a:pt x="22932" y="32262"/>
                  <a:pt x="27597" y="27597"/>
                </a:cubicBezTo>
                <a:cubicBezTo>
                  <a:pt x="30714" y="24481"/>
                  <a:pt x="34893" y="22835"/>
                  <a:pt x="39134" y="22835"/>
                </a:cubicBezTo>
                <a:close/>
                <a:moveTo>
                  <a:pt x="32621" y="1"/>
                </a:moveTo>
                <a:lnTo>
                  <a:pt x="32621" y="7177"/>
                </a:lnTo>
                <a:cubicBezTo>
                  <a:pt x="28543" y="8025"/>
                  <a:pt x="24629" y="9624"/>
                  <a:pt x="21171" y="11940"/>
                </a:cubicBezTo>
                <a:lnTo>
                  <a:pt x="16082" y="6851"/>
                </a:lnTo>
                <a:lnTo>
                  <a:pt x="6851" y="16083"/>
                </a:lnTo>
                <a:lnTo>
                  <a:pt x="11940" y="21171"/>
                </a:lnTo>
                <a:cubicBezTo>
                  <a:pt x="9624" y="24629"/>
                  <a:pt x="8025" y="28543"/>
                  <a:pt x="7177" y="32621"/>
                </a:cubicBezTo>
                <a:lnTo>
                  <a:pt x="1" y="32621"/>
                </a:lnTo>
                <a:lnTo>
                  <a:pt x="1" y="45669"/>
                </a:lnTo>
                <a:lnTo>
                  <a:pt x="7177" y="45669"/>
                </a:lnTo>
                <a:cubicBezTo>
                  <a:pt x="8025" y="49746"/>
                  <a:pt x="9624" y="53661"/>
                  <a:pt x="11940" y="57118"/>
                </a:cubicBezTo>
                <a:lnTo>
                  <a:pt x="6851" y="62207"/>
                </a:lnTo>
                <a:lnTo>
                  <a:pt x="16082" y="71438"/>
                </a:lnTo>
                <a:lnTo>
                  <a:pt x="21171" y="66350"/>
                </a:lnTo>
                <a:cubicBezTo>
                  <a:pt x="24629" y="68666"/>
                  <a:pt x="28543" y="70264"/>
                  <a:pt x="32621" y="71112"/>
                </a:cubicBezTo>
                <a:lnTo>
                  <a:pt x="32621" y="78289"/>
                </a:lnTo>
                <a:lnTo>
                  <a:pt x="45668" y="78289"/>
                </a:lnTo>
                <a:lnTo>
                  <a:pt x="45668" y="71112"/>
                </a:lnTo>
                <a:cubicBezTo>
                  <a:pt x="49746" y="70264"/>
                  <a:pt x="53660" y="68666"/>
                  <a:pt x="57118" y="66350"/>
                </a:cubicBezTo>
                <a:lnTo>
                  <a:pt x="62207" y="71438"/>
                </a:lnTo>
                <a:lnTo>
                  <a:pt x="71438" y="62207"/>
                </a:lnTo>
                <a:lnTo>
                  <a:pt x="66349" y="57118"/>
                </a:lnTo>
                <a:cubicBezTo>
                  <a:pt x="68665" y="53661"/>
                  <a:pt x="70264" y="49746"/>
                  <a:pt x="71112" y="45669"/>
                </a:cubicBezTo>
                <a:lnTo>
                  <a:pt x="78288" y="45669"/>
                </a:lnTo>
                <a:lnTo>
                  <a:pt x="78288" y="32621"/>
                </a:lnTo>
                <a:lnTo>
                  <a:pt x="71112" y="32621"/>
                </a:lnTo>
                <a:cubicBezTo>
                  <a:pt x="70264" y="28543"/>
                  <a:pt x="68665" y="24629"/>
                  <a:pt x="66349" y="21171"/>
                </a:cubicBezTo>
                <a:lnTo>
                  <a:pt x="71438" y="16083"/>
                </a:lnTo>
                <a:lnTo>
                  <a:pt x="62207" y="6851"/>
                </a:lnTo>
                <a:lnTo>
                  <a:pt x="57118" y="11940"/>
                </a:lnTo>
                <a:cubicBezTo>
                  <a:pt x="53660" y="9624"/>
                  <a:pt x="49746" y="8025"/>
                  <a:pt x="45668" y="7177"/>
                </a:cubicBezTo>
                <a:lnTo>
                  <a:pt x="45668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D1572C-6C4C-DE23-6080-F37AAE2B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432" y="1271114"/>
            <a:ext cx="5239481" cy="3543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1CAFE6-C62C-81D5-7B67-340C1AB7D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114" y="3884457"/>
            <a:ext cx="506696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8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Handling</a:t>
            </a:r>
            <a:endParaRPr dirty="0"/>
          </a:p>
        </p:txBody>
      </p:sp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8;p35">
            <a:extLst>
              <a:ext uri="{FF2B5EF4-FFF2-40B4-BE49-F238E27FC236}">
                <a16:creationId xmlns:a16="http://schemas.microsoft.com/office/drawing/2014/main" id="{7E18C18A-7CFC-96ED-D3ED-D209FFCE91FD}"/>
              </a:ext>
            </a:extLst>
          </p:cNvPr>
          <p:cNvSpPr/>
          <p:nvPr/>
        </p:nvSpPr>
        <p:spPr>
          <a:xfrm>
            <a:off x="2559870" y="1565697"/>
            <a:ext cx="2012105" cy="2012105"/>
          </a:xfrm>
          <a:custGeom>
            <a:avLst/>
            <a:gdLst/>
            <a:ahLst/>
            <a:cxnLst/>
            <a:rect l="l" t="t" r="r" b="b"/>
            <a:pathLst>
              <a:path w="78289" h="78289" extrusionOk="0">
                <a:moveTo>
                  <a:pt x="39134" y="22835"/>
                </a:moveTo>
                <a:cubicBezTo>
                  <a:pt x="41240" y="22835"/>
                  <a:pt x="43361" y="23241"/>
                  <a:pt x="45375" y="24074"/>
                </a:cubicBezTo>
                <a:cubicBezTo>
                  <a:pt x="51475" y="26586"/>
                  <a:pt x="55454" y="32556"/>
                  <a:pt x="55454" y="39145"/>
                </a:cubicBezTo>
                <a:cubicBezTo>
                  <a:pt x="55454" y="48148"/>
                  <a:pt x="48148" y="55455"/>
                  <a:pt x="39145" y="55455"/>
                </a:cubicBezTo>
                <a:cubicBezTo>
                  <a:pt x="32555" y="55455"/>
                  <a:pt x="26586" y="51475"/>
                  <a:pt x="24074" y="45375"/>
                </a:cubicBezTo>
                <a:cubicBezTo>
                  <a:pt x="21562" y="39308"/>
                  <a:pt x="22932" y="32262"/>
                  <a:pt x="27597" y="27597"/>
                </a:cubicBezTo>
                <a:cubicBezTo>
                  <a:pt x="30714" y="24481"/>
                  <a:pt x="34893" y="22835"/>
                  <a:pt x="39134" y="22835"/>
                </a:cubicBezTo>
                <a:close/>
                <a:moveTo>
                  <a:pt x="32621" y="1"/>
                </a:moveTo>
                <a:lnTo>
                  <a:pt x="32621" y="7177"/>
                </a:lnTo>
                <a:cubicBezTo>
                  <a:pt x="28543" y="8025"/>
                  <a:pt x="24629" y="9624"/>
                  <a:pt x="21171" y="11940"/>
                </a:cubicBezTo>
                <a:lnTo>
                  <a:pt x="16082" y="6851"/>
                </a:lnTo>
                <a:lnTo>
                  <a:pt x="6851" y="16083"/>
                </a:lnTo>
                <a:lnTo>
                  <a:pt x="11940" y="21171"/>
                </a:lnTo>
                <a:cubicBezTo>
                  <a:pt x="9624" y="24629"/>
                  <a:pt x="8025" y="28543"/>
                  <a:pt x="7177" y="32621"/>
                </a:cubicBezTo>
                <a:lnTo>
                  <a:pt x="1" y="32621"/>
                </a:lnTo>
                <a:lnTo>
                  <a:pt x="1" y="45669"/>
                </a:lnTo>
                <a:lnTo>
                  <a:pt x="7177" y="45669"/>
                </a:lnTo>
                <a:cubicBezTo>
                  <a:pt x="8025" y="49746"/>
                  <a:pt x="9624" y="53661"/>
                  <a:pt x="11940" y="57118"/>
                </a:cubicBezTo>
                <a:lnTo>
                  <a:pt x="6851" y="62207"/>
                </a:lnTo>
                <a:lnTo>
                  <a:pt x="16082" y="71438"/>
                </a:lnTo>
                <a:lnTo>
                  <a:pt x="21171" y="66350"/>
                </a:lnTo>
                <a:cubicBezTo>
                  <a:pt x="24629" y="68666"/>
                  <a:pt x="28543" y="70264"/>
                  <a:pt x="32621" y="71112"/>
                </a:cubicBezTo>
                <a:lnTo>
                  <a:pt x="32621" y="78289"/>
                </a:lnTo>
                <a:lnTo>
                  <a:pt x="45668" y="78289"/>
                </a:lnTo>
                <a:lnTo>
                  <a:pt x="45668" y="71112"/>
                </a:lnTo>
                <a:cubicBezTo>
                  <a:pt x="49746" y="70264"/>
                  <a:pt x="53660" y="68666"/>
                  <a:pt x="57118" y="66350"/>
                </a:cubicBezTo>
                <a:lnTo>
                  <a:pt x="62207" y="71438"/>
                </a:lnTo>
                <a:lnTo>
                  <a:pt x="71438" y="62207"/>
                </a:lnTo>
                <a:lnTo>
                  <a:pt x="66349" y="57118"/>
                </a:lnTo>
                <a:cubicBezTo>
                  <a:pt x="68665" y="53661"/>
                  <a:pt x="70264" y="49746"/>
                  <a:pt x="71112" y="45669"/>
                </a:cubicBezTo>
                <a:lnTo>
                  <a:pt x="78288" y="45669"/>
                </a:lnTo>
                <a:lnTo>
                  <a:pt x="78288" y="32621"/>
                </a:lnTo>
                <a:lnTo>
                  <a:pt x="71112" y="32621"/>
                </a:lnTo>
                <a:cubicBezTo>
                  <a:pt x="70264" y="28543"/>
                  <a:pt x="68665" y="24629"/>
                  <a:pt x="66349" y="21171"/>
                </a:cubicBezTo>
                <a:lnTo>
                  <a:pt x="71438" y="16083"/>
                </a:lnTo>
                <a:lnTo>
                  <a:pt x="62207" y="6851"/>
                </a:lnTo>
                <a:lnTo>
                  <a:pt x="57118" y="11940"/>
                </a:lnTo>
                <a:cubicBezTo>
                  <a:pt x="53660" y="9624"/>
                  <a:pt x="49746" y="8025"/>
                  <a:pt x="45668" y="7177"/>
                </a:cubicBezTo>
                <a:lnTo>
                  <a:pt x="45668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7D35D-FC1A-D73B-0D8D-3F29B99E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4942"/>
            <a:ext cx="5449060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5BD0D-6AFF-9CF1-3171-DD8DF406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968" y="3568905"/>
            <a:ext cx="490482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-88495" y="185391"/>
            <a:ext cx="93694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 alignment</a:t>
            </a:r>
            <a:endParaRPr dirty="0"/>
          </a:p>
        </p:txBody>
      </p:sp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8;p35">
            <a:extLst>
              <a:ext uri="{FF2B5EF4-FFF2-40B4-BE49-F238E27FC236}">
                <a16:creationId xmlns:a16="http://schemas.microsoft.com/office/drawing/2014/main" id="{7E18C18A-7CFC-96ED-D3ED-D209FFCE91FD}"/>
              </a:ext>
            </a:extLst>
          </p:cNvPr>
          <p:cNvSpPr/>
          <p:nvPr/>
        </p:nvSpPr>
        <p:spPr>
          <a:xfrm>
            <a:off x="2559870" y="1565697"/>
            <a:ext cx="2012105" cy="2012105"/>
          </a:xfrm>
          <a:custGeom>
            <a:avLst/>
            <a:gdLst/>
            <a:ahLst/>
            <a:cxnLst/>
            <a:rect l="l" t="t" r="r" b="b"/>
            <a:pathLst>
              <a:path w="78289" h="78289" extrusionOk="0">
                <a:moveTo>
                  <a:pt x="39134" y="22835"/>
                </a:moveTo>
                <a:cubicBezTo>
                  <a:pt x="41240" y="22835"/>
                  <a:pt x="43361" y="23241"/>
                  <a:pt x="45375" y="24074"/>
                </a:cubicBezTo>
                <a:cubicBezTo>
                  <a:pt x="51475" y="26586"/>
                  <a:pt x="55454" y="32556"/>
                  <a:pt x="55454" y="39145"/>
                </a:cubicBezTo>
                <a:cubicBezTo>
                  <a:pt x="55454" y="48148"/>
                  <a:pt x="48148" y="55455"/>
                  <a:pt x="39145" y="55455"/>
                </a:cubicBezTo>
                <a:cubicBezTo>
                  <a:pt x="32555" y="55455"/>
                  <a:pt x="26586" y="51475"/>
                  <a:pt x="24074" y="45375"/>
                </a:cubicBezTo>
                <a:cubicBezTo>
                  <a:pt x="21562" y="39308"/>
                  <a:pt x="22932" y="32262"/>
                  <a:pt x="27597" y="27597"/>
                </a:cubicBezTo>
                <a:cubicBezTo>
                  <a:pt x="30714" y="24481"/>
                  <a:pt x="34893" y="22835"/>
                  <a:pt x="39134" y="22835"/>
                </a:cubicBezTo>
                <a:close/>
                <a:moveTo>
                  <a:pt x="32621" y="1"/>
                </a:moveTo>
                <a:lnTo>
                  <a:pt x="32621" y="7177"/>
                </a:lnTo>
                <a:cubicBezTo>
                  <a:pt x="28543" y="8025"/>
                  <a:pt x="24629" y="9624"/>
                  <a:pt x="21171" y="11940"/>
                </a:cubicBezTo>
                <a:lnTo>
                  <a:pt x="16082" y="6851"/>
                </a:lnTo>
                <a:lnTo>
                  <a:pt x="6851" y="16083"/>
                </a:lnTo>
                <a:lnTo>
                  <a:pt x="11940" y="21171"/>
                </a:lnTo>
                <a:cubicBezTo>
                  <a:pt x="9624" y="24629"/>
                  <a:pt x="8025" y="28543"/>
                  <a:pt x="7177" y="32621"/>
                </a:cubicBezTo>
                <a:lnTo>
                  <a:pt x="1" y="32621"/>
                </a:lnTo>
                <a:lnTo>
                  <a:pt x="1" y="45669"/>
                </a:lnTo>
                <a:lnTo>
                  <a:pt x="7177" y="45669"/>
                </a:lnTo>
                <a:cubicBezTo>
                  <a:pt x="8025" y="49746"/>
                  <a:pt x="9624" y="53661"/>
                  <a:pt x="11940" y="57118"/>
                </a:cubicBezTo>
                <a:lnTo>
                  <a:pt x="6851" y="62207"/>
                </a:lnTo>
                <a:lnTo>
                  <a:pt x="16082" y="71438"/>
                </a:lnTo>
                <a:lnTo>
                  <a:pt x="21171" y="66350"/>
                </a:lnTo>
                <a:cubicBezTo>
                  <a:pt x="24629" y="68666"/>
                  <a:pt x="28543" y="70264"/>
                  <a:pt x="32621" y="71112"/>
                </a:cubicBezTo>
                <a:lnTo>
                  <a:pt x="32621" y="78289"/>
                </a:lnTo>
                <a:lnTo>
                  <a:pt x="45668" y="78289"/>
                </a:lnTo>
                <a:lnTo>
                  <a:pt x="45668" y="71112"/>
                </a:lnTo>
                <a:cubicBezTo>
                  <a:pt x="49746" y="70264"/>
                  <a:pt x="53660" y="68666"/>
                  <a:pt x="57118" y="66350"/>
                </a:cubicBezTo>
                <a:lnTo>
                  <a:pt x="62207" y="71438"/>
                </a:lnTo>
                <a:lnTo>
                  <a:pt x="71438" y="62207"/>
                </a:lnTo>
                <a:lnTo>
                  <a:pt x="66349" y="57118"/>
                </a:lnTo>
                <a:cubicBezTo>
                  <a:pt x="68665" y="53661"/>
                  <a:pt x="70264" y="49746"/>
                  <a:pt x="71112" y="45669"/>
                </a:cubicBezTo>
                <a:lnTo>
                  <a:pt x="78288" y="45669"/>
                </a:lnTo>
                <a:lnTo>
                  <a:pt x="78288" y="32621"/>
                </a:lnTo>
                <a:lnTo>
                  <a:pt x="71112" y="32621"/>
                </a:lnTo>
                <a:cubicBezTo>
                  <a:pt x="70264" y="28543"/>
                  <a:pt x="68665" y="24629"/>
                  <a:pt x="66349" y="21171"/>
                </a:cubicBezTo>
                <a:lnTo>
                  <a:pt x="71438" y="16083"/>
                </a:lnTo>
                <a:lnTo>
                  <a:pt x="62207" y="6851"/>
                </a:lnTo>
                <a:lnTo>
                  <a:pt x="57118" y="11940"/>
                </a:lnTo>
                <a:cubicBezTo>
                  <a:pt x="53660" y="9624"/>
                  <a:pt x="49746" y="8025"/>
                  <a:pt x="45668" y="7177"/>
                </a:cubicBezTo>
                <a:lnTo>
                  <a:pt x="45668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91B81-34AD-6D20-A8CE-8BE3809F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495" y="1151280"/>
            <a:ext cx="5239481" cy="3543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C3B5C-5F5D-F9ED-76AA-31AC2867A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00" y="2318775"/>
            <a:ext cx="3353268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-88495" y="185391"/>
            <a:ext cx="93694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Address mapped by labels</a:t>
            </a:r>
            <a:endParaRPr dirty="0"/>
          </a:p>
        </p:txBody>
      </p:sp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8;p35">
            <a:extLst>
              <a:ext uri="{FF2B5EF4-FFF2-40B4-BE49-F238E27FC236}">
                <a16:creationId xmlns:a16="http://schemas.microsoft.com/office/drawing/2014/main" id="{7E18C18A-7CFC-96ED-D3ED-D209FFCE91FD}"/>
              </a:ext>
            </a:extLst>
          </p:cNvPr>
          <p:cNvSpPr/>
          <p:nvPr/>
        </p:nvSpPr>
        <p:spPr>
          <a:xfrm>
            <a:off x="2559870" y="1565697"/>
            <a:ext cx="2012105" cy="2012105"/>
          </a:xfrm>
          <a:custGeom>
            <a:avLst/>
            <a:gdLst/>
            <a:ahLst/>
            <a:cxnLst/>
            <a:rect l="l" t="t" r="r" b="b"/>
            <a:pathLst>
              <a:path w="78289" h="78289" extrusionOk="0">
                <a:moveTo>
                  <a:pt x="39134" y="22835"/>
                </a:moveTo>
                <a:cubicBezTo>
                  <a:pt x="41240" y="22835"/>
                  <a:pt x="43361" y="23241"/>
                  <a:pt x="45375" y="24074"/>
                </a:cubicBezTo>
                <a:cubicBezTo>
                  <a:pt x="51475" y="26586"/>
                  <a:pt x="55454" y="32556"/>
                  <a:pt x="55454" y="39145"/>
                </a:cubicBezTo>
                <a:cubicBezTo>
                  <a:pt x="55454" y="48148"/>
                  <a:pt x="48148" y="55455"/>
                  <a:pt x="39145" y="55455"/>
                </a:cubicBezTo>
                <a:cubicBezTo>
                  <a:pt x="32555" y="55455"/>
                  <a:pt x="26586" y="51475"/>
                  <a:pt x="24074" y="45375"/>
                </a:cubicBezTo>
                <a:cubicBezTo>
                  <a:pt x="21562" y="39308"/>
                  <a:pt x="22932" y="32262"/>
                  <a:pt x="27597" y="27597"/>
                </a:cubicBezTo>
                <a:cubicBezTo>
                  <a:pt x="30714" y="24481"/>
                  <a:pt x="34893" y="22835"/>
                  <a:pt x="39134" y="22835"/>
                </a:cubicBezTo>
                <a:close/>
                <a:moveTo>
                  <a:pt x="32621" y="1"/>
                </a:moveTo>
                <a:lnTo>
                  <a:pt x="32621" y="7177"/>
                </a:lnTo>
                <a:cubicBezTo>
                  <a:pt x="28543" y="8025"/>
                  <a:pt x="24629" y="9624"/>
                  <a:pt x="21171" y="11940"/>
                </a:cubicBezTo>
                <a:lnTo>
                  <a:pt x="16082" y="6851"/>
                </a:lnTo>
                <a:lnTo>
                  <a:pt x="6851" y="16083"/>
                </a:lnTo>
                <a:lnTo>
                  <a:pt x="11940" y="21171"/>
                </a:lnTo>
                <a:cubicBezTo>
                  <a:pt x="9624" y="24629"/>
                  <a:pt x="8025" y="28543"/>
                  <a:pt x="7177" y="32621"/>
                </a:cubicBezTo>
                <a:lnTo>
                  <a:pt x="1" y="32621"/>
                </a:lnTo>
                <a:lnTo>
                  <a:pt x="1" y="45669"/>
                </a:lnTo>
                <a:lnTo>
                  <a:pt x="7177" y="45669"/>
                </a:lnTo>
                <a:cubicBezTo>
                  <a:pt x="8025" y="49746"/>
                  <a:pt x="9624" y="53661"/>
                  <a:pt x="11940" y="57118"/>
                </a:cubicBezTo>
                <a:lnTo>
                  <a:pt x="6851" y="62207"/>
                </a:lnTo>
                <a:lnTo>
                  <a:pt x="16082" y="71438"/>
                </a:lnTo>
                <a:lnTo>
                  <a:pt x="21171" y="66350"/>
                </a:lnTo>
                <a:cubicBezTo>
                  <a:pt x="24629" y="68666"/>
                  <a:pt x="28543" y="70264"/>
                  <a:pt x="32621" y="71112"/>
                </a:cubicBezTo>
                <a:lnTo>
                  <a:pt x="32621" y="78289"/>
                </a:lnTo>
                <a:lnTo>
                  <a:pt x="45668" y="78289"/>
                </a:lnTo>
                <a:lnTo>
                  <a:pt x="45668" y="71112"/>
                </a:lnTo>
                <a:cubicBezTo>
                  <a:pt x="49746" y="70264"/>
                  <a:pt x="53660" y="68666"/>
                  <a:pt x="57118" y="66350"/>
                </a:cubicBezTo>
                <a:lnTo>
                  <a:pt x="62207" y="71438"/>
                </a:lnTo>
                <a:lnTo>
                  <a:pt x="71438" y="62207"/>
                </a:lnTo>
                <a:lnTo>
                  <a:pt x="66349" y="57118"/>
                </a:lnTo>
                <a:cubicBezTo>
                  <a:pt x="68665" y="53661"/>
                  <a:pt x="70264" y="49746"/>
                  <a:pt x="71112" y="45669"/>
                </a:cubicBezTo>
                <a:lnTo>
                  <a:pt x="78288" y="45669"/>
                </a:lnTo>
                <a:lnTo>
                  <a:pt x="78288" y="32621"/>
                </a:lnTo>
                <a:lnTo>
                  <a:pt x="71112" y="32621"/>
                </a:lnTo>
                <a:cubicBezTo>
                  <a:pt x="70264" y="28543"/>
                  <a:pt x="68665" y="24629"/>
                  <a:pt x="66349" y="21171"/>
                </a:cubicBezTo>
                <a:lnTo>
                  <a:pt x="71438" y="16083"/>
                </a:lnTo>
                <a:lnTo>
                  <a:pt x="62207" y="6851"/>
                </a:lnTo>
                <a:lnTo>
                  <a:pt x="57118" y="11940"/>
                </a:lnTo>
                <a:cubicBezTo>
                  <a:pt x="53660" y="9624"/>
                  <a:pt x="49746" y="8025"/>
                  <a:pt x="45668" y="7177"/>
                </a:cubicBezTo>
                <a:lnTo>
                  <a:pt x="45668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D8B04-3FA3-F697-0958-2813F0AB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57" y="790090"/>
            <a:ext cx="4782217" cy="3781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5339B5-A1C5-B99F-83ED-062DB3E10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712" y="2138025"/>
            <a:ext cx="352474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8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-88495" y="185391"/>
            <a:ext cx="93694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Memory</a:t>
            </a:r>
            <a:endParaRPr dirty="0"/>
          </a:p>
        </p:txBody>
      </p:sp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8;p35">
            <a:extLst>
              <a:ext uri="{FF2B5EF4-FFF2-40B4-BE49-F238E27FC236}">
                <a16:creationId xmlns:a16="http://schemas.microsoft.com/office/drawing/2014/main" id="{7E18C18A-7CFC-96ED-D3ED-D209FFCE91FD}"/>
              </a:ext>
            </a:extLst>
          </p:cNvPr>
          <p:cNvSpPr/>
          <p:nvPr/>
        </p:nvSpPr>
        <p:spPr>
          <a:xfrm>
            <a:off x="2559870" y="1565697"/>
            <a:ext cx="2012105" cy="2012105"/>
          </a:xfrm>
          <a:custGeom>
            <a:avLst/>
            <a:gdLst/>
            <a:ahLst/>
            <a:cxnLst/>
            <a:rect l="l" t="t" r="r" b="b"/>
            <a:pathLst>
              <a:path w="78289" h="78289" extrusionOk="0">
                <a:moveTo>
                  <a:pt x="39134" y="22835"/>
                </a:moveTo>
                <a:cubicBezTo>
                  <a:pt x="41240" y="22835"/>
                  <a:pt x="43361" y="23241"/>
                  <a:pt x="45375" y="24074"/>
                </a:cubicBezTo>
                <a:cubicBezTo>
                  <a:pt x="51475" y="26586"/>
                  <a:pt x="55454" y="32556"/>
                  <a:pt x="55454" y="39145"/>
                </a:cubicBezTo>
                <a:cubicBezTo>
                  <a:pt x="55454" y="48148"/>
                  <a:pt x="48148" y="55455"/>
                  <a:pt x="39145" y="55455"/>
                </a:cubicBezTo>
                <a:cubicBezTo>
                  <a:pt x="32555" y="55455"/>
                  <a:pt x="26586" y="51475"/>
                  <a:pt x="24074" y="45375"/>
                </a:cubicBezTo>
                <a:cubicBezTo>
                  <a:pt x="21562" y="39308"/>
                  <a:pt x="22932" y="32262"/>
                  <a:pt x="27597" y="27597"/>
                </a:cubicBezTo>
                <a:cubicBezTo>
                  <a:pt x="30714" y="24481"/>
                  <a:pt x="34893" y="22835"/>
                  <a:pt x="39134" y="22835"/>
                </a:cubicBezTo>
                <a:close/>
                <a:moveTo>
                  <a:pt x="32621" y="1"/>
                </a:moveTo>
                <a:lnTo>
                  <a:pt x="32621" y="7177"/>
                </a:lnTo>
                <a:cubicBezTo>
                  <a:pt x="28543" y="8025"/>
                  <a:pt x="24629" y="9624"/>
                  <a:pt x="21171" y="11940"/>
                </a:cubicBezTo>
                <a:lnTo>
                  <a:pt x="16082" y="6851"/>
                </a:lnTo>
                <a:lnTo>
                  <a:pt x="6851" y="16083"/>
                </a:lnTo>
                <a:lnTo>
                  <a:pt x="11940" y="21171"/>
                </a:lnTo>
                <a:cubicBezTo>
                  <a:pt x="9624" y="24629"/>
                  <a:pt x="8025" y="28543"/>
                  <a:pt x="7177" y="32621"/>
                </a:cubicBezTo>
                <a:lnTo>
                  <a:pt x="1" y="32621"/>
                </a:lnTo>
                <a:lnTo>
                  <a:pt x="1" y="45669"/>
                </a:lnTo>
                <a:lnTo>
                  <a:pt x="7177" y="45669"/>
                </a:lnTo>
                <a:cubicBezTo>
                  <a:pt x="8025" y="49746"/>
                  <a:pt x="9624" y="53661"/>
                  <a:pt x="11940" y="57118"/>
                </a:cubicBezTo>
                <a:lnTo>
                  <a:pt x="6851" y="62207"/>
                </a:lnTo>
                <a:lnTo>
                  <a:pt x="16082" y="71438"/>
                </a:lnTo>
                <a:lnTo>
                  <a:pt x="21171" y="66350"/>
                </a:lnTo>
                <a:cubicBezTo>
                  <a:pt x="24629" y="68666"/>
                  <a:pt x="28543" y="70264"/>
                  <a:pt x="32621" y="71112"/>
                </a:cubicBezTo>
                <a:lnTo>
                  <a:pt x="32621" y="78289"/>
                </a:lnTo>
                <a:lnTo>
                  <a:pt x="45668" y="78289"/>
                </a:lnTo>
                <a:lnTo>
                  <a:pt x="45668" y="71112"/>
                </a:lnTo>
                <a:cubicBezTo>
                  <a:pt x="49746" y="70264"/>
                  <a:pt x="53660" y="68666"/>
                  <a:pt x="57118" y="66350"/>
                </a:cubicBezTo>
                <a:lnTo>
                  <a:pt x="62207" y="71438"/>
                </a:lnTo>
                <a:lnTo>
                  <a:pt x="71438" y="62207"/>
                </a:lnTo>
                <a:lnTo>
                  <a:pt x="66349" y="57118"/>
                </a:lnTo>
                <a:cubicBezTo>
                  <a:pt x="68665" y="53661"/>
                  <a:pt x="70264" y="49746"/>
                  <a:pt x="71112" y="45669"/>
                </a:cubicBezTo>
                <a:lnTo>
                  <a:pt x="78288" y="45669"/>
                </a:lnTo>
                <a:lnTo>
                  <a:pt x="78288" y="32621"/>
                </a:lnTo>
                <a:lnTo>
                  <a:pt x="71112" y="32621"/>
                </a:lnTo>
                <a:cubicBezTo>
                  <a:pt x="70264" y="28543"/>
                  <a:pt x="68665" y="24629"/>
                  <a:pt x="66349" y="21171"/>
                </a:cubicBezTo>
                <a:lnTo>
                  <a:pt x="71438" y="16083"/>
                </a:lnTo>
                <a:lnTo>
                  <a:pt x="62207" y="6851"/>
                </a:lnTo>
                <a:lnTo>
                  <a:pt x="57118" y="11940"/>
                </a:lnTo>
                <a:cubicBezTo>
                  <a:pt x="53660" y="9624"/>
                  <a:pt x="49746" y="8025"/>
                  <a:pt x="45668" y="7177"/>
                </a:cubicBezTo>
                <a:lnTo>
                  <a:pt x="45668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BA369-72E6-5DDD-7D4E-3478CBF3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7" y="832903"/>
            <a:ext cx="4848902" cy="39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30606-BE5A-459D-A09E-68B89A253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405" y="3068490"/>
            <a:ext cx="490539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3295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366</Words>
  <Application>Microsoft Office PowerPoint</Application>
  <PresentationFormat>On-screen Show (16:9)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Actor</vt:lpstr>
      <vt:lpstr>Roboto</vt:lpstr>
      <vt:lpstr>Arial</vt:lpstr>
      <vt:lpstr>El Messiri</vt:lpstr>
      <vt:lpstr>Oswald</vt:lpstr>
      <vt:lpstr>Nunito</vt:lpstr>
      <vt:lpstr>Baloo 2</vt:lpstr>
      <vt:lpstr>Programming Language Master's Degree by Slidesgo</vt:lpstr>
      <vt:lpstr>Assemulation</vt:lpstr>
      <vt:lpstr>Goal of This Project</vt:lpstr>
      <vt:lpstr>Main features of the Project</vt:lpstr>
      <vt:lpstr>About the  Project</vt:lpstr>
      <vt:lpstr>Pseudocode translation</vt:lpstr>
      <vt:lpstr>Error Handling</vt:lpstr>
      <vt:lpstr>Word alignment</vt:lpstr>
      <vt:lpstr>Address mapped by labels</vt:lpstr>
      <vt:lpstr>Stack Memory</vt:lpstr>
      <vt:lpstr>Registers</vt:lpstr>
      <vt:lpstr>Key Algorithms</vt:lpstr>
      <vt:lpstr>Key Algorithms</vt:lpstr>
      <vt:lpstr>A Modular View of this Project</vt:lpstr>
      <vt:lpstr>Background Study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Assemulation</dc:title>
  <dc:creator>HP</dc:creator>
  <cp:lastModifiedBy>Swarna Islam</cp:lastModifiedBy>
  <cp:revision>4</cp:revision>
  <dcterms:modified xsi:type="dcterms:W3CDTF">2022-05-30T02:13:19Z</dcterms:modified>
</cp:coreProperties>
</file>