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9"/>
  </p:notesMasterIdLst>
  <p:sldIdLst>
    <p:sldId id="256" r:id="rId3"/>
    <p:sldId id="260" r:id="rId4"/>
    <p:sldId id="279" r:id="rId5"/>
    <p:sldId id="262" r:id="rId6"/>
    <p:sldId id="257" r:id="rId7"/>
    <p:sldId id="277" r:id="rId8"/>
    <p:sldId id="288" r:id="rId9"/>
    <p:sldId id="271" r:id="rId10"/>
    <p:sldId id="272" r:id="rId11"/>
    <p:sldId id="273" r:id="rId12"/>
    <p:sldId id="258" r:id="rId13"/>
    <p:sldId id="278" r:id="rId14"/>
    <p:sldId id="283" r:id="rId15"/>
    <p:sldId id="286" r:id="rId16"/>
    <p:sldId id="289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99"/>
    <a:srgbClr val="FF9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0C235-4353-4815-BFB5-4F43566149C5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B9E91-4DB2-42C1-8E75-ADFE41B4D8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1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5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c1997cbf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8c1997cbf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967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34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63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82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4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37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50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716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908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46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36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5736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3245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3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9814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134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1254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7638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917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062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658162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99267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517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42237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347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347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770458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3065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99110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1333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891401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322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9584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003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8175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305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3345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3307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4887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15585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993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74491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92914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957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8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447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74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816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324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71963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6710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en-US" dirty="0"/>
              <a:t>ASSEMULATION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/>
            <a:r>
              <a:rPr lang="en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An Assembly Simulator</a:t>
            </a:r>
          </a:p>
          <a:p>
            <a:pPr marL="0" indent="0"/>
            <a:r>
              <a:rPr lang="en" dirty="0">
                <a:solidFill>
                  <a:schemeClr val="dk2"/>
                </a:solidFill>
              </a:rPr>
              <a:t>Swarna Islam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2F2C386-52B7-4C94-971C-873F25053A2E}"/>
              </a:ext>
            </a:extLst>
          </p:cNvPr>
          <p:cNvSpPr txBox="1"/>
          <p:nvPr/>
        </p:nvSpPr>
        <p:spPr>
          <a:xfrm>
            <a:off x="9072718" y="4863310"/>
            <a:ext cx="2977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alpha val="29000"/>
                  </a:schemeClr>
                </a:solidFill>
                <a:latin typeface="Bahnschrift Light SemiCondensed" panose="020B0502040204020203" pitchFamily="34" charset="0"/>
              </a:rPr>
              <a:t>0111101010100011………</a:t>
            </a:r>
            <a:endParaRPr lang="en-US" dirty="0">
              <a:solidFill>
                <a:schemeClr val="bg1">
                  <a:alpha val="29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168820" y="473793"/>
            <a:ext cx="985436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Explanation of certain pseudo instruction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3492C-6A83-456B-98D1-59E497E8E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0" y="2331734"/>
            <a:ext cx="4153480" cy="332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67D73-B736-4652-8477-1FE006FFB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93" y="2441286"/>
            <a:ext cx="621092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0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Detect invalid directive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Detect invalid operation in the text section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Missing of either data or text section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2274433" y="458062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Invalid format detection of labels</a:t>
            </a:r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3087233" y="397756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6827969" y="484042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Token validation 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7640533" y="397756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/>
              <a:t>A Modular View of this Project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Memory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Loading from/storing into memory, getting label and storing their address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Operator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4049067" y="2862288"/>
            <a:ext cx="4093468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Executing instruction based on the instruction that the program counter is directing at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Definition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Defining valid keywords, registers and so on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958697" y="4675782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Debugger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771497" y="407272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959363" y="517724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Displaying the error message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550882" y="4716646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Format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363715" y="4113591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4551333" y="5218112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Checking validation of number, label, keywords etc.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7868413" y="4746675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Spliter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8681080" y="4143623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 dirty="0"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7868481" y="5248144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Tokenizing each instruction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4078292" y="2900659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CHALLENGES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8366787" y="1843990"/>
            <a:ext cx="3170028" cy="3170028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4" name="Google Shape;1424;p57"/>
          <p:cNvCxnSpPr>
            <a:stCxn id="1425" idx="0"/>
            <a:endCxn id="1426" idx="2"/>
          </p:cNvCxnSpPr>
          <p:nvPr/>
        </p:nvCxnSpPr>
        <p:spPr>
          <a:xfrm>
            <a:off x="6095935" y="1744560"/>
            <a:ext cx="0" cy="323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0" name="Google Shape;1430;p57"/>
          <p:cNvSpPr txBox="1">
            <a:spLocks noGrp="1"/>
          </p:cNvSpPr>
          <p:nvPr>
            <p:ph type="subTitle" idx="4294967295"/>
          </p:nvPr>
        </p:nvSpPr>
        <p:spPr>
          <a:xfrm>
            <a:off x="7135580" y="3050413"/>
            <a:ext cx="3197140" cy="5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SYNTACTICAL ANALYSIS</a:t>
            </a:r>
            <a:endParaRPr sz="24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1" name="Google Shape;1431;p57"/>
          <p:cNvSpPr txBox="1">
            <a:spLocks noGrp="1"/>
          </p:cNvSpPr>
          <p:nvPr>
            <p:ph type="subTitle" idx="4294967295"/>
          </p:nvPr>
        </p:nvSpPr>
        <p:spPr>
          <a:xfrm>
            <a:off x="7135478" y="3244072"/>
            <a:ext cx="3038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dirty="0"/>
              <a:t>Able to detect about 15 types of error so far</a:t>
            </a:r>
            <a:endParaRPr dirty="0"/>
          </a:p>
        </p:txBody>
      </p:sp>
      <p:sp>
        <p:nvSpPr>
          <p:cNvPr id="1434" name="Google Shape;1434;p57"/>
          <p:cNvSpPr txBox="1">
            <a:spLocks noGrp="1"/>
          </p:cNvSpPr>
          <p:nvPr>
            <p:ph type="subTitle" idx="4294967295"/>
          </p:nvPr>
        </p:nvSpPr>
        <p:spPr>
          <a:xfrm>
            <a:off x="2474647" y="2318567"/>
            <a:ext cx="2581600" cy="5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spcAft>
                <a:spcPts val="2133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LEXICAL ANALYSIS</a:t>
            </a:r>
            <a:endParaRPr sz="24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5" name="Google Shape;1435;p57"/>
          <p:cNvSpPr txBox="1">
            <a:spLocks noGrp="1"/>
          </p:cNvSpPr>
          <p:nvPr>
            <p:ph type="subTitle" idx="4294967295"/>
          </p:nvPr>
        </p:nvSpPr>
        <p:spPr>
          <a:xfrm>
            <a:off x="2018392" y="2743233"/>
            <a:ext cx="3038000" cy="72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>
              <a:spcAft>
                <a:spcPts val="2133"/>
              </a:spcAft>
              <a:buNone/>
            </a:pPr>
            <a:r>
              <a:rPr lang="en-US" dirty="0"/>
              <a:t>Tokenization of the given MIPS Assembly program</a:t>
            </a:r>
            <a:endParaRPr dirty="0"/>
          </a:p>
        </p:txBody>
      </p:sp>
      <p:sp>
        <p:nvSpPr>
          <p:cNvPr id="1425" name="Google Shape;1425;p57"/>
          <p:cNvSpPr/>
          <p:nvPr/>
        </p:nvSpPr>
        <p:spPr>
          <a:xfrm>
            <a:off x="5646335" y="1744560"/>
            <a:ext cx="899200" cy="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8" name="Google Shape;1438;p57"/>
          <p:cNvSpPr/>
          <p:nvPr/>
        </p:nvSpPr>
        <p:spPr>
          <a:xfrm rot="10800000">
            <a:off x="5646395" y="3952791"/>
            <a:ext cx="899200" cy="286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9" name="Google Shape;1439;p57"/>
          <p:cNvSpPr/>
          <p:nvPr/>
        </p:nvSpPr>
        <p:spPr>
          <a:xfrm>
            <a:off x="5646335" y="3216713"/>
            <a:ext cx="899200" cy="286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0" name="Google Shape;1440;p57"/>
          <p:cNvSpPr/>
          <p:nvPr/>
        </p:nvSpPr>
        <p:spPr>
          <a:xfrm rot="10800000">
            <a:off x="5646395" y="2480636"/>
            <a:ext cx="899200" cy="286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26" name="Google Shape;1426;p57"/>
          <p:cNvSpPr/>
          <p:nvPr/>
        </p:nvSpPr>
        <p:spPr>
          <a:xfrm>
            <a:off x="5646335" y="4688868"/>
            <a:ext cx="899200" cy="28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441" name="Google Shape;1441;p57"/>
          <p:cNvCxnSpPr>
            <a:stCxn id="1425" idx="3"/>
          </p:cNvCxnSpPr>
          <p:nvPr/>
        </p:nvCxnSpPr>
        <p:spPr>
          <a:xfrm>
            <a:off x="6545535" y="1887560"/>
            <a:ext cx="23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2" name="Google Shape;1442;p57"/>
          <p:cNvCxnSpPr/>
          <p:nvPr/>
        </p:nvCxnSpPr>
        <p:spPr>
          <a:xfrm>
            <a:off x="6545535" y="4822733"/>
            <a:ext cx="236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4" name="Google Shape;1444;p57"/>
          <p:cNvCxnSpPr/>
          <p:nvPr/>
        </p:nvCxnSpPr>
        <p:spPr>
          <a:xfrm rot="10800000">
            <a:off x="5409935" y="4095760"/>
            <a:ext cx="23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5" name="Google Shape;1445;p57"/>
          <p:cNvCxnSpPr/>
          <p:nvPr/>
        </p:nvCxnSpPr>
        <p:spPr>
          <a:xfrm rot="10800000">
            <a:off x="5409935" y="2623627"/>
            <a:ext cx="236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436;p57">
            <a:extLst>
              <a:ext uri="{FF2B5EF4-FFF2-40B4-BE49-F238E27FC236}">
                <a16:creationId xmlns:a16="http://schemas.microsoft.com/office/drawing/2014/main" id="{CE1AC4D3-2D04-4F1B-B021-E9482ADB5BDE}"/>
              </a:ext>
            </a:extLst>
          </p:cNvPr>
          <p:cNvSpPr txBox="1">
            <a:spLocks/>
          </p:cNvSpPr>
          <p:nvPr/>
        </p:nvSpPr>
        <p:spPr>
          <a:xfrm>
            <a:off x="2474580" y="3786560"/>
            <a:ext cx="2581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2133"/>
              </a:spcAft>
              <a:buFont typeface="Roboto"/>
              <a:buNone/>
            </a:pPr>
            <a:r>
              <a:rPr lang="en-US" sz="2400" kern="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DETAILS ABOUT THE OPERATORS</a:t>
            </a:r>
          </a:p>
        </p:txBody>
      </p:sp>
      <p:sp>
        <p:nvSpPr>
          <p:cNvPr id="27" name="Google Shape;1437;p57">
            <a:extLst>
              <a:ext uri="{FF2B5EF4-FFF2-40B4-BE49-F238E27FC236}">
                <a16:creationId xmlns:a16="http://schemas.microsoft.com/office/drawing/2014/main" id="{D6A1F474-FCB4-41F3-87CE-AAF9B8F59580}"/>
              </a:ext>
            </a:extLst>
          </p:cNvPr>
          <p:cNvSpPr txBox="1">
            <a:spLocks/>
          </p:cNvSpPr>
          <p:nvPr/>
        </p:nvSpPr>
        <p:spPr>
          <a:xfrm>
            <a:off x="2018313" y="4623887"/>
            <a:ext cx="3038000" cy="35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2133"/>
              </a:spcAft>
              <a:buSzPts val="1100"/>
              <a:buFont typeface="Roboto"/>
              <a:buNone/>
            </a:pPr>
            <a:r>
              <a:rPr lang="en-US" kern="0" dirty="0"/>
              <a:t>Executing instruction and set the state of registers and memory</a:t>
            </a:r>
          </a:p>
        </p:txBody>
      </p:sp>
      <p:sp>
        <p:nvSpPr>
          <p:cNvPr id="28" name="Google Shape;1436;p57">
            <a:extLst>
              <a:ext uri="{FF2B5EF4-FFF2-40B4-BE49-F238E27FC236}">
                <a16:creationId xmlns:a16="http://schemas.microsoft.com/office/drawing/2014/main" id="{0BEFA0EE-0D86-4E57-92CF-51F378D748F0}"/>
              </a:ext>
            </a:extLst>
          </p:cNvPr>
          <p:cNvSpPr txBox="1">
            <a:spLocks/>
          </p:cNvSpPr>
          <p:nvPr/>
        </p:nvSpPr>
        <p:spPr>
          <a:xfrm>
            <a:off x="6781934" y="4545849"/>
            <a:ext cx="3957185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2133"/>
              </a:spcAft>
              <a:buFont typeface="Roboto"/>
              <a:buNone/>
            </a:pPr>
            <a:r>
              <a:rPr lang="en-US" sz="2400" kern="0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MIPS ARCHITECTURE IN-DEPTH</a:t>
            </a:r>
          </a:p>
        </p:txBody>
      </p:sp>
      <p:sp>
        <p:nvSpPr>
          <p:cNvPr id="29" name="Google Shape;1437;p57">
            <a:extLst>
              <a:ext uri="{FF2B5EF4-FFF2-40B4-BE49-F238E27FC236}">
                <a16:creationId xmlns:a16="http://schemas.microsoft.com/office/drawing/2014/main" id="{FAEC55C1-645A-460F-B6AD-A046D921128E}"/>
              </a:ext>
            </a:extLst>
          </p:cNvPr>
          <p:cNvSpPr txBox="1">
            <a:spLocks/>
          </p:cNvSpPr>
          <p:nvPr/>
        </p:nvSpPr>
        <p:spPr>
          <a:xfrm>
            <a:off x="6325668" y="5383176"/>
            <a:ext cx="3038000" cy="35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2133"/>
              </a:spcAft>
              <a:buSzPts val="1100"/>
              <a:buFont typeface="Roboto"/>
              <a:buNone/>
            </a:pPr>
            <a:endParaRPr lang="en-US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6" name="Google Shape;827;p35">
            <a:extLst>
              <a:ext uri="{FF2B5EF4-FFF2-40B4-BE49-F238E27FC236}">
                <a16:creationId xmlns:a16="http://schemas.microsoft.com/office/drawing/2014/main" id="{D5B946BF-9751-47DE-A437-4EEAFF5516E5}"/>
              </a:ext>
            </a:extLst>
          </p:cNvPr>
          <p:cNvGrpSpPr/>
          <p:nvPr/>
        </p:nvGrpSpPr>
        <p:grpSpPr>
          <a:xfrm>
            <a:off x="2150089" y="2409139"/>
            <a:ext cx="2377553" cy="2377553"/>
            <a:chOff x="6198197" y="1098851"/>
            <a:chExt cx="2945797" cy="2945797"/>
          </a:xfrm>
        </p:grpSpPr>
        <p:sp>
          <p:nvSpPr>
            <p:cNvPr id="27" name="Google Shape;828;p35">
              <a:extLst>
                <a:ext uri="{FF2B5EF4-FFF2-40B4-BE49-F238E27FC236}">
                  <a16:creationId xmlns:a16="http://schemas.microsoft.com/office/drawing/2014/main" id="{D9451073-CBD8-4AFD-B6CE-585F5BFDD40F}"/>
                </a:ext>
              </a:extLst>
            </p:cNvPr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Google Shape;829;p35">
              <a:extLst>
                <a:ext uri="{FF2B5EF4-FFF2-40B4-BE49-F238E27FC236}">
                  <a16:creationId xmlns:a16="http://schemas.microsoft.com/office/drawing/2014/main" id="{FE6C6093-F207-4521-8775-295F317346C2}"/>
                </a:ext>
              </a:extLst>
            </p:cNvPr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Google Shape;830;p35">
              <a:extLst>
                <a:ext uri="{FF2B5EF4-FFF2-40B4-BE49-F238E27FC236}">
                  <a16:creationId xmlns:a16="http://schemas.microsoft.com/office/drawing/2014/main" id="{4B818737-8555-4998-85D0-A05270213AB1}"/>
                </a:ext>
              </a:extLst>
            </p:cNvPr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Google Shape;831;p35">
              <a:extLst>
                <a:ext uri="{FF2B5EF4-FFF2-40B4-BE49-F238E27FC236}">
                  <a16:creationId xmlns:a16="http://schemas.microsoft.com/office/drawing/2014/main" id="{04CEFD8D-13AB-4A5D-B37D-2B092B5E441A}"/>
                </a:ext>
              </a:extLst>
            </p:cNvPr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Google Shape;832;p35">
              <a:extLst>
                <a:ext uri="{FF2B5EF4-FFF2-40B4-BE49-F238E27FC236}">
                  <a16:creationId xmlns:a16="http://schemas.microsoft.com/office/drawing/2014/main" id="{AA853019-06AC-462C-9F37-A6A096374592}"/>
                </a:ext>
              </a:extLst>
            </p:cNvPr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Google Shape;833;p35">
              <a:extLst>
                <a:ext uri="{FF2B5EF4-FFF2-40B4-BE49-F238E27FC236}">
                  <a16:creationId xmlns:a16="http://schemas.microsoft.com/office/drawing/2014/main" id="{975D3DC0-9469-4DA8-B66D-044B89515D15}"/>
                </a:ext>
              </a:extLst>
            </p:cNvPr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Google Shape;834;p35">
              <a:extLst>
                <a:ext uri="{FF2B5EF4-FFF2-40B4-BE49-F238E27FC236}">
                  <a16:creationId xmlns:a16="http://schemas.microsoft.com/office/drawing/2014/main" id="{C680BA1A-E162-4C49-B8A3-3AEBF3A92AB3}"/>
                </a:ext>
              </a:extLst>
            </p:cNvPr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Google Shape;835;p35">
              <a:extLst>
                <a:ext uri="{FF2B5EF4-FFF2-40B4-BE49-F238E27FC236}">
                  <a16:creationId xmlns:a16="http://schemas.microsoft.com/office/drawing/2014/main" id="{CFAC80FC-114A-4A7C-AB2A-CE2B9742D5FE}"/>
                </a:ext>
              </a:extLst>
            </p:cNvPr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Google Shape;836;p35">
              <a:extLst>
                <a:ext uri="{FF2B5EF4-FFF2-40B4-BE49-F238E27FC236}">
                  <a16:creationId xmlns:a16="http://schemas.microsoft.com/office/drawing/2014/main" id="{718F8427-535D-4F16-952E-DB8C4EC885F2}"/>
                </a:ext>
              </a:extLst>
            </p:cNvPr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Google Shape;837;p35">
              <a:extLst>
                <a:ext uri="{FF2B5EF4-FFF2-40B4-BE49-F238E27FC236}">
                  <a16:creationId xmlns:a16="http://schemas.microsoft.com/office/drawing/2014/main" id="{53756684-EA69-4123-9600-AE6DE0C77276}"/>
                </a:ext>
              </a:extLst>
            </p:cNvPr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Google Shape;838;p35">
              <a:extLst>
                <a:ext uri="{FF2B5EF4-FFF2-40B4-BE49-F238E27FC236}">
                  <a16:creationId xmlns:a16="http://schemas.microsoft.com/office/drawing/2014/main" id="{BE9C919D-AB79-4FE7-A1E7-0F45F61EED89}"/>
                </a:ext>
              </a:extLst>
            </p:cNvPr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Google Shape;839;p35">
              <a:extLst>
                <a:ext uri="{FF2B5EF4-FFF2-40B4-BE49-F238E27FC236}">
                  <a16:creationId xmlns:a16="http://schemas.microsoft.com/office/drawing/2014/main" id="{5F2332F0-FED3-4F68-81B4-FD6BD79CA7BD}"/>
                </a:ext>
              </a:extLst>
            </p:cNvPr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Google Shape;840;p35">
              <a:extLst>
                <a:ext uri="{FF2B5EF4-FFF2-40B4-BE49-F238E27FC236}">
                  <a16:creationId xmlns:a16="http://schemas.microsoft.com/office/drawing/2014/main" id="{2A5DB75D-D55F-4BDF-8EC8-34C8DB550115}"/>
                </a:ext>
              </a:extLst>
            </p:cNvPr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Google Shape;841;p35">
              <a:extLst>
                <a:ext uri="{FF2B5EF4-FFF2-40B4-BE49-F238E27FC236}">
                  <a16:creationId xmlns:a16="http://schemas.microsoft.com/office/drawing/2014/main" id="{22367B77-AA1D-4656-BBBF-D5AD30935918}"/>
                </a:ext>
              </a:extLst>
            </p:cNvPr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Google Shape;842;p35">
              <a:extLst>
                <a:ext uri="{FF2B5EF4-FFF2-40B4-BE49-F238E27FC236}">
                  <a16:creationId xmlns:a16="http://schemas.microsoft.com/office/drawing/2014/main" id="{DEAA99F3-6E11-4626-878E-69A7B73FEFE6}"/>
                </a:ext>
              </a:extLst>
            </p:cNvPr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Google Shape;843;p35">
              <a:extLst>
                <a:ext uri="{FF2B5EF4-FFF2-40B4-BE49-F238E27FC236}">
                  <a16:creationId xmlns:a16="http://schemas.microsoft.com/office/drawing/2014/main" id="{2873E518-89CD-473C-A1A0-CD453389AE94}"/>
                </a:ext>
              </a:extLst>
            </p:cNvPr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Google Shape;844;p35">
              <a:extLst>
                <a:ext uri="{FF2B5EF4-FFF2-40B4-BE49-F238E27FC236}">
                  <a16:creationId xmlns:a16="http://schemas.microsoft.com/office/drawing/2014/main" id="{E6445163-84B7-49A0-8554-D7523A48D74E}"/>
                </a:ext>
              </a:extLst>
            </p:cNvPr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Google Shape;845;p35">
              <a:extLst>
                <a:ext uri="{FF2B5EF4-FFF2-40B4-BE49-F238E27FC236}">
                  <a16:creationId xmlns:a16="http://schemas.microsoft.com/office/drawing/2014/main" id="{89430B23-6ECE-4514-933E-63C897F9CF62}"/>
                </a:ext>
              </a:extLst>
            </p:cNvPr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Google Shape;846;p35">
              <a:extLst>
                <a:ext uri="{FF2B5EF4-FFF2-40B4-BE49-F238E27FC236}">
                  <a16:creationId xmlns:a16="http://schemas.microsoft.com/office/drawing/2014/main" id="{570BF175-F378-437A-819F-B8AC1BD1F95E}"/>
                </a:ext>
              </a:extLst>
            </p:cNvPr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Google Shape;847;p35">
              <a:extLst>
                <a:ext uri="{FF2B5EF4-FFF2-40B4-BE49-F238E27FC236}">
                  <a16:creationId xmlns:a16="http://schemas.microsoft.com/office/drawing/2014/main" id="{4CEB9460-DECB-4AD3-9779-513AAE960787}"/>
                </a:ext>
              </a:extLst>
            </p:cNvPr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Google Shape;848;p35">
              <a:extLst>
                <a:ext uri="{FF2B5EF4-FFF2-40B4-BE49-F238E27FC236}">
                  <a16:creationId xmlns:a16="http://schemas.microsoft.com/office/drawing/2014/main" id="{BF3A9A77-3C82-412B-8409-A3C8AC58644C}"/>
                </a:ext>
              </a:extLst>
            </p:cNvPr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Google Shape;849;p35">
              <a:extLst>
                <a:ext uri="{FF2B5EF4-FFF2-40B4-BE49-F238E27FC236}">
                  <a16:creationId xmlns:a16="http://schemas.microsoft.com/office/drawing/2014/main" id="{2B8FA85F-D7AF-4FE0-B3C3-CF690B5C761F}"/>
                </a:ext>
              </a:extLst>
            </p:cNvPr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Google Shape;850;p35">
              <a:extLst>
                <a:ext uri="{FF2B5EF4-FFF2-40B4-BE49-F238E27FC236}">
                  <a16:creationId xmlns:a16="http://schemas.microsoft.com/office/drawing/2014/main" id="{3C31C980-77AE-48F0-A1A0-BA05A5CC87F7}"/>
                </a:ext>
              </a:extLst>
            </p:cNvPr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Google Shape;851;p35">
              <a:extLst>
                <a:ext uri="{FF2B5EF4-FFF2-40B4-BE49-F238E27FC236}">
                  <a16:creationId xmlns:a16="http://schemas.microsoft.com/office/drawing/2014/main" id="{4D52B48A-A4D7-489A-9997-AF0E67D40644}"/>
                </a:ext>
              </a:extLst>
            </p:cNvPr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Google Shape;852;p35">
              <a:extLst>
                <a:ext uri="{FF2B5EF4-FFF2-40B4-BE49-F238E27FC236}">
                  <a16:creationId xmlns:a16="http://schemas.microsoft.com/office/drawing/2014/main" id="{2D201471-052F-4596-8365-8629778DB4E7}"/>
                </a:ext>
              </a:extLst>
            </p:cNvPr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Google Shape;853;p35">
              <a:extLst>
                <a:ext uri="{FF2B5EF4-FFF2-40B4-BE49-F238E27FC236}">
                  <a16:creationId xmlns:a16="http://schemas.microsoft.com/office/drawing/2014/main" id="{FE986846-9A74-4432-981A-6DC86C808904}"/>
                </a:ext>
              </a:extLst>
            </p:cNvPr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Google Shape;854;p35">
              <a:extLst>
                <a:ext uri="{FF2B5EF4-FFF2-40B4-BE49-F238E27FC236}">
                  <a16:creationId xmlns:a16="http://schemas.microsoft.com/office/drawing/2014/main" id="{0BB2975B-8599-4F25-8274-B46FF3D34534}"/>
                </a:ext>
              </a:extLst>
            </p:cNvPr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Google Shape;855;p35">
              <a:extLst>
                <a:ext uri="{FF2B5EF4-FFF2-40B4-BE49-F238E27FC236}">
                  <a16:creationId xmlns:a16="http://schemas.microsoft.com/office/drawing/2014/main" id="{893899DB-362D-4883-AF03-460A6659F788}"/>
                </a:ext>
              </a:extLst>
            </p:cNvPr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Google Shape;856;p35">
              <a:extLst>
                <a:ext uri="{FF2B5EF4-FFF2-40B4-BE49-F238E27FC236}">
                  <a16:creationId xmlns:a16="http://schemas.microsoft.com/office/drawing/2014/main" id="{3008C9FF-2612-4A9B-8EE4-2E270A609B0A}"/>
                </a:ext>
              </a:extLst>
            </p:cNvPr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Google Shape;857;p35">
              <a:extLst>
                <a:ext uri="{FF2B5EF4-FFF2-40B4-BE49-F238E27FC236}">
                  <a16:creationId xmlns:a16="http://schemas.microsoft.com/office/drawing/2014/main" id="{6A27B7FE-7FBA-4F3E-AC5C-1EC7A5D4F345}"/>
                </a:ext>
              </a:extLst>
            </p:cNvPr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Google Shape;858;p35">
              <a:extLst>
                <a:ext uri="{FF2B5EF4-FFF2-40B4-BE49-F238E27FC236}">
                  <a16:creationId xmlns:a16="http://schemas.microsoft.com/office/drawing/2014/main" id="{626CC2C9-4757-46B4-9DF8-C828100907A2}"/>
                </a:ext>
              </a:extLst>
            </p:cNvPr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Google Shape;859;p35">
              <a:extLst>
                <a:ext uri="{FF2B5EF4-FFF2-40B4-BE49-F238E27FC236}">
                  <a16:creationId xmlns:a16="http://schemas.microsoft.com/office/drawing/2014/main" id="{34F8781F-4550-4E12-BF9C-53B310AFFE7B}"/>
                </a:ext>
              </a:extLst>
            </p:cNvPr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6B5589-462C-4C25-B99D-27099A25ACFE}"/>
              </a:ext>
            </a:extLst>
          </p:cNvPr>
          <p:cNvSpPr txBox="1"/>
          <p:nvPr/>
        </p:nvSpPr>
        <p:spPr>
          <a:xfrm>
            <a:off x="6543040" y="705398"/>
            <a:ext cx="494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Things to implement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64BF9-282A-4D41-9D62-E16B855A1633}"/>
              </a:ext>
            </a:extLst>
          </p:cNvPr>
          <p:cNvSpPr txBox="1"/>
          <p:nvPr/>
        </p:nvSpPr>
        <p:spPr>
          <a:xfrm flipH="1">
            <a:off x="6963511" y="2860058"/>
            <a:ext cx="4194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Simulating the state of registers and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more operations of MIPS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6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517000" y="1125289"/>
            <a:ext cx="7158000" cy="11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67" name="Google Shape;1567;p63"/>
          <p:cNvSpPr txBox="1"/>
          <p:nvPr/>
        </p:nvSpPr>
        <p:spPr>
          <a:xfrm>
            <a:off x="3425767" y="5030233"/>
            <a:ext cx="5340800" cy="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4000"/>
              </a:lnSpc>
              <a:spcAft>
                <a:spcPts val="400"/>
              </a:spcAft>
              <a:buClr>
                <a:srgbClr val="000000"/>
              </a:buClr>
              <a:buSzPts val="1100"/>
            </a:pPr>
            <a:r>
              <a:rPr lang="en" sz="1867" b="1" kern="0" dirty="0">
                <a:solidFill>
                  <a:srgbClr val="C8AEF8"/>
                </a:solidFill>
                <a:latin typeface="Roboto"/>
                <a:ea typeface="Roboto"/>
                <a:cs typeface="Roboto"/>
                <a:sym typeface="Roboto"/>
              </a:rPr>
              <a:t>Please keep this lide for attribution </a:t>
            </a:r>
            <a:endParaRPr sz="1867" b="1" kern="0" dirty="0">
              <a:solidFill>
                <a:srgbClr val="C8AE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63"/>
          <p:cNvSpPr/>
          <p:nvPr/>
        </p:nvSpPr>
        <p:spPr>
          <a:xfrm>
            <a:off x="15820900" y="1371134"/>
            <a:ext cx="53400" cy="16700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C51AD0-AEE9-410E-B4FF-81D81D6A7370}"/>
              </a:ext>
            </a:extLst>
          </p:cNvPr>
          <p:cNvSpPr/>
          <p:nvPr/>
        </p:nvSpPr>
        <p:spPr>
          <a:xfrm>
            <a:off x="2733040" y="4889568"/>
            <a:ext cx="6543040" cy="153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056A69-5E2F-4CC3-9AB2-098FBF691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GitHub Link of the project: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https://github.com/SwarnaIslam/SPL1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2904573" y="2982227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/>
              <a:t>MOTIVATION OF THE PROJECT</a:t>
            </a:r>
            <a:endParaRPr sz="3600"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7409140" y="2686451"/>
            <a:ext cx="2133569" cy="1885552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6" name="Google Shape;827;p35">
            <a:extLst>
              <a:ext uri="{FF2B5EF4-FFF2-40B4-BE49-F238E27FC236}">
                <a16:creationId xmlns:a16="http://schemas.microsoft.com/office/drawing/2014/main" id="{D5B946BF-9751-47DE-A437-4EEAFF5516E5}"/>
              </a:ext>
            </a:extLst>
          </p:cNvPr>
          <p:cNvGrpSpPr/>
          <p:nvPr/>
        </p:nvGrpSpPr>
        <p:grpSpPr>
          <a:xfrm>
            <a:off x="2150089" y="2409139"/>
            <a:ext cx="2377553" cy="2377553"/>
            <a:chOff x="6198197" y="1098851"/>
            <a:chExt cx="2945797" cy="2945797"/>
          </a:xfrm>
        </p:grpSpPr>
        <p:sp>
          <p:nvSpPr>
            <p:cNvPr id="27" name="Google Shape;828;p35">
              <a:extLst>
                <a:ext uri="{FF2B5EF4-FFF2-40B4-BE49-F238E27FC236}">
                  <a16:creationId xmlns:a16="http://schemas.microsoft.com/office/drawing/2014/main" id="{D9451073-CBD8-4AFD-B6CE-585F5BFDD40F}"/>
                </a:ext>
              </a:extLst>
            </p:cNvPr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829;p35">
              <a:extLst>
                <a:ext uri="{FF2B5EF4-FFF2-40B4-BE49-F238E27FC236}">
                  <a16:creationId xmlns:a16="http://schemas.microsoft.com/office/drawing/2014/main" id="{FE6C6093-F207-4521-8775-295F317346C2}"/>
                </a:ext>
              </a:extLst>
            </p:cNvPr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30;p35">
              <a:extLst>
                <a:ext uri="{FF2B5EF4-FFF2-40B4-BE49-F238E27FC236}">
                  <a16:creationId xmlns:a16="http://schemas.microsoft.com/office/drawing/2014/main" id="{4B818737-8555-4998-85D0-A05270213AB1}"/>
                </a:ext>
              </a:extLst>
            </p:cNvPr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831;p35">
              <a:extLst>
                <a:ext uri="{FF2B5EF4-FFF2-40B4-BE49-F238E27FC236}">
                  <a16:creationId xmlns:a16="http://schemas.microsoft.com/office/drawing/2014/main" id="{04CEFD8D-13AB-4A5D-B37D-2B092B5E441A}"/>
                </a:ext>
              </a:extLst>
            </p:cNvPr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832;p35">
              <a:extLst>
                <a:ext uri="{FF2B5EF4-FFF2-40B4-BE49-F238E27FC236}">
                  <a16:creationId xmlns:a16="http://schemas.microsoft.com/office/drawing/2014/main" id="{AA853019-06AC-462C-9F37-A6A096374592}"/>
                </a:ext>
              </a:extLst>
            </p:cNvPr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833;p35">
              <a:extLst>
                <a:ext uri="{FF2B5EF4-FFF2-40B4-BE49-F238E27FC236}">
                  <a16:creationId xmlns:a16="http://schemas.microsoft.com/office/drawing/2014/main" id="{975D3DC0-9469-4DA8-B66D-044B89515D15}"/>
                </a:ext>
              </a:extLst>
            </p:cNvPr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834;p35">
              <a:extLst>
                <a:ext uri="{FF2B5EF4-FFF2-40B4-BE49-F238E27FC236}">
                  <a16:creationId xmlns:a16="http://schemas.microsoft.com/office/drawing/2014/main" id="{C680BA1A-E162-4C49-B8A3-3AEBF3A92AB3}"/>
                </a:ext>
              </a:extLst>
            </p:cNvPr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835;p35">
              <a:extLst>
                <a:ext uri="{FF2B5EF4-FFF2-40B4-BE49-F238E27FC236}">
                  <a16:creationId xmlns:a16="http://schemas.microsoft.com/office/drawing/2014/main" id="{CFAC80FC-114A-4A7C-AB2A-CE2B9742D5FE}"/>
                </a:ext>
              </a:extLst>
            </p:cNvPr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36;p35">
              <a:extLst>
                <a:ext uri="{FF2B5EF4-FFF2-40B4-BE49-F238E27FC236}">
                  <a16:creationId xmlns:a16="http://schemas.microsoft.com/office/drawing/2014/main" id="{718F8427-535D-4F16-952E-DB8C4EC885F2}"/>
                </a:ext>
              </a:extLst>
            </p:cNvPr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37;p35">
              <a:extLst>
                <a:ext uri="{FF2B5EF4-FFF2-40B4-BE49-F238E27FC236}">
                  <a16:creationId xmlns:a16="http://schemas.microsoft.com/office/drawing/2014/main" id="{53756684-EA69-4123-9600-AE6DE0C77276}"/>
                </a:ext>
              </a:extLst>
            </p:cNvPr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838;p35">
              <a:extLst>
                <a:ext uri="{FF2B5EF4-FFF2-40B4-BE49-F238E27FC236}">
                  <a16:creationId xmlns:a16="http://schemas.microsoft.com/office/drawing/2014/main" id="{BE9C919D-AB79-4FE7-A1E7-0F45F61EED89}"/>
                </a:ext>
              </a:extLst>
            </p:cNvPr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839;p35">
              <a:extLst>
                <a:ext uri="{FF2B5EF4-FFF2-40B4-BE49-F238E27FC236}">
                  <a16:creationId xmlns:a16="http://schemas.microsoft.com/office/drawing/2014/main" id="{5F2332F0-FED3-4F68-81B4-FD6BD79CA7BD}"/>
                </a:ext>
              </a:extLst>
            </p:cNvPr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40;p35">
              <a:extLst>
                <a:ext uri="{FF2B5EF4-FFF2-40B4-BE49-F238E27FC236}">
                  <a16:creationId xmlns:a16="http://schemas.microsoft.com/office/drawing/2014/main" id="{2A5DB75D-D55F-4BDF-8EC8-34C8DB550115}"/>
                </a:ext>
              </a:extLst>
            </p:cNvPr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841;p35">
              <a:extLst>
                <a:ext uri="{FF2B5EF4-FFF2-40B4-BE49-F238E27FC236}">
                  <a16:creationId xmlns:a16="http://schemas.microsoft.com/office/drawing/2014/main" id="{22367B77-AA1D-4656-BBBF-D5AD30935918}"/>
                </a:ext>
              </a:extLst>
            </p:cNvPr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842;p35">
              <a:extLst>
                <a:ext uri="{FF2B5EF4-FFF2-40B4-BE49-F238E27FC236}">
                  <a16:creationId xmlns:a16="http://schemas.microsoft.com/office/drawing/2014/main" id="{DEAA99F3-6E11-4626-878E-69A7B73FEFE6}"/>
                </a:ext>
              </a:extLst>
            </p:cNvPr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843;p35">
              <a:extLst>
                <a:ext uri="{FF2B5EF4-FFF2-40B4-BE49-F238E27FC236}">
                  <a16:creationId xmlns:a16="http://schemas.microsoft.com/office/drawing/2014/main" id="{2873E518-89CD-473C-A1A0-CD453389AE94}"/>
                </a:ext>
              </a:extLst>
            </p:cNvPr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844;p35">
              <a:extLst>
                <a:ext uri="{FF2B5EF4-FFF2-40B4-BE49-F238E27FC236}">
                  <a16:creationId xmlns:a16="http://schemas.microsoft.com/office/drawing/2014/main" id="{E6445163-84B7-49A0-8554-D7523A48D74E}"/>
                </a:ext>
              </a:extLst>
            </p:cNvPr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845;p35">
              <a:extLst>
                <a:ext uri="{FF2B5EF4-FFF2-40B4-BE49-F238E27FC236}">
                  <a16:creationId xmlns:a16="http://schemas.microsoft.com/office/drawing/2014/main" id="{89430B23-6ECE-4514-933E-63C897F9CF62}"/>
                </a:ext>
              </a:extLst>
            </p:cNvPr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846;p35">
              <a:extLst>
                <a:ext uri="{FF2B5EF4-FFF2-40B4-BE49-F238E27FC236}">
                  <a16:creationId xmlns:a16="http://schemas.microsoft.com/office/drawing/2014/main" id="{570BF175-F378-437A-819F-B8AC1BD1F95E}"/>
                </a:ext>
              </a:extLst>
            </p:cNvPr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847;p35">
              <a:extLst>
                <a:ext uri="{FF2B5EF4-FFF2-40B4-BE49-F238E27FC236}">
                  <a16:creationId xmlns:a16="http://schemas.microsoft.com/office/drawing/2014/main" id="{4CEB9460-DECB-4AD3-9779-513AAE960787}"/>
                </a:ext>
              </a:extLst>
            </p:cNvPr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848;p35">
              <a:extLst>
                <a:ext uri="{FF2B5EF4-FFF2-40B4-BE49-F238E27FC236}">
                  <a16:creationId xmlns:a16="http://schemas.microsoft.com/office/drawing/2014/main" id="{BF3A9A77-3C82-412B-8409-A3C8AC58644C}"/>
                </a:ext>
              </a:extLst>
            </p:cNvPr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849;p35">
              <a:extLst>
                <a:ext uri="{FF2B5EF4-FFF2-40B4-BE49-F238E27FC236}">
                  <a16:creationId xmlns:a16="http://schemas.microsoft.com/office/drawing/2014/main" id="{2B8FA85F-D7AF-4FE0-B3C3-CF690B5C761F}"/>
                </a:ext>
              </a:extLst>
            </p:cNvPr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850;p35">
              <a:extLst>
                <a:ext uri="{FF2B5EF4-FFF2-40B4-BE49-F238E27FC236}">
                  <a16:creationId xmlns:a16="http://schemas.microsoft.com/office/drawing/2014/main" id="{3C31C980-77AE-48F0-A1A0-BA05A5CC87F7}"/>
                </a:ext>
              </a:extLst>
            </p:cNvPr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851;p35">
              <a:extLst>
                <a:ext uri="{FF2B5EF4-FFF2-40B4-BE49-F238E27FC236}">
                  <a16:creationId xmlns:a16="http://schemas.microsoft.com/office/drawing/2014/main" id="{4D52B48A-A4D7-489A-9997-AF0E67D40644}"/>
                </a:ext>
              </a:extLst>
            </p:cNvPr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852;p35">
              <a:extLst>
                <a:ext uri="{FF2B5EF4-FFF2-40B4-BE49-F238E27FC236}">
                  <a16:creationId xmlns:a16="http://schemas.microsoft.com/office/drawing/2014/main" id="{2D201471-052F-4596-8365-8629778DB4E7}"/>
                </a:ext>
              </a:extLst>
            </p:cNvPr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853;p35">
              <a:extLst>
                <a:ext uri="{FF2B5EF4-FFF2-40B4-BE49-F238E27FC236}">
                  <a16:creationId xmlns:a16="http://schemas.microsoft.com/office/drawing/2014/main" id="{FE986846-9A74-4432-981A-6DC86C808904}"/>
                </a:ext>
              </a:extLst>
            </p:cNvPr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854;p35">
              <a:extLst>
                <a:ext uri="{FF2B5EF4-FFF2-40B4-BE49-F238E27FC236}">
                  <a16:creationId xmlns:a16="http://schemas.microsoft.com/office/drawing/2014/main" id="{0BB2975B-8599-4F25-8274-B46FF3D34534}"/>
                </a:ext>
              </a:extLst>
            </p:cNvPr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855;p35">
              <a:extLst>
                <a:ext uri="{FF2B5EF4-FFF2-40B4-BE49-F238E27FC236}">
                  <a16:creationId xmlns:a16="http://schemas.microsoft.com/office/drawing/2014/main" id="{893899DB-362D-4883-AF03-460A6659F788}"/>
                </a:ext>
              </a:extLst>
            </p:cNvPr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856;p35">
              <a:extLst>
                <a:ext uri="{FF2B5EF4-FFF2-40B4-BE49-F238E27FC236}">
                  <a16:creationId xmlns:a16="http://schemas.microsoft.com/office/drawing/2014/main" id="{3008C9FF-2612-4A9B-8EE4-2E270A609B0A}"/>
                </a:ext>
              </a:extLst>
            </p:cNvPr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857;p35">
              <a:extLst>
                <a:ext uri="{FF2B5EF4-FFF2-40B4-BE49-F238E27FC236}">
                  <a16:creationId xmlns:a16="http://schemas.microsoft.com/office/drawing/2014/main" id="{6A27B7FE-7FBA-4F3E-AC5C-1EC7A5D4F345}"/>
                </a:ext>
              </a:extLst>
            </p:cNvPr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858;p35">
              <a:extLst>
                <a:ext uri="{FF2B5EF4-FFF2-40B4-BE49-F238E27FC236}">
                  <a16:creationId xmlns:a16="http://schemas.microsoft.com/office/drawing/2014/main" id="{626CC2C9-4757-46B4-9DF8-C828100907A2}"/>
                </a:ext>
              </a:extLst>
            </p:cNvPr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859;p35">
              <a:extLst>
                <a:ext uri="{FF2B5EF4-FFF2-40B4-BE49-F238E27FC236}">
                  <a16:creationId xmlns:a16="http://schemas.microsoft.com/office/drawing/2014/main" id="{34F8781F-4550-4E12-BF9C-53B310AFFE7B}"/>
                </a:ext>
              </a:extLst>
            </p:cNvPr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9428A84-2102-4419-B6BD-60FE27D219CA}"/>
              </a:ext>
            </a:extLst>
          </p:cNvPr>
          <p:cNvSpPr txBox="1"/>
          <p:nvPr/>
        </p:nvSpPr>
        <p:spPr>
          <a:xfrm flipH="1">
            <a:off x="7388850" y="2813079"/>
            <a:ext cx="3413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 SemiCondensed" panose="020B0502040204020203" pitchFamily="34" charset="0"/>
              </a:rPr>
              <a:t>Faces challenges to understand what is happening behind the screen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8EDEA-3543-474A-9BF6-3F5230DC4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31" y="2482020"/>
            <a:ext cx="1985825" cy="19858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5CBF9CD-323A-4425-B426-EF5D32CCF0E9}"/>
              </a:ext>
            </a:extLst>
          </p:cNvPr>
          <p:cNvGrpSpPr/>
          <p:nvPr/>
        </p:nvGrpSpPr>
        <p:grpSpPr>
          <a:xfrm>
            <a:off x="8972754" y="1865117"/>
            <a:ext cx="2567391" cy="3238862"/>
            <a:chOff x="8972754" y="1865117"/>
            <a:chExt cx="2567391" cy="323886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70AA948-399A-4437-9837-A5D8BF610872}"/>
                </a:ext>
              </a:extLst>
            </p:cNvPr>
            <p:cNvSpPr/>
            <p:nvPr/>
          </p:nvSpPr>
          <p:spPr>
            <a:xfrm>
              <a:off x="8972754" y="1869891"/>
              <a:ext cx="2567391" cy="323408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32E252A-3EA6-4D4B-8906-DF93813ED9DA}"/>
                </a:ext>
              </a:extLst>
            </p:cNvPr>
            <p:cNvSpPr/>
            <p:nvPr/>
          </p:nvSpPr>
          <p:spPr>
            <a:xfrm>
              <a:off x="8972754" y="1865117"/>
              <a:ext cx="2567391" cy="453443"/>
            </a:xfrm>
            <a:custGeom>
              <a:avLst/>
              <a:gdLst>
                <a:gd name="connsiteX0" fmla="*/ 427907 w 2567391"/>
                <a:gd name="connsiteY0" fmla="*/ 0 h 453443"/>
                <a:gd name="connsiteX1" fmla="*/ 2139484 w 2567391"/>
                <a:gd name="connsiteY1" fmla="*/ 0 h 453443"/>
                <a:gd name="connsiteX2" fmla="*/ 2567391 w 2567391"/>
                <a:gd name="connsiteY2" fmla="*/ 427907 h 453443"/>
                <a:gd name="connsiteX3" fmla="*/ 2567391 w 2567391"/>
                <a:gd name="connsiteY3" fmla="*/ 453443 h 453443"/>
                <a:gd name="connsiteX4" fmla="*/ 0 w 2567391"/>
                <a:gd name="connsiteY4" fmla="*/ 453443 h 453443"/>
                <a:gd name="connsiteX5" fmla="*/ 0 w 2567391"/>
                <a:gd name="connsiteY5" fmla="*/ 427907 h 453443"/>
                <a:gd name="connsiteX6" fmla="*/ 427907 w 2567391"/>
                <a:gd name="connsiteY6" fmla="*/ 0 h 45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7391" h="453443">
                  <a:moveTo>
                    <a:pt x="427907" y="0"/>
                  </a:moveTo>
                  <a:lnTo>
                    <a:pt x="2139484" y="0"/>
                  </a:lnTo>
                  <a:cubicBezTo>
                    <a:pt x="2375811" y="0"/>
                    <a:pt x="2567391" y="191580"/>
                    <a:pt x="2567391" y="427907"/>
                  </a:cubicBezTo>
                  <a:lnTo>
                    <a:pt x="2567391" y="453443"/>
                  </a:lnTo>
                  <a:lnTo>
                    <a:pt x="0" y="453443"/>
                  </a:lnTo>
                  <a:lnTo>
                    <a:pt x="0" y="427907"/>
                  </a:lnTo>
                  <a:cubicBezTo>
                    <a:pt x="0" y="191580"/>
                    <a:pt x="191580" y="0"/>
                    <a:pt x="427907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Half Frame 10">
              <a:extLst>
                <a:ext uri="{FF2B5EF4-FFF2-40B4-BE49-F238E27FC236}">
                  <a16:creationId xmlns:a16="http://schemas.microsoft.com/office/drawing/2014/main" id="{16F57008-5D5D-4344-9869-98B66DF1D192}"/>
                </a:ext>
              </a:extLst>
            </p:cNvPr>
            <p:cNvSpPr/>
            <p:nvPr/>
          </p:nvSpPr>
          <p:spPr>
            <a:xfrm rot="18554552">
              <a:off x="9302277" y="1993610"/>
              <a:ext cx="209700" cy="181083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Half Frame 69">
              <a:extLst>
                <a:ext uri="{FF2B5EF4-FFF2-40B4-BE49-F238E27FC236}">
                  <a16:creationId xmlns:a16="http://schemas.microsoft.com/office/drawing/2014/main" id="{F0698E1E-02CE-4009-A83D-941318FE7E61}"/>
                </a:ext>
              </a:extLst>
            </p:cNvPr>
            <p:cNvSpPr/>
            <p:nvPr/>
          </p:nvSpPr>
          <p:spPr>
            <a:xfrm rot="3045448" flipH="1">
              <a:off x="9530218" y="1993608"/>
              <a:ext cx="209700" cy="181083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454CA3-FFBF-4257-A40C-86EB1FD73054}"/>
                </a:ext>
              </a:extLst>
            </p:cNvPr>
            <p:cNvSpPr txBox="1"/>
            <p:nvPr/>
          </p:nvSpPr>
          <p:spPr>
            <a:xfrm>
              <a:off x="9259698" y="2813079"/>
              <a:ext cx="20346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Light" panose="020B0502040204020203" pitchFamily="34" charset="0"/>
                </a:rPr>
                <a:t>li $v0, 1</a:t>
              </a:r>
            </a:p>
            <a:p>
              <a:r>
                <a:rPr lang="en-US" dirty="0">
                  <a:latin typeface="Bahnschrift SemiLight" panose="020B0502040204020203" pitchFamily="34" charset="0"/>
                </a:rPr>
                <a:t>la $a0, address</a:t>
              </a:r>
            </a:p>
            <a:p>
              <a:r>
                <a:rPr lang="en-US" dirty="0">
                  <a:latin typeface="Bahnschrift SemiLight" panose="020B0502040204020203" pitchFamily="34" charset="0"/>
                </a:rPr>
                <a:t>syscall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8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148D7B-A8C9-4840-AE68-221BC0CCAE02}"/>
              </a:ext>
            </a:extLst>
          </p:cNvPr>
          <p:cNvSpPr/>
          <p:nvPr/>
        </p:nvSpPr>
        <p:spPr>
          <a:xfrm rot="18502504">
            <a:off x="-3308658" y="-931159"/>
            <a:ext cx="10420233" cy="6026162"/>
          </a:xfrm>
          <a:prstGeom prst="rect">
            <a:avLst/>
          </a:prstGeom>
          <a:solidFill>
            <a:schemeClr val="accent6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HOW THIS PROJECT WILL HELP</a:t>
            </a:r>
            <a:endParaRPr dirty="0"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0FCFE7-8201-4B93-B663-A604D22E39A5}"/>
              </a:ext>
            </a:extLst>
          </p:cNvPr>
          <p:cNvSpPr txBox="1"/>
          <p:nvPr/>
        </p:nvSpPr>
        <p:spPr>
          <a:xfrm>
            <a:off x="2145752" y="2590800"/>
            <a:ext cx="4255048" cy="646331"/>
          </a:xfrm>
          <a:prstGeom prst="rect">
            <a:avLst/>
          </a:prstGeom>
          <a:solidFill>
            <a:schemeClr val="accent6">
              <a:lumMod val="50000"/>
              <a:alpha val="64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a better view of the inner workings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45180-292E-44A2-A88A-1BD2FA817D70}"/>
              </a:ext>
            </a:extLst>
          </p:cNvPr>
          <p:cNvSpPr txBox="1"/>
          <p:nvPr/>
        </p:nvSpPr>
        <p:spPr>
          <a:xfrm>
            <a:off x="2145752" y="2580924"/>
            <a:ext cx="4255048" cy="646331"/>
          </a:xfrm>
          <a:prstGeom prst="rect">
            <a:avLst/>
          </a:prstGeom>
          <a:solidFill>
            <a:schemeClr val="accent6">
              <a:lumMod val="50000"/>
              <a:alpha val="64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a better view of the inner workings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B501C-34E1-4E4A-A733-62FB90E8F2EF}"/>
              </a:ext>
            </a:extLst>
          </p:cNvPr>
          <p:cNvSpPr txBox="1"/>
          <p:nvPr/>
        </p:nvSpPr>
        <p:spPr>
          <a:xfrm>
            <a:off x="2145752" y="3514820"/>
            <a:ext cx="4255048" cy="369332"/>
          </a:xfrm>
          <a:prstGeom prst="rect">
            <a:avLst/>
          </a:prstGeom>
          <a:solidFill>
            <a:schemeClr val="accent6">
              <a:lumMod val="50000"/>
              <a:alpha val="64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wrong with an instruction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23CAC-CF9F-4421-9A81-CB376A182814}"/>
              </a:ext>
            </a:extLst>
          </p:cNvPr>
          <p:cNvSpPr txBox="1"/>
          <p:nvPr/>
        </p:nvSpPr>
        <p:spPr>
          <a:xfrm>
            <a:off x="2145752" y="4187903"/>
            <a:ext cx="4255048" cy="369332"/>
          </a:xfrm>
          <a:prstGeom prst="rect">
            <a:avLst/>
          </a:prstGeom>
          <a:solidFill>
            <a:schemeClr val="accent6">
              <a:lumMod val="50000"/>
              <a:alpha val="64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recursive calling is working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04C64-D495-4F3E-B38A-C779938FA7ED}"/>
              </a:ext>
            </a:extLst>
          </p:cNvPr>
          <p:cNvSpPr/>
          <p:nvPr/>
        </p:nvSpPr>
        <p:spPr>
          <a:xfrm rot="18502504">
            <a:off x="7514720" y="3240121"/>
            <a:ext cx="8124664" cy="4521200"/>
          </a:xfrm>
          <a:prstGeom prst="rect">
            <a:avLst/>
          </a:prstGeom>
          <a:solidFill>
            <a:schemeClr val="accent6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959731" y="1693895"/>
            <a:ext cx="5439600" cy="35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Features of This Project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5" y="3637113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8048590" y="3869178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9072461" y="4687834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9072461" y="4272684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9072461" y="4081419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9072461" y="4480277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072461" y="395664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4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9529595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9529595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9529595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529595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9529595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9072461" y="4895424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4273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613018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84273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8613018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613018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8613018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613018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8613018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84273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842739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842739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842739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056134" y="5189297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8154694" y="3956648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815469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15469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15469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15469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759352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759352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759352" y="4480277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044736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759352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759352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044736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1044736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98907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0447364" y="4272684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0447364" y="4081419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044736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98907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98907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98907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989073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10883521" y="3696615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0883521" y="3696615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0897506" y="3709445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10897506" y="3770066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5607" y="3602229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84297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544768" y="3103031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0410061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10580315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10195477" y="3364613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10894010" y="3453273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10702779" y="3453273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0555843" y="2830531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656700" y="1396084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656700" y="1396083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6797841" y="1872341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6891433" y="1970040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0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7032532" y="1970040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7298463" y="2117893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362245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7453152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6929423" y="2295641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9385227" y="2295641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9663361" y="2295641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929423" y="2477456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2847" y="2477456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147827" y="2581949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909027" y="2581949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7653957" y="2581949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7400230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45161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145160" y="2709464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6929423" y="2581949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29423" y="2709464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6929423" y="2837018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6929423" y="2964533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9474752" y="2709464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7139752" y="283701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7139752" y="296725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7139752" y="309888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7139752" y="32291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8147827" y="3229121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8881841" y="3098881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9185759" y="2964533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10136009" y="1747159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10136009" y="1747159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216487" y="2020056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40671" y="1817113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0280605" y="2250931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1282345" y="2250931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1408304" y="2250931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280604" y="2354727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0829859" y="2354727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10885865" y="2414194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10829859" y="2414194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0695752" y="2414194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0550005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10404222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10404222" y="2487679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10280604" y="2414194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10280604" y="2487679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280604" y="2559977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0280604" y="2633463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11333666" y="2487679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10400726" y="2559977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10885865" y="2783896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994309" y="2709256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1168061" y="2633463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0280604" y="2149477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2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19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10280604" y="3140732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0280604" y="3677155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0923167" y="2857345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11201867" y="2857345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11201867" y="2961142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10280605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10280605" y="3881252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0415899" y="3881252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10446208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10610626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10776230" y="3813603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0941835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106251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1271857" y="3813603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1050281" y="1102254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1050281" y="1092955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1050281" y="1102254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0999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1162222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1931899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28703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1162222" y="1568724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1583208" y="1568724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627538" y="1615396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1584398" y="1615396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480602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11368626" y="1615396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1256685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11256685" y="1671366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1162221" y="161539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162221" y="167136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11162221" y="1727337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66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254342" y="1727337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1627537" y="1799633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1843276" y="1761143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299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1162222" y="1957058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1655506" y="1856794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1870090" y="1856794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1870090" y="1936083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5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1264864" y="2011875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4153226" y="3100156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en-US" dirty="0">
                <a:solidFill>
                  <a:schemeClr val="accent3"/>
                </a:solidFill>
              </a:rPr>
              <a:t>Features of this project</a:t>
            </a: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8367058" y="1844130"/>
            <a:ext cx="3169737" cy="3169737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1183;p48">
            <a:extLst>
              <a:ext uri="{FF2B5EF4-FFF2-40B4-BE49-F238E27FC236}">
                <a16:creationId xmlns:a16="http://schemas.microsoft.com/office/drawing/2014/main" id="{CC96B016-C86E-4340-A3D6-2E75F9F1EBC8}"/>
              </a:ext>
            </a:extLst>
          </p:cNvPr>
          <p:cNvSpPr txBox="1">
            <a:spLocks/>
          </p:cNvSpPr>
          <p:nvPr/>
        </p:nvSpPr>
        <p:spPr>
          <a:xfrm>
            <a:off x="3764056" y="1648444"/>
            <a:ext cx="4477968" cy="8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kern="0" dirty="0">
                <a:solidFill>
                  <a:schemeClr val="accent3"/>
                </a:solidFill>
              </a:rPr>
              <a:t>State of registers and memory after executing each instruction</a:t>
            </a:r>
          </a:p>
        </p:txBody>
      </p:sp>
      <p:grpSp>
        <p:nvGrpSpPr>
          <p:cNvPr id="40" name="Google Shape;1233;p49">
            <a:extLst>
              <a:ext uri="{FF2B5EF4-FFF2-40B4-BE49-F238E27FC236}">
                <a16:creationId xmlns:a16="http://schemas.microsoft.com/office/drawing/2014/main" id="{79982EFC-77AF-4B14-BC5D-049B541B607D}"/>
              </a:ext>
            </a:extLst>
          </p:cNvPr>
          <p:cNvGrpSpPr/>
          <p:nvPr/>
        </p:nvGrpSpPr>
        <p:grpSpPr>
          <a:xfrm>
            <a:off x="2759025" y="1816446"/>
            <a:ext cx="397509" cy="397484"/>
            <a:chOff x="-1700225" y="2768875"/>
            <a:chExt cx="291450" cy="292225"/>
          </a:xfrm>
        </p:grpSpPr>
        <p:sp>
          <p:nvSpPr>
            <p:cNvPr id="41" name="Google Shape;1234;p49">
              <a:extLst>
                <a:ext uri="{FF2B5EF4-FFF2-40B4-BE49-F238E27FC236}">
                  <a16:creationId xmlns:a16="http://schemas.microsoft.com/office/drawing/2014/main" id="{7A8592AA-842A-4A14-8827-4AEC3FE09EE7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235;p49">
              <a:extLst>
                <a:ext uri="{FF2B5EF4-FFF2-40B4-BE49-F238E27FC236}">
                  <a16:creationId xmlns:a16="http://schemas.microsoft.com/office/drawing/2014/main" id="{4EE95419-1BEC-40B4-8648-DDC3E6330521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236;p49">
              <a:extLst>
                <a:ext uri="{FF2B5EF4-FFF2-40B4-BE49-F238E27FC236}">
                  <a16:creationId xmlns:a16="http://schemas.microsoft.com/office/drawing/2014/main" id="{CAA953B4-B972-4115-9E24-5804BD06CA0A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237;p49">
              <a:extLst>
                <a:ext uri="{FF2B5EF4-FFF2-40B4-BE49-F238E27FC236}">
                  <a16:creationId xmlns:a16="http://schemas.microsoft.com/office/drawing/2014/main" id="{EE0A4635-6A9B-41B0-ADC3-9664189726A5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238;p49">
              <a:extLst>
                <a:ext uri="{FF2B5EF4-FFF2-40B4-BE49-F238E27FC236}">
                  <a16:creationId xmlns:a16="http://schemas.microsoft.com/office/drawing/2014/main" id="{AC704FEE-7BDE-40BF-8612-CC2710AAEAE5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239;p49">
              <a:extLst>
                <a:ext uri="{FF2B5EF4-FFF2-40B4-BE49-F238E27FC236}">
                  <a16:creationId xmlns:a16="http://schemas.microsoft.com/office/drawing/2014/main" id="{6BD4CAA8-274A-4D77-8DFA-BE97E768A71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1183;p48">
            <a:extLst>
              <a:ext uri="{FF2B5EF4-FFF2-40B4-BE49-F238E27FC236}">
                <a16:creationId xmlns:a16="http://schemas.microsoft.com/office/drawing/2014/main" id="{D9E2B8E0-5C26-4532-8CD1-1CA132F9F2CE}"/>
              </a:ext>
            </a:extLst>
          </p:cNvPr>
          <p:cNvSpPr txBox="1">
            <a:spLocks/>
          </p:cNvSpPr>
          <p:nvPr/>
        </p:nvSpPr>
        <p:spPr>
          <a:xfrm>
            <a:off x="3783448" y="2693156"/>
            <a:ext cx="4477968" cy="8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kern="0" dirty="0">
                <a:solidFill>
                  <a:schemeClr val="accent3"/>
                </a:solidFill>
              </a:rPr>
              <a:t>Bug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64879-9EEC-45C8-BE7B-984370B04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68" y="2767656"/>
            <a:ext cx="624816" cy="659281"/>
          </a:xfrm>
          <a:prstGeom prst="rect">
            <a:avLst/>
          </a:prstGeom>
        </p:spPr>
      </p:pic>
      <p:sp>
        <p:nvSpPr>
          <p:cNvPr id="50" name="Google Shape;1183;p48">
            <a:extLst>
              <a:ext uri="{FF2B5EF4-FFF2-40B4-BE49-F238E27FC236}">
                <a16:creationId xmlns:a16="http://schemas.microsoft.com/office/drawing/2014/main" id="{58C8C245-6EDF-4E78-B3F4-776EB8671CC7}"/>
              </a:ext>
            </a:extLst>
          </p:cNvPr>
          <p:cNvSpPr txBox="1">
            <a:spLocks/>
          </p:cNvSpPr>
          <p:nvPr/>
        </p:nvSpPr>
        <p:spPr>
          <a:xfrm>
            <a:off x="3757553" y="3675742"/>
            <a:ext cx="4477968" cy="8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dirty="0">
                <a:solidFill>
                  <a:schemeClr val="accent3"/>
                </a:solidFill>
              </a:rPr>
              <a:t>equivalent real MIPS instructions </a:t>
            </a:r>
            <a:r>
              <a:rPr lang="en-US" kern="0" dirty="0">
                <a:solidFill>
                  <a:schemeClr val="accent3"/>
                </a:solidFill>
              </a:rPr>
              <a:t>of pseudo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5829B-FFC5-4CFB-8851-BC946155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87" y="3828206"/>
            <a:ext cx="546997" cy="616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" grpId="0"/>
      <p:bldP spid="39" grpId="0"/>
      <p:bldP spid="47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4133962" y="2944474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WHAT THE PROJECT IS CAPABLE OF DOING SO FAR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8468453" y="1844014"/>
            <a:ext cx="3068355" cy="3169956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168820" y="473793"/>
            <a:ext cx="985436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Detect multiple instances of same label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D0677-A831-4D23-A9F0-7B997833B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9" y="1738833"/>
            <a:ext cx="4115374" cy="3753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8601B-3980-450E-94FD-3A85D9DDB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11" y="3053662"/>
            <a:ext cx="6078410" cy="1390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168820" y="473793"/>
            <a:ext cx="985436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Invalid operation in a section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94FB2-DDCE-42CB-AB19-D60FBE09B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2" y="2038742"/>
            <a:ext cx="4039164" cy="358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A69C5-A676-4804-AE63-B1CAB226F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67" y="3370170"/>
            <a:ext cx="669227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1009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292</Words>
  <Application>Microsoft Office PowerPoint</Application>
  <PresentationFormat>Widescreen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Anaheim</vt:lpstr>
      <vt:lpstr>Arial</vt:lpstr>
      <vt:lpstr>Bahnschrift</vt:lpstr>
      <vt:lpstr>Bahnschrift Light SemiCondensed</vt:lpstr>
      <vt:lpstr>Bahnschrift SemiLight</vt:lpstr>
      <vt:lpstr>Barlow</vt:lpstr>
      <vt:lpstr>Barlow Condensed ExtraBold</vt:lpstr>
      <vt:lpstr>Calibri</vt:lpstr>
      <vt:lpstr>Livvic</vt:lpstr>
      <vt:lpstr>Nunito Light</vt:lpstr>
      <vt:lpstr>Oswald</vt:lpstr>
      <vt:lpstr>Overpass Mono</vt:lpstr>
      <vt:lpstr>Raleway</vt:lpstr>
      <vt:lpstr>Raleway SemiBold</vt:lpstr>
      <vt:lpstr>Roboto</vt:lpstr>
      <vt:lpstr>Roboto Condensed Light</vt:lpstr>
      <vt:lpstr>Software Development Bussines Plan by Slidesgo</vt:lpstr>
      <vt:lpstr>Programming Lesson by Slidesgo</vt:lpstr>
      <vt:lpstr>ASSEMULATION</vt:lpstr>
      <vt:lpstr>MOTIVATION OF THE PROJECT</vt:lpstr>
      <vt:lpstr>PowerPoint Presentation</vt:lpstr>
      <vt:lpstr>HOW THIS PROJECT WILL HELP</vt:lpstr>
      <vt:lpstr>Features of This Project</vt:lpstr>
      <vt:lpstr>Features of this project</vt:lpstr>
      <vt:lpstr>WHAT THE PROJECT IS CAPABLE OF DOING SO FAR</vt:lpstr>
      <vt:lpstr>Detect multiple instances of same label</vt:lpstr>
      <vt:lpstr>Invalid operation in a section</vt:lpstr>
      <vt:lpstr>Explanation of certain pseudo instruction</vt:lpstr>
      <vt:lpstr>01</vt:lpstr>
      <vt:lpstr>A Modular View of this Project</vt:lpstr>
      <vt:lpstr>CHALLENGES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dc:creator>Swarna Islam</dc:creator>
  <cp:lastModifiedBy>Swarna Islam</cp:lastModifiedBy>
  <cp:revision>10</cp:revision>
  <dcterms:created xsi:type="dcterms:W3CDTF">2022-03-04T17:37:58Z</dcterms:created>
  <dcterms:modified xsi:type="dcterms:W3CDTF">2022-03-05T23:42:54Z</dcterms:modified>
</cp:coreProperties>
</file>