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3" r:id="rId4"/>
    <p:sldId id="257" r:id="rId5"/>
    <p:sldId id="258" r:id="rId6"/>
    <p:sldId id="260" r:id="rId7"/>
    <p:sldId id="261" r:id="rId8"/>
    <p:sldId id="259" r:id="rId9"/>
    <p:sldId id="281" r:id="rId10"/>
    <p:sldId id="268" r:id="rId11"/>
    <p:sldId id="272" r:id="rId12"/>
    <p:sldId id="273" r:id="rId13"/>
    <p:sldId id="269" r:id="rId14"/>
    <p:sldId id="274" r:id="rId15"/>
    <p:sldId id="275" r:id="rId16"/>
    <p:sldId id="276" r:id="rId17"/>
    <p:sldId id="277" r:id="rId18"/>
    <p:sldId id="278" r:id="rId19"/>
    <p:sldId id="279" r:id="rId20"/>
    <p:sldId id="280" r:id="rId21"/>
    <p:sldId id="264" r:id="rId22"/>
    <p:sldId id="267" r:id="rId23"/>
    <p:sldId id="270" r:id="rId24"/>
    <p:sldId id="265" r:id="rId25"/>
    <p:sldId id="266" r:id="rId26"/>
    <p:sldId id="271"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6" d="100"/>
          <a:sy n="46" d="100"/>
        </p:scale>
        <p:origin x="-1296" y="-8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10/15/2018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Structures?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18837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STACK</a:t>
            </a:r>
            <a:endParaRPr lang="en-IN" dirty="0"/>
          </a:p>
        </p:txBody>
      </p:sp>
      <p:sp>
        <p:nvSpPr>
          <p:cNvPr id="3" name="Content Placeholder 2"/>
          <p:cNvSpPr>
            <a:spLocks noGrp="1"/>
          </p:cNvSpPr>
          <p:nvPr>
            <p:ph idx="1"/>
          </p:nvPr>
        </p:nvSpPr>
        <p:spPr/>
        <p:txBody>
          <a:bodyPr>
            <a:normAutofit/>
          </a:bodyPr>
          <a:lstStyle/>
          <a:p>
            <a:r>
              <a:rPr lang="en-IN" dirty="0"/>
              <a:t>Stack is a linear data structure which follows a particular order in which the operations are performed</a:t>
            </a:r>
            <a:r>
              <a:rPr lang="en-IN" dirty="0" smtClean="0"/>
              <a:t>.</a:t>
            </a:r>
          </a:p>
          <a:p>
            <a:endParaRPr lang="en-IN" dirty="0" smtClean="0"/>
          </a:p>
          <a:p>
            <a:r>
              <a:rPr lang="en-IN" dirty="0" smtClean="0"/>
              <a:t>The </a:t>
            </a:r>
            <a:r>
              <a:rPr lang="en-IN" dirty="0"/>
              <a:t>order may be LIFO(Last In First Out) or FILO(First In Last Out).</a:t>
            </a:r>
          </a:p>
        </p:txBody>
      </p:sp>
    </p:spTree>
    <p:extLst>
      <p:ext uri="{BB962C8B-B14F-4D97-AF65-F5344CB8AC3E}">
        <p14:creationId xmlns:p14="http://schemas.microsoft.com/office/powerpoint/2010/main" val="39176281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5"/>
          <p:cNvSpPr>
            <a:spLocks noGrp="1"/>
          </p:cNvSpPr>
          <p:nvPr>
            <p:ph type="sldNum" sz="quarter" idx="12"/>
          </p:nvPr>
        </p:nvSpPr>
        <p:spPr/>
        <p:txBody>
          <a:bodyPr/>
          <a:lstStyle/>
          <a:p>
            <a:pPr>
              <a:defRPr/>
            </a:pPr>
            <a:fld id="{54C343CE-6D6B-4C47-96B6-89F3A01562DF}" type="slidenum">
              <a:rPr lang="en-US"/>
              <a:pPr>
                <a:defRPr/>
              </a:pPr>
              <a:t>11</a:t>
            </a:fld>
            <a:endParaRPr lang="th-TH"/>
          </a:p>
        </p:txBody>
      </p:sp>
      <p:sp>
        <p:nvSpPr>
          <p:cNvPr id="7171" name="Rectangle 3"/>
          <p:cNvSpPr>
            <a:spLocks noGrp="1" noChangeArrowheads="1"/>
          </p:cNvSpPr>
          <p:nvPr>
            <p:ph type="body" idx="1"/>
          </p:nvPr>
        </p:nvSpPr>
        <p:spPr>
          <a:xfrm>
            <a:off x="395288" y="1125538"/>
            <a:ext cx="8353425" cy="936625"/>
          </a:xfrm>
          <a:noFill/>
        </p:spPr>
        <p:txBody>
          <a:bodyPr lIns="90488" tIns="44450" rIns="90488" bIns="44450">
            <a:normAutofit fontScale="92500" lnSpcReduction="10000"/>
          </a:bodyPr>
          <a:lstStyle/>
          <a:p>
            <a:pPr eaLnBrk="1" hangingPunct="1"/>
            <a:r>
              <a:rPr lang="en-US" b="1" smtClean="0"/>
              <a:t>A stack is a sequence of items that are accessible </a:t>
            </a:r>
            <a:r>
              <a:rPr lang="en-US" b="1" smtClean="0">
                <a:solidFill>
                  <a:srgbClr val="0033CC"/>
                </a:solidFill>
              </a:rPr>
              <a:t>only from the top of the stack.</a:t>
            </a:r>
            <a:endParaRPr lang="th-TH" b="1" smtClean="0">
              <a:solidFill>
                <a:srgbClr val="0033CC"/>
              </a:solidFill>
            </a:endParaRPr>
          </a:p>
        </p:txBody>
      </p:sp>
      <p:grpSp>
        <p:nvGrpSpPr>
          <p:cNvPr id="7172" name="Group 4"/>
          <p:cNvGrpSpPr>
            <a:grpSpLocks/>
          </p:cNvGrpSpPr>
          <p:nvPr/>
        </p:nvGrpSpPr>
        <p:grpSpPr bwMode="auto">
          <a:xfrm>
            <a:off x="2095500" y="1989138"/>
            <a:ext cx="4313238" cy="2563812"/>
            <a:chOff x="1602" y="2008"/>
            <a:chExt cx="3311" cy="2286"/>
          </a:xfrm>
        </p:grpSpPr>
        <p:grpSp>
          <p:nvGrpSpPr>
            <p:cNvPr id="7175" name="Group 6"/>
            <p:cNvGrpSpPr>
              <a:grpSpLocks/>
            </p:cNvGrpSpPr>
            <p:nvPr/>
          </p:nvGrpSpPr>
          <p:grpSpPr bwMode="auto">
            <a:xfrm>
              <a:off x="2313" y="2460"/>
              <a:ext cx="1006" cy="1455"/>
              <a:chOff x="1928" y="1682"/>
              <a:chExt cx="1006" cy="1455"/>
            </a:xfrm>
          </p:grpSpPr>
          <p:sp>
            <p:nvSpPr>
              <p:cNvPr id="7187" name="Line 3"/>
              <p:cNvSpPr>
                <a:spLocks noChangeShapeType="1"/>
              </p:cNvSpPr>
              <p:nvPr/>
            </p:nvSpPr>
            <p:spPr bwMode="auto">
              <a:xfrm>
                <a:off x="1928" y="1693"/>
                <a:ext cx="0" cy="1424"/>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7188" name="Line 4"/>
              <p:cNvSpPr>
                <a:spLocks noChangeShapeType="1"/>
              </p:cNvSpPr>
              <p:nvPr/>
            </p:nvSpPr>
            <p:spPr bwMode="auto">
              <a:xfrm>
                <a:off x="2934" y="1682"/>
                <a:ext cx="0" cy="1424"/>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7189" name="Line 5"/>
              <p:cNvSpPr>
                <a:spLocks noChangeShapeType="1"/>
              </p:cNvSpPr>
              <p:nvPr/>
            </p:nvSpPr>
            <p:spPr bwMode="auto">
              <a:xfrm>
                <a:off x="1932" y="3137"/>
                <a:ext cx="993" cy="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sp>
          <p:nvSpPr>
            <p:cNvPr id="7176" name="Arc 7"/>
            <p:cNvSpPr>
              <a:spLocks/>
            </p:cNvSpPr>
            <p:nvPr/>
          </p:nvSpPr>
          <p:spPr bwMode="auto">
            <a:xfrm>
              <a:off x="1940" y="2008"/>
              <a:ext cx="674" cy="799"/>
            </a:xfrm>
            <a:custGeom>
              <a:avLst/>
              <a:gdLst>
                <a:gd name="T0" fmla="*/ 0 w 21600"/>
                <a:gd name="T1" fmla="*/ 0 h 21600"/>
                <a:gd name="T2" fmla="*/ 67009403 w 21600"/>
                <a:gd name="T3" fmla="*/ 79436963 h 21600"/>
                <a:gd name="T4" fmla="*/ 0 w 21600"/>
                <a:gd name="T5" fmla="*/ 79436963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round/>
              <a:headEnd type="triangle" w="lg" len="lg"/>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7177" name="Arc 8"/>
            <p:cNvSpPr>
              <a:spLocks/>
            </p:cNvSpPr>
            <p:nvPr/>
          </p:nvSpPr>
          <p:spPr bwMode="auto">
            <a:xfrm>
              <a:off x="2979" y="2025"/>
              <a:ext cx="600" cy="790"/>
            </a:xfrm>
            <a:custGeom>
              <a:avLst/>
              <a:gdLst>
                <a:gd name="T0" fmla="*/ 0 w 21600"/>
                <a:gd name="T1" fmla="*/ 78542179 h 21600"/>
                <a:gd name="T2" fmla="*/ 59652288 w 21600"/>
                <a:gd name="T3" fmla="*/ 0 h 21600"/>
                <a:gd name="T4" fmla="*/ 59652288 w 21600"/>
                <a:gd name="T5" fmla="*/ 78542179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84"/>
                    <a:pt x="9648" y="19"/>
                    <a:pt x="21564" y="0"/>
                  </a:cubicBezTo>
                </a:path>
                <a:path w="21600" h="21600" stroke="0" extrusionOk="0">
                  <a:moveTo>
                    <a:pt x="0" y="21600"/>
                  </a:moveTo>
                  <a:cubicBezTo>
                    <a:pt x="0" y="9684"/>
                    <a:pt x="9648" y="19"/>
                    <a:pt x="21564" y="0"/>
                  </a:cubicBezTo>
                  <a:lnTo>
                    <a:pt x="21600" y="21600"/>
                  </a:lnTo>
                  <a:close/>
                </a:path>
              </a:pathLst>
            </a:custGeom>
            <a:noFill/>
            <a:ln w="12700" cap="rnd">
              <a:solidFill>
                <a:schemeClr val="tx1"/>
              </a:solidFill>
              <a:round/>
              <a:headEnd type="triangle" w="lg" len="lg"/>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7178" name="Oval 9"/>
            <p:cNvSpPr>
              <a:spLocks noChangeArrowheads="1"/>
            </p:cNvSpPr>
            <p:nvPr/>
          </p:nvSpPr>
          <p:spPr bwMode="auto">
            <a:xfrm>
              <a:off x="2382" y="3752"/>
              <a:ext cx="836" cy="74"/>
            </a:xfrm>
            <a:prstGeom prst="ellipse">
              <a:avLst/>
            </a:prstGeom>
            <a:solidFill>
              <a:schemeClr val="accent1"/>
            </a:solidFill>
            <a:ln w="12700">
              <a:solidFill>
                <a:schemeClr val="tx1"/>
              </a:solidFill>
              <a:round/>
              <a:headEnd/>
              <a:tailEnd/>
            </a:ln>
          </p:spPr>
          <p:txBody>
            <a:bodyPr wrap="none" anchor="ctr"/>
            <a:lstStyle/>
            <a:p>
              <a:pPr algn="ctr" eaLnBrk="0" hangingPunct="0"/>
              <a:endParaRPr lang="en-GB" sz="1800" b="1">
                <a:latin typeface="Tahoma" pitchFamily="34" charset="0"/>
              </a:endParaRPr>
            </a:p>
          </p:txBody>
        </p:sp>
        <p:sp>
          <p:nvSpPr>
            <p:cNvPr id="7179" name="Oval 10"/>
            <p:cNvSpPr>
              <a:spLocks noChangeArrowheads="1"/>
            </p:cNvSpPr>
            <p:nvPr/>
          </p:nvSpPr>
          <p:spPr bwMode="auto">
            <a:xfrm>
              <a:off x="2387" y="3575"/>
              <a:ext cx="836" cy="74"/>
            </a:xfrm>
            <a:prstGeom prst="ellipse">
              <a:avLst/>
            </a:prstGeom>
            <a:solidFill>
              <a:schemeClr val="accent1"/>
            </a:solidFill>
            <a:ln w="12700">
              <a:solidFill>
                <a:schemeClr val="tx1"/>
              </a:solidFill>
              <a:round/>
              <a:headEnd/>
              <a:tailEnd/>
            </a:ln>
          </p:spPr>
          <p:txBody>
            <a:bodyPr wrap="none" anchor="ctr"/>
            <a:lstStyle/>
            <a:p>
              <a:pPr algn="ctr" eaLnBrk="0" hangingPunct="0"/>
              <a:endParaRPr lang="en-GB" sz="1800" b="1">
                <a:latin typeface="Tahoma" pitchFamily="34" charset="0"/>
              </a:endParaRPr>
            </a:p>
          </p:txBody>
        </p:sp>
        <p:sp>
          <p:nvSpPr>
            <p:cNvPr id="7180" name="Oval 11"/>
            <p:cNvSpPr>
              <a:spLocks noChangeArrowheads="1"/>
            </p:cNvSpPr>
            <p:nvPr/>
          </p:nvSpPr>
          <p:spPr bwMode="auto">
            <a:xfrm>
              <a:off x="2392" y="3398"/>
              <a:ext cx="836" cy="74"/>
            </a:xfrm>
            <a:prstGeom prst="ellipse">
              <a:avLst/>
            </a:prstGeom>
            <a:solidFill>
              <a:schemeClr val="accent1"/>
            </a:solidFill>
            <a:ln w="12700">
              <a:solidFill>
                <a:schemeClr val="tx1"/>
              </a:solidFill>
              <a:round/>
              <a:headEnd/>
              <a:tailEnd/>
            </a:ln>
          </p:spPr>
          <p:txBody>
            <a:bodyPr wrap="none" anchor="ctr"/>
            <a:lstStyle/>
            <a:p>
              <a:pPr algn="ctr" eaLnBrk="0" hangingPunct="0"/>
              <a:endParaRPr lang="en-GB" sz="1800" b="1">
                <a:latin typeface="Tahoma" pitchFamily="34" charset="0"/>
              </a:endParaRPr>
            </a:p>
          </p:txBody>
        </p:sp>
        <p:sp>
          <p:nvSpPr>
            <p:cNvPr id="7181" name="Oval 12"/>
            <p:cNvSpPr>
              <a:spLocks noChangeArrowheads="1"/>
            </p:cNvSpPr>
            <p:nvPr/>
          </p:nvSpPr>
          <p:spPr bwMode="auto">
            <a:xfrm>
              <a:off x="2397" y="3221"/>
              <a:ext cx="836" cy="74"/>
            </a:xfrm>
            <a:prstGeom prst="ellipse">
              <a:avLst/>
            </a:prstGeom>
            <a:solidFill>
              <a:schemeClr val="accent1"/>
            </a:solidFill>
            <a:ln w="12700">
              <a:solidFill>
                <a:schemeClr val="tx1"/>
              </a:solidFill>
              <a:round/>
              <a:headEnd/>
              <a:tailEnd/>
            </a:ln>
          </p:spPr>
          <p:txBody>
            <a:bodyPr wrap="none" anchor="ctr"/>
            <a:lstStyle/>
            <a:p>
              <a:pPr algn="ctr" eaLnBrk="0" hangingPunct="0"/>
              <a:endParaRPr lang="en-GB" sz="1800" b="1">
                <a:latin typeface="Tahoma" pitchFamily="34" charset="0"/>
              </a:endParaRPr>
            </a:p>
          </p:txBody>
        </p:sp>
        <p:sp>
          <p:nvSpPr>
            <p:cNvPr id="7182" name="Oval 13"/>
            <p:cNvSpPr>
              <a:spLocks noChangeArrowheads="1"/>
            </p:cNvSpPr>
            <p:nvPr/>
          </p:nvSpPr>
          <p:spPr bwMode="auto">
            <a:xfrm>
              <a:off x="2402" y="3044"/>
              <a:ext cx="836" cy="74"/>
            </a:xfrm>
            <a:prstGeom prst="ellipse">
              <a:avLst/>
            </a:prstGeom>
            <a:solidFill>
              <a:schemeClr val="accent1"/>
            </a:solidFill>
            <a:ln w="12700">
              <a:solidFill>
                <a:schemeClr val="tx1"/>
              </a:solidFill>
              <a:round/>
              <a:headEnd/>
              <a:tailEnd/>
            </a:ln>
          </p:spPr>
          <p:txBody>
            <a:bodyPr wrap="none" anchor="ctr"/>
            <a:lstStyle/>
            <a:p>
              <a:pPr algn="ctr" eaLnBrk="0" hangingPunct="0"/>
              <a:endParaRPr lang="en-GB" sz="1800" b="1">
                <a:latin typeface="Tahoma" pitchFamily="34" charset="0"/>
              </a:endParaRPr>
            </a:p>
          </p:txBody>
        </p:sp>
        <p:sp>
          <p:nvSpPr>
            <p:cNvPr id="7183" name="Rectangle 14"/>
            <p:cNvSpPr>
              <a:spLocks noChangeArrowheads="1"/>
            </p:cNvSpPr>
            <p:nvPr/>
          </p:nvSpPr>
          <p:spPr bwMode="auto">
            <a:xfrm>
              <a:off x="1912" y="3943"/>
              <a:ext cx="1838"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eaLnBrk="0" hangingPunct="0">
                <a:spcBef>
                  <a:spcPct val="50000"/>
                </a:spcBef>
              </a:pPr>
              <a:r>
                <a:rPr lang="th-TH" sz="2000" b="1">
                  <a:latin typeface="Arial" charset="0"/>
                  <a:cs typeface="Arial" charset="0"/>
                </a:rPr>
                <a:t>A Stack (of plates)</a:t>
              </a:r>
            </a:p>
          </p:txBody>
        </p:sp>
        <p:sp>
          <p:nvSpPr>
            <p:cNvPr id="7184" name="Rectangle 15"/>
            <p:cNvSpPr>
              <a:spLocks noChangeArrowheads="1"/>
            </p:cNvSpPr>
            <p:nvPr/>
          </p:nvSpPr>
          <p:spPr bwMode="auto">
            <a:xfrm>
              <a:off x="3401" y="2055"/>
              <a:ext cx="606"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eaLnBrk="0" hangingPunct="0"/>
              <a:r>
                <a:rPr lang="th-TH" sz="2000" b="1">
                  <a:latin typeface="Arial" charset="0"/>
                  <a:cs typeface="Arial" charset="0"/>
                </a:rPr>
                <a:t>push</a:t>
              </a:r>
            </a:p>
          </p:txBody>
        </p:sp>
        <p:sp>
          <p:nvSpPr>
            <p:cNvPr id="7185" name="Rectangle 16"/>
            <p:cNvSpPr>
              <a:spLocks noChangeArrowheads="1"/>
            </p:cNvSpPr>
            <p:nvPr/>
          </p:nvSpPr>
          <p:spPr bwMode="auto">
            <a:xfrm>
              <a:off x="1602" y="2072"/>
              <a:ext cx="497"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eaLnBrk="0" hangingPunct="0"/>
              <a:r>
                <a:rPr lang="th-TH" sz="2000" b="1">
                  <a:latin typeface="Arial" charset="0"/>
                  <a:cs typeface="Arial" charset="0"/>
                </a:rPr>
                <a:t>pop</a:t>
              </a:r>
            </a:p>
          </p:txBody>
        </p:sp>
        <p:sp>
          <p:nvSpPr>
            <p:cNvPr id="7186" name="Rectangle 17"/>
            <p:cNvSpPr>
              <a:spLocks noChangeArrowheads="1"/>
            </p:cNvSpPr>
            <p:nvPr/>
          </p:nvSpPr>
          <p:spPr bwMode="auto">
            <a:xfrm>
              <a:off x="3418" y="2503"/>
              <a:ext cx="1495" cy="1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lgn="r" eaLnBrk="0" hangingPunct="0">
                <a:spcBef>
                  <a:spcPct val="50000"/>
                </a:spcBef>
              </a:pPr>
              <a:r>
                <a:rPr lang="th-TH" sz="2000" b="1">
                  <a:latin typeface="Arial" charset="0"/>
                  <a:cs typeface="Arial" charset="0"/>
                </a:rPr>
                <a:t>Other operations:</a:t>
              </a:r>
              <a:br>
                <a:rPr lang="th-TH" sz="2000" b="1">
                  <a:latin typeface="Arial" charset="0"/>
                  <a:cs typeface="Arial" charset="0"/>
                </a:rPr>
              </a:br>
              <a:r>
                <a:rPr lang="th-TH" sz="2000" b="1">
                  <a:latin typeface="Arial" charset="0"/>
                  <a:cs typeface="Arial" charset="0"/>
                </a:rPr>
                <a:t>	</a:t>
              </a:r>
              <a:r>
                <a:rPr lang="en-US" sz="2000" b="1">
                  <a:latin typeface="Arial" charset="0"/>
                  <a:cs typeface="Arial" charset="0"/>
                </a:rPr>
                <a:t> is</a:t>
              </a:r>
              <a:r>
                <a:rPr lang="th-TH" sz="2000" b="1">
                  <a:latin typeface="Arial" charset="0"/>
                  <a:cs typeface="Arial" charset="0"/>
                </a:rPr>
                <a:t>Empty</a:t>
              </a:r>
              <a:br>
                <a:rPr lang="th-TH" sz="2000" b="1">
                  <a:latin typeface="Arial" charset="0"/>
                  <a:cs typeface="Arial" charset="0"/>
                </a:rPr>
              </a:br>
              <a:r>
                <a:rPr lang="th-TH" sz="2000" b="1">
                  <a:latin typeface="Arial" charset="0"/>
                  <a:cs typeface="Arial" charset="0"/>
                </a:rPr>
                <a:t>	</a:t>
              </a:r>
              <a:r>
                <a:rPr lang="en-US" sz="2000" b="1">
                  <a:latin typeface="Arial" charset="0"/>
                  <a:cs typeface="Arial" charset="0"/>
                </a:rPr>
                <a:t>peek</a:t>
              </a:r>
              <a:br>
                <a:rPr lang="en-US" sz="2000" b="1">
                  <a:latin typeface="Arial" charset="0"/>
                  <a:cs typeface="Arial" charset="0"/>
                </a:rPr>
              </a:br>
              <a:r>
                <a:rPr lang="en-US" sz="2000" b="1">
                  <a:latin typeface="Arial" charset="0"/>
                  <a:cs typeface="Arial" charset="0"/>
                </a:rPr>
                <a:t>size</a:t>
              </a:r>
              <a:endParaRPr lang="th-TH" sz="2000" b="1">
                <a:latin typeface="Arial" charset="0"/>
                <a:cs typeface="Arial" charset="0"/>
              </a:endParaRPr>
            </a:p>
          </p:txBody>
        </p:sp>
      </p:grpSp>
      <p:pic>
        <p:nvPicPr>
          <p:cNvPr id="7173" name="Picture 20" descr="Fig03-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4652963"/>
            <a:ext cx="6119812" cy="199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4" name="Rectangle 21" descr="Large confetti"/>
          <p:cNvSpPr>
            <a:spLocks noGrp="1" noChangeArrowheads="1"/>
          </p:cNvSpPr>
          <p:nvPr>
            <p:ph type="title"/>
          </p:nvPr>
        </p:nvSpPr>
        <p:spPr/>
        <p:txBody>
          <a:bodyPr/>
          <a:lstStyle/>
          <a:p>
            <a:pPr eaLnBrk="1" hangingPunct="1"/>
            <a:r>
              <a:rPr lang="en-US" dirty="0" smtClean="0"/>
              <a:t>The Stack Collection</a:t>
            </a:r>
            <a:endParaRPr lang="th-TH" dirty="0" smtClean="0"/>
          </a:p>
        </p:txBody>
      </p:sp>
    </p:spTree>
    <p:extLst>
      <p:ext uri="{BB962C8B-B14F-4D97-AF65-F5344CB8AC3E}">
        <p14:creationId xmlns:p14="http://schemas.microsoft.com/office/powerpoint/2010/main" val="334610427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7C069F0A-A6FB-48A2-8FBF-0107C0E9D567}" type="slidenum">
              <a:rPr lang="en-US"/>
              <a:pPr>
                <a:defRPr/>
              </a:pPr>
              <a:t>12</a:t>
            </a:fld>
            <a:endParaRPr lang="th-TH"/>
          </a:p>
        </p:txBody>
      </p:sp>
      <p:sp>
        <p:nvSpPr>
          <p:cNvPr id="8195" name="Rectangle 3"/>
          <p:cNvSpPr>
            <a:spLocks noGrp="1" noChangeArrowheads="1"/>
          </p:cNvSpPr>
          <p:nvPr>
            <p:ph type="body" idx="1"/>
          </p:nvPr>
        </p:nvSpPr>
        <p:spPr>
          <a:xfrm>
            <a:off x="685800" y="1196975"/>
            <a:ext cx="8134350" cy="4895850"/>
          </a:xfrm>
        </p:spPr>
        <p:txBody>
          <a:bodyPr/>
          <a:lstStyle/>
          <a:p>
            <a:pPr eaLnBrk="1" hangingPunct="1"/>
            <a:r>
              <a:rPr lang="en-US" smtClean="0"/>
              <a:t>A stack is a </a:t>
            </a:r>
            <a:r>
              <a:rPr lang="en-US" i="1" smtClean="0">
                <a:solidFill>
                  <a:srgbClr val="0000CC"/>
                </a:solidFill>
              </a:rPr>
              <a:t>Last In, First Out</a:t>
            </a:r>
            <a:r>
              <a:rPr lang="en-US" smtClean="0"/>
              <a:t> (</a:t>
            </a:r>
            <a:r>
              <a:rPr lang="en-US" smtClean="0">
                <a:solidFill>
                  <a:srgbClr val="0033CC"/>
                </a:solidFill>
              </a:rPr>
              <a:t>LIFO</a:t>
            </a:r>
            <a:r>
              <a:rPr lang="en-US" smtClean="0"/>
              <a:t>) data structure in which all insertions and deletion are restricted to one end called a </a:t>
            </a:r>
            <a:r>
              <a:rPr lang="en-US" b="1" i="1" smtClean="0">
                <a:solidFill>
                  <a:srgbClr val="0000CC"/>
                </a:solidFill>
              </a:rPr>
              <a:t>top</a:t>
            </a:r>
            <a:endParaRPr lang="en-US" smtClean="0">
              <a:solidFill>
                <a:srgbClr val="0000CC"/>
              </a:solidFill>
            </a:endParaRPr>
          </a:p>
          <a:p>
            <a:pPr eaLnBrk="1" hangingPunct="1"/>
            <a:r>
              <a:rPr lang="en-US" b="1" smtClean="0"/>
              <a:t>Three basic stack operations</a:t>
            </a:r>
            <a:endParaRPr lang="th-TH" b="1" smtClean="0"/>
          </a:p>
          <a:p>
            <a:pPr eaLnBrk="1" hangingPunct="1">
              <a:buFontTx/>
              <a:buNone/>
            </a:pPr>
            <a:r>
              <a:rPr lang="th-TH" b="1" smtClean="0"/>
              <a:t>	</a:t>
            </a:r>
            <a:r>
              <a:rPr lang="en-US" b="1" smtClean="0"/>
              <a:t>- Push</a:t>
            </a:r>
          </a:p>
          <a:p>
            <a:pPr eaLnBrk="1" hangingPunct="1">
              <a:buFontTx/>
              <a:buNone/>
            </a:pPr>
            <a:r>
              <a:rPr lang="en-US" b="1" smtClean="0"/>
              <a:t>	- Pop</a:t>
            </a:r>
          </a:p>
          <a:p>
            <a:pPr eaLnBrk="1" hangingPunct="1">
              <a:buFontTx/>
              <a:buNone/>
            </a:pPr>
            <a:r>
              <a:rPr lang="en-US" b="1" smtClean="0"/>
              <a:t>	-</a:t>
            </a:r>
            <a:r>
              <a:rPr lang="th-TH" b="1" smtClean="0"/>
              <a:t> </a:t>
            </a:r>
            <a:r>
              <a:rPr lang="en-US" b="1" smtClean="0"/>
              <a:t>Stack Top</a:t>
            </a:r>
            <a:endParaRPr lang="th-TH" b="1" smtClean="0"/>
          </a:p>
        </p:txBody>
      </p:sp>
      <p:sp>
        <p:nvSpPr>
          <p:cNvPr id="8196" name="Text Box 4"/>
          <p:cNvSpPr txBox="1">
            <a:spLocks noChangeArrowheads="1"/>
          </p:cNvSpPr>
          <p:nvPr/>
        </p:nvSpPr>
        <p:spPr bwMode="auto">
          <a:xfrm>
            <a:off x="1692275" y="6453188"/>
            <a:ext cx="53546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ngsana New" pitchFamily="18" charset="-34"/>
              </a:defRPr>
            </a:lvl1pPr>
            <a:lvl2pPr marL="742950" indent="-285750" eaLnBrk="0" hangingPunct="0">
              <a:defRPr sz="2400">
                <a:solidFill>
                  <a:schemeClr val="tx1"/>
                </a:solidFill>
                <a:latin typeface="Times New Roman" pitchFamily="18" charset="0"/>
                <a:cs typeface="Angsana New" pitchFamily="18" charset="-34"/>
              </a:defRPr>
            </a:lvl2pPr>
            <a:lvl3pPr marL="1143000" indent="-228600" eaLnBrk="0" hangingPunct="0">
              <a:defRPr sz="2400">
                <a:solidFill>
                  <a:schemeClr val="tx1"/>
                </a:solidFill>
                <a:latin typeface="Times New Roman" pitchFamily="18" charset="0"/>
                <a:cs typeface="Angsana New" pitchFamily="18" charset="-34"/>
              </a:defRPr>
            </a:lvl3pPr>
            <a:lvl4pPr marL="1600200" indent="-228600" eaLnBrk="0" hangingPunct="0">
              <a:defRPr sz="2400">
                <a:solidFill>
                  <a:schemeClr val="tx1"/>
                </a:solidFill>
                <a:latin typeface="Times New Roman" pitchFamily="18" charset="0"/>
                <a:cs typeface="Angsana New" pitchFamily="18" charset="-34"/>
              </a:defRPr>
            </a:lvl4pPr>
            <a:lvl5pPr marL="2057400" indent="-228600" eaLnBrk="0" hangingPunct="0">
              <a:defRPr sz="2400">
                <a:solidFill>
                  <a:schemeClr val="tx1"/>
                </a:solidFill>
                <a:latin typeface="Times New Roman" pitchFamily="18" charset="0"/>
                <a:cs typeface="Angsana New" pitchFamily="18" charset="-34"/>
              </a:defRPr>
            </a:lvl5pPr>
            <a:lvl6pPr marL="2514600" indent="-228600" eaLnBrk="0" fontAlgn="base" hangingPunct="0">
              <a:spcBef>
                <a:spcPct val="0"/>
              </a:spcBef>
              <a:spcAft>
                <a:spcPct val="0"/>
              </a:spcAft>
              <a:defRPr sz="2400">
                <a:solidFill>
                  <a:schemeClr val="tx1"/>
                </a:solidFill>
                <a:latin typeface="Times New Roman" pitchFamily="18" charset="0"/>
                <a:cs typeface="Angsana New" pitchFamily="18" charset="-34"/>
              </a:defRPr>
            </a:lvl6pPr>
            <a:lvl7pPr marL="2971800" indent="-228600" eaLnBrk="0" fontAlgn="base" hangingPunct="0">
              <a:spcBef>
                <a:spcPct val="0"/>
              </a:spcBef>
              <a:spcAft>
                <a:spcPct val="0"/>
              </a:spcAft>
              <a:defRPr sz="2400">
                <a:solidFill>
                  <a:schemeClr val="tx1"/>
                </a:solidFill>
                <a:latin typeface="Times New Roman" pitchFamily="18" charset="0"/>
                <a:cs typeface="Angsana New" pitchFamily="18" charset="-34"/>
              </a:defRPr>
            </a:lvl7pPr>
            <a:lvl8pPr marL="3429000" indent="-228600" eaLnBrk="0" fontAlgn="base" hangingPunct="0">
              <a:spcBef>
                <a:spcPct val="0"/>
              </a:spcBef>
              <a:spcAft>
                <a:spcPct val="0"/>
              </a:spcAft>
              <a:defRPr sz="2400">
                <a:solidFill>
                  <a:schemeClr val="tx1"/>
                </a:solidFill>
                <a:latin typeface="Times New Roman" pitchFamily="18" charset="0"/>
                <a:cs typeface="Angsana New" pitchFamily="18" charset="-34"/>
              </a:defRPr>
            </a:lvl8pPr>
            <a:lvl9pPr marL="3886200" indent="-228600" eaLnBrk="0" fontAlgn="base" hangingPunct="0">
              <a:spcBef>
                <a:spcPct val="0"/>
              </a:spcBef>
              <a:spcAft>
                <a:spcPct val="0"/>
              </a:spcAft>
              <a:defRPr sz="2400">
                <a:solidFill>
                  <a:schemeClr val="tx1"/>
                </a:solidFill>
                <a:latin typeface="Times New Roman" pitchFamily="18" charset="0"/>
                <a:cs typeface="Angsana New" pitchFamily="18" charset="-34"/>
              </a:defRPr>
            </a:lvl9pPr>
          </a:lstStyle>
          <a:p>
            <a:pPr eaLnBrk="1" hangingPunct="1"/>
            <a:r>
              <a:rPr lang="en-US" sz="1000">
                <a:latin typeface="Arial" charset="0"/>
              </a:rPr>
              <a:t>Original slides from </a:t>
            </a:r>
            <a:r>
              <a:rPr lang="en-US" sz="1000"/>
              <a:t>Data Structures a pseudocode approach with C by Gilberg, R. and Forouzan, B.</a:t>
            </a:r>
            <a:endParaRPr lang="th-TH" sz="1000"/>
          </a:p>
        </p:txBody>
      </p:sp>
      <p:sp>
        <p:nvSpPr>
          <p:cNvPr id="8197" name="Rectangle 5" descr="Large confetti"/>
          <p:cNvSpPr>
            <a:spLocks noGrp="1" noChangeArrowheads="1"/>
          </p:cNvSpPr>
          <p:nvPr>
            <p:ph type="title"/>
          </p:nvPr>
        </p:nvSpPr>
        <p:spPr/>
        <p:txBody>
          <a:bodyPr>
            <a:normAutofit fontScale="90000"/>
          </a:bodyPr>
          <a:lstStyle/>
          <a:p>
            <a:pPr eaLnBrk="1" hangingPunct="1"/>
            <a:r>
              <a:rPr lang="en-US" smtClean="0"/>
              <a:t>1. The Stack Collection:</a:t>
            </a:r>
            <a:r>
              <a:rPr lang="en-US" b="1" smtClean="0"/>
              <a:t> </a:t>
            </a:r>
            <a:r>
              <a:rPr lang="en-US" smtClean="0"/>
              <a:t>Stack Operations</a:t>
            </a:r>
            <a:endParaRPr lang="th-TH" smtClean="0"/>
          </a:p>
        </p:txBody>
      </p:sp>
    </p:spTree>
    <p:extLst>
      <p:ext uri="{BB962C8B-B14F-4D97-AF65-F5344CB8AC3E}">
        <p14:creationId xmlns:p14="http://schemas.microsoft.com/office/powerpoint/2010/main" val="1964348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Stack Operations</a:t>
            </a:r>
            <a:endParaRPr lang="en-IN" dirty="0"/>
          </a:p>
        </p:txBody>
      </p:sp>
      <p:sp>
        <p:nvSpPr>
          <p:cNvPr id="3" name="Content Placeholder 2"/>
          <p:cNvSpPr>
            <a:spLocks noGrp="1"/>
          </p:cNvSpPr>
          <p:nvPr>
            <p:ph idx="1"/>
          </p:nvPr>
        </p:nvSpPr>
        <p:spPr/>
        <p:txBody>
          <a:bodyPr>
            <a:normAutofit fontScale="92500"/>
          </a:bodyPr>
          <a:lstStyle/>
          <a:p>
            <a:pPr fontAlgn="base"/>
            <a:r>
              <a:rPr lang="en-IN" b="1" dirty="0"/>
              <a:t>Push: </a:t>
            </a:r>
            <a:r>
              <a:rPr lang="en-IN" dirty="0"/>
              <a:t>Adds an item in the stack. If the stack is full, then it is said to be an </a:t>
            </a:r>
            <a:r>
              <a:rPr lang="en-IN" dirty="0">
                <a:solidFill>
                  <a:srgbClr val="FF0000"/>
                </a:solidFill>
              </a:rPr>
              <a:t>Overflow</a:t>
            </a:r>
            <a:r>
              <a:rPr lang="en-IN" dirty="0"/>
              <a:t> condition.</a:t>
            </a:r>
          </a:p>
          <a:p>
            <a:pPr fontAlgn="base"/>
            <a:r>
              <a:rPr lang="en-IN" b="1" dirty="0"/>
              <a:t>Pop:</a:t>
            </a:r>
            <a:r>
              <a:rPr lang="en-IN" dirty="0"/>
              <a:t> Removes an item from the stack. The items are popped in the reversed order in which they are pushed. If the stack is empty, then it is said to be an </a:t>
            </a:r>
            <a:r>
              <a:rPr lang="en-IN" dirty="0">
                <a:solidFill>
                  <a:srgbClr val="FF0000"/>
                </a:solidFill>
              </a:rPr>
              <a:t>Underflow</a:t>
            </a:r>
            <a:r>
              <a:rPr lang="en-IN" dirty="0"/>
              <a:t> condition.</a:t>
            </a:r>
          </a:p>
          <a:p>
            <a:pPr fontAlgn="base"/>
            <a:r>
              <a:rPr lang="en-IN" b="1" dirty="0"/>
              <a:t>Peek or </a:t>
            </a:r>
            <a:r>
              <a:rPr lang="en-IN" b="1" dirty="0" smtClean="0"/>
              <a:t>Stack Top :</a:t>
            </a:r>
            <a:r>
              <a:rPr lang="en-IN" dirty="0"/>
              <a:t> Returns top element of stack.</a:t>
            </a:r>
          </a:p>
          <a:p>
            <a:pPr fontAlgn="base"/>
            <a:r>
              <a:rPr lang="en-IN" b="1" dirty="0" smtClean="0"/>
              <a:t>Is Empty</a:t>
            </a:r>
            <a:r>
              <a:rPr lang="en-IN" b="1" dirty="0"/>
              <a:t>: </a:t>
            </a:r>
            <a:r>
              <a:rPr lang="en-IN" dirty="0"/>
              <a:t>Returns true if stack is empty, else false.</a:t>
            </a:r>
          </a:p>
          <a:p>
            <a:endParaRPr lang="en-IN" dirty="0"/>
          </a:p>
        </p:txBody>
      </p:sp>
    </p:spTree>
    <p:extLst>
      <p:ext uri="{BB962C8B-B14F-4D97-AF65-F5344CB8AC3E}">
        <p14:creationId xmlns:p14="http://schemas.microsoft.com/office/powerpoint/2010/main" val="4073222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CF92E00-A36F-4972-9BD0-20BD0FBD3D62}" type="slidenum">
              <a:rPr lang="en-US"/>
              <a:pPr>
                <a:defRPr/>
              </a:pPr>
              <a:t>14</a:t>
            </a:fld>
            <a:endParaRPr lang="th-TH"/>
          </a:p>
        </p:txBody>
      </p:sp>
      <p:sp>
        <p:nvSpPr>
          <p:cNvPr id="9219" name="Rectangle 2"/>
          <p:cNvSpPr>
            <a:spLocks noGrp="1" noChangeArrowheads="1"/>
          </p:cNvSpPr>
          <p:nvPr>
            <p:ph type="body" idx="1"/>
          </p:nvPr>
        </p:nvSpPr>
        <p:spPr>
          <a:xfrm>
            <a:off x="685800" y="981075"/>
            <a:ext cx="7772400" cy="2879725"/>
          </a:xfrm>
        </p:spPr>
        <p:txBody>
          <a:bodyPr/>
          <a:lstStyle/>
          <a:p>
            <a:pPr eaLnBrk="1" hangingPunct="1">
              <a:buFontTx/>
              <a:buNone/>
            </a:pPr>
            <a:r>
              <a:rPr lang="en-US" b="1" dirty="0" smtClean="0">
                <a:solidFill>
                  <a:srgbClr val="0033CC"/>
                </a:solidFill>
              </a:rPr>
              <a:t>Push </a:t>
            </a:r>
            <a:r>
              <a:rPr lang="en-US" b="1" dirty="0" smtClean="0"/>
              <a:t>: </a:t>
            </a:r>
          </a:p>
          <a:p>
            <a:pPr lvl="1" eaLnBrk="1" hangingPunct="1"/>
            <a:r>
              <a:rPr lang="en-US" b="1" dirty="0" smtClean="0"/>
              <a:t>adds an item at the top of the stack</a:t>
            </a:r>
          </a:p>
          <a:p>
            <a:pPr lvl="1" eaLnBrk="1" hangingPunct="1"/>
            <a:r>
              <a:rPr lang="en-US" b="1" dirty="0" smtClean="0"/>
              <a:t>after the </a:t>
            </a:r>
            <a:r>
              <a:rPr lang="en-US" b="1" dirty="0" smtClean="0">
                <a:solidFill>
                  <a:srgbClr val="0033CC"/>
                </a:solidFill>
              </a:rPr>
              <a:t>push</a:t>
            </a:r>
            <a:r>
              <a:rPr lang="en-US" b="1" dirty="0" smtClean="0"/>
              <a:t>, the new item becomes the top</a:t>
            </a:r>
          </a:p>
          <a:p>
            <a:pPr lvl="1" eaLnBrk="1" hangingPunct="1"/>
            <a:r>
              <a:rPr lang="en-US" b="1" dirty="0" smtClean="0"/>
              <a:t>the stack is in an </a:t>
            </a:r>
            <a:r>
              <a:rPr lang="en-US" b="1" i="1" dirty="0" smtClean="0"/>
              <a:t>overflow</a:t>
            </a:r>
            <a:r>
              <a:rPr lang="en-US" b="1" dirty="0" smtClean="0"/>
              <a:t> state if there is no room for the new item</a:t>
            </a:r>
          </a:p>
          <a:p>
            <a:pPr eaLnBrk="1" hangingPunct="1">
              <a:buFontTx/>
              <a:buNone/>
            </a:pPr>
            <a:endParaRPr lang="th-TH" b="1" dirty="0" smtClean="0"/>
          </a:p>
        </p:txBody>
      </p:sp>
      <p:sp>
        <p:nvSpPr>
          <p:cNvPr id="9220" name="Text Box 3"/>
          <p:cNvSpPr txBox="1">
            <a:spLocks noChangeArrowheads="1"/>
          </p:cNvSpPr>
          <p:nvPr/>
        </p:nvSpPr>
        <p:spPr bwMode="auto">
          <a:xfrm>
            <a:off x="1547813" y="6453188"/>
            <a:ext cx="53546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ngsana New" pitchFamily="18" charset="-34"/>
              </a:defRPr>
            </a:lvl1pPr>
            <a:lvl2pPr marL="742950" indent="-285750" eaLnBrk="0" hangingPunct="0">
              <a:defRPr sz="2400">
                <a:solidFill>
                  <a:schemeClr val="tx1"/>
                </a:solidFill>
                <a:latin typeface="Times New Roman" pitchFamily="18" charset="0"/>
                <a:cs typeface="Angsana New" pitchFamily="18" charset="-34"/>
              </a:defRPr>
            </a:lvl2pPr>
            <a:lvl3pPr marL="1143000" indent="-228600" eaLnBrk="0" hangingPunct="0">
              <a:defRPr sz="2400">
                <a:solidFill>
                  <a:schemeClr val="tx1"/>
                </a:solidFill>
                <a:latin typeface="Times New Roman" pitchFamily="18" charset="0"/>
                <a:cs typeface="Angsana New" pitchFamily="18" charset="-34"/>
              </a:defRPr>
            </a:lvl3pPr>
            <a:lvl4pPr marL="1600200" indent="-228600" eaLnBrk="0" hangingPunct="0">
              <a:defRPr sz="2400">
                <a:solidFill>
                  <a:schemeClr val="tx1"/>
                </a:solidFill>
                <a:latin typeface="Times New Roman" pitchFamily="18" charset="0"/>
                <a:cs typeface="Angsana New" pitchFamily="18" charset="-34"/>
              </a:defRPr>
            </a:lvl4pPr>
            <a:lvl5pPr marL="2057400" indent="-228600" eaLnBrk="0" hangingPunct="0">
              <a:defRPr sz="2400">
                <a:solidFill>
                  <a:schemeClr val="tx1"/>
                </a:solidFill>
                <a:latin typeface="Times New Roman" pitchFamily="18" charset="0"/>
                <a:cs typeface="Angsana New" pitchFamily="18" charset="-34"/>
              </a:defRPr>
            </a:lvl5pPr>
            <a:lvl6pPr marL="2514600" indent="-228600" eaLnBrk="0" fontAlgn="base" hangingPunct="0">
              <a:spcBef>
                <a:spcPct val="0"/>
              </a:spcBef>
              <a:spcAft>
                <a:spcPct val="0"/>
              </a:spcAft>
              <a:defRPr sz="2400">
                <a:solidFill>
                  <a:schemeClr val="tx1"/>
                </a:solidFill>
                <a:latin typeface="Times New Roman" pitchFamily="18" charset="0"/>
                <a:cs typeface="Angsana New" pitchFamily="18" charset="-34"/>
              </a:defRPr>
            </a:lvl6pPr>
            <a:lvl7pPr marL="2971800" indent="-228600" eaLnBrk="0" fontAlgn="base" hangingPunct="0">
              <a:spcBef>
                <a:spcPct val="0"/>
              </a:spcBef>
              <a:spcAft>
                <a:spcPct val="0"/>
              </a:spcAft>
              <a:defRPr sz="2400">
                <a:solidFill>
                  <a:schemeClr val="tx1"/>
                </a:solidFill>
                <a:latin typeface="Times New Roman" pitchFamily="18" charset="0"/>
                <a:cs typeface="Angsana New" pitchFamily="18" charset="-34"/>
              </a:defRPr>
            </a:lvl7pPr>
            <a:lvl8pPr marL="3429000" indent="-228600" eaLnBrk="0" fontAlgn="base" hangingPunct="0">
              <a:spcBef>
                <a:spcPct val="0"/>
              </a:spcBef>
              <a:spcAft>
                <a:spcPct val="0"/>
              </a:spcAft>
              <a:defRPr sz="2400">
                <a:solidFill>
                  <a:schemeClr val="tx1"/>
                </a:solidFill>
                <a:latin typeface="Times New Roman" pitchFamily="18" charset="0"/>
                <a:cs typeface="Angsana New" pitchFamily="18" charset="-34"/>
              </a:defRPr>
            </a:lvl8pPr>
            <a:lvl9pPr marL="3886200" indent="-228600" eaLnBrk="0" fontAlgn="base" hangingPunct="0">
              <a:spcBef>
                <a:spcPct val="0"/>
              </a:spcBef>
              <a:spcAft>
                <a:spcPct val="0"/>
              </a:spcAft>
              <a:defRPr sz="2400">
                <a:solidFill>
                  <a:schemeClr val="tx1"/>
                </a:solidFill>
                <a:latin typeface="Times New Roman" pitchFamily="18" charset="0"/>
                <a:cs typeface="Angsana New" pitchFamily="18" charset="-34"/>
              </a:defRPr>
            </a:lvl9pPr>
          </a:lstStyle>
          <a:p>
            <a:pPr eaLnBrk="1" hangingPunct="1"/>
            <a:r>
              <a:rPr lang="en-US" sz="1000">
                <a:latin typeface="Arial" charset="0"/>
              </a:rPr>
              <a:t>Original slides from </a:t>
            </a:r>
            <a:r>
              <a:rPr lang="en-US" sz="1000"/>
              <a:t>Data Structures a pseudocode approach with C by Gilberg, R. and Forouzan, B.</a:t>
            </a:r>
            <a:endParaRPr lang="th-TH" sz="1000"/>
          </a:p>
        </p:txBody>
      </p:sp>
      <p:pic>
        <p:nvPicPr>
          <p:cNvPr id="9221" name="Picture 4" descr="Fig03-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3860800"/>
            <a:ext cx="7127875" cy="238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2" name="Rectangle 5" descr="Large confetti"/>
          <p:cNvSpPr>
            <a:spLocks noChangeArrowheads="1"/>
          </p:cNvSpPr>
          <p:nvPr/>
        </p:nvSpPr>
        <p:spPr bwMode="auto">
          <a:xfrm>
            <a:off x="1116013" y="0"/>
            <a:ext cx="5710237" cy="84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en-US" sz="3200" b="1" dirty="0" smtClean="0">
                <a:solidFill>
                  <a:schemeClr val="tx2"/>
                </a:solidFill>
                <a:latin typeface="Arial" charset="0"/>
                <a:cs typeface="Cordia New" pitchFamily="34" charset="-34"/>
              </a:rPr>
              <a:t>Stack </a:t>
            </a:r>
            <a:r>
              <a:rPr lang="en-US" sz="3200" b="1" dirty="0">
                <a:solidFill>
                  <a:schemeClr val="tx2"/>
                </a:solidFill>
                <a:latin typeface="Arial" charset="0"/>
                <a:cs typeface="Cordia New" pitchFamily="34" charset="-34"/>
              </a:rPr>
              <a:t>Operations : Push</a:t>
            </a:r>
            <a:endParaRPr lang="th-TH" sz="3200" b="1" dirty="0">
              <a:solidFill>
                <a:schemeClr val="tx2"/>
              </a:solidFill>
              <a:latin typeface="Arial" charset="0"/>
              <a:cs typeface="Cordia New" pitchFamily="34" charset="-34"/>
            </a:endParaRPr>
          </a:p>
        </p:txBody>
      </p:sp>
    </p:spTree>
    <p:extLst>
      <p:ext uri="{BB962C8B-B14F-4D97-AF65-F5344CB8AC3E}">
        <p14:creationId xmlns:p14="http://schemas.microsoft.com/office/powerpoint/2010/main" val="22953884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B7E296D4-366F-4C50-82F8-5996182A264A}" type="slidenum">
              <a:rPr lang="en-US"/>
              <a:pPr>
                <a:defRPr/>
              </a:pPr>
              <a:t>15</a:t>
            </a:fld>
            <a:endParaRPr lang="th-TH"/>
          </a:p>
        </p:txBody>
      </p:sp>
      <p:sp>
        <p:nvSpPr>
          <p:cNvPr id="10243" name="Rectangle 2"/>
          <p:cNvSpPr>
            <a:spLocks noGrp="1" noChangeArrowheads="1"/>
          </p:cNvSpPr>
          <p:nvPr>
            <p:ph type="body" idx="1"/>
          </p:nvPr>
        </p:nvSpPr>
        <p:spPr>
          <a:xfrm>
            <a:off x="684213" y="1125538"/>
            <a:ext cx="7920037" cy="4751387"/>
          </a:xfrm>
        </p:spPr>
        <p:txBody>
          <a:bodyPr/>
          <a:lstStyle/>
          <a:p>
            <a:pPr eaLnBrk="1" hangingPunct="1">
              <a:buFontTx/>
              <a:buNone/>
            </a:pPr>
            <a:r>
              <a:rPr lang="en-US" b="1" dirty="0" smtClean="0">
                <a:solidFill>
                  <a:srgbClr val="0033CC"/>
                </a:solidFill>
              </a:rPr>
              <a:t>Pop</a:t>
            </a:r>
          </a:p>
          <a:p>
            <a:pPr lvl="1" eaLnBrk="1" hangingPunct="1"/>
            <a:r>
              <a:rPr lang="en-US" b="1" dirty="0" smtClean="0"/>
              <a:t>when a stack is popped, the item at the top of the stack is removed and return it to the user</a:t>
            </a:r>
          </a:p>
          <a:p>
            <a:pPr lvl="1" eaLnBrk="1" hangingPunct="1"/>
            <a:r>
              <a:rPr lang="en-US" b="1" dirty="0" smtClean="0"/>
              <a:t>as the top item has been removed, the next older item in the stack becomes the top</a:t>
            </a:r>
          </a:p>
          <a:p>
            <a:pPr lvl="1" eaLnBrk="1" hangingPunct="1"/>
            <a:r>
              <a:rPr lang="en-US" b="1" dirty="0" smtClean="0"/>
              <a:t>when the last item in the stack is deleted, it must be set to its empty state</a:t>
            </a:r>
          </a:p>
          <a:p>
            <a:pPr lvl="1" eaLnBrk="1" hangingPunct="1"/>
            <a:r>
              <a:rPr lang="en-US" b="1" dirty="0" smtClean="0"/>
              <a:t>if pop is called when the stack is empty, then it is in an </a:t>
            </a:r>
            <a:r>
              <a:rPr lang="en-US" b="1" i="1" dirty="0" smtClean="0"/>
              <a:t>underflow</a:t>
            </a:r>
            <a:r>
              <a:rPr lang="en-US" b="1" dirty="0" smtClean="0"/>
              <a:t> state</a:t>
            </a:r>
          </a:p>
          <a:p>
            <a:pPr lvl="1" eaLnBrk="1" hangingPunct="1">
              <a:buFont typeface="Wingdings" pitchFamily="2" charset="2"/>
              <a:buNone/>
            </a:pPr>
            <a:endParaRPr lang="th-TH" b="1" dirty="0" smtClean="0"/>
          </a:p>
        </p:txBody>
      </p:sp>
      <p:sp>
        <p:nvSpPr>
          <p:cNvPr id="10244" name="Text Box 3"/>
          <p:cNvSpPr txBox="1">
            <a:spLocks noChangeArrowheads="1"/>
          </p:cNvSpPr>
          <p:nvPr/>
        </p:nvSpPr>
        <p:spPr bwMode="auto">
          <a:xfrm>
            <a:off x="1547813" y="6308725"/>
            <a:ext cx="53546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ngsana New" pitchFamily="18" charset="-34"/>
              </a:defRPr>
            </a:lvl1pPr>
            <a:lvl2pPr marL="742950" indent="-285750" eaLnBrk="0" hangingPunct="0">
              <a:defRPr sz="2400">
                <a:solidFill>
                  <a:schemeClr val="tx1"/>
                </a:solidFill>
                <a:latin typeface="Times New Roman" pitchFamily="18" charset="0"/>
                <a:cs typeface="Angsana New" pitchFamily="18" charset="-34"/>
              </a:defRPr>
            </a:lvl2pPr>
            <a:lvl3pPr marL="1143000" indent="-228600" eaLnBrk="0" hangingPunct="0">
              <a:defRPr sz="2400">
                <a:solidFill>
                  <a:schemeClr val="tx1"/>
                </a:solidFill>
                <a:latin typeface="Times New Roman" pitchFamily="18" charset="0"/>
                <a:cs typeface="Angsana New" pitchFamily="18" charset="-34"/>
              </a:defRPr>
            </a:lvl3pPr>
            <a:lvl4pPr marL="1600200" indent="-228600" eaLnBrk="0" hangingPunct="0">
              <a:defRPr sz="2400">
                <a:solidFill>
                  <a:schemeClr val="tx1"/>
                </a:solidFill>
                <a:latin typeface="Times New Roman" pitchFamily="18" charset="0"/>
                <a:cs typeface="Angsana New" pitchFamily="18" charset="-34"/>
              </a:defRPr>
            </a:lvl4pPr>
            <a:lvl5pPr marL="2057400" indent="-228600" eaLnBrk="0" hangingPunct="0">
              <a:defRPr sz="2400">
                <a:solidFill>
                  <a:schemeClr val="tx1"/>
                </a:solidFill>
                <a:latin typeface="Times New Roman" pitchFamily="18" charset="0"/>
                <a:cs typeface="Angsana New" pitchFamily="18" charset="-34"/>
              </a:defRPr>
            </a:lvl5pPr>
            <a:lvl6pPr marL="2514600" indent="-228600" eaLnBrk="0" fontAlgn="base" hangingPunct="0">
              <a:spcBef>
                <a:spcPct val="0"/>
              </a:spcBef>
              <a:spcAft>
                <a:spcPct val="0"/>
              </a:spcAft>
              <a:defRPr sz="2400">
                <a:solidFill>
                  <a:schemeClr val="tx1"/>
                </a:solidFill>
                <a:latin typeface="Times New Roman" pitchFamily="18" charset="0"/>
                <a:cs typeface="Angsana New" pitchFamily="18" charset="-34"/>
              </a:defRPr>
            </a:lvl6pPr>
            <a:lvl7pPr marL="2971800" indent="-228600" eaLnBrk="0" fontAlgn="base" hangingPunct="0">
              <a:spcBef>
                <a:spcPct val="0"/>
              </a:spcBef>
              <a:spcAft>
                <a:spcPct val="0"/>
              </a:spcAft>
              <a:defRPr sz="2400">
                <a:solidFill>
                  <a:schemeClr val="tx1"/>
                </a:solidFill>
                <a:latin typeface="Times New Roman" pitchFamily="18" charset="0"/>
                <a:cs typeface="Angsana New" pitchFamily="18" charset="-34"/>
              </a:defRPr>
            </a:lvl7pPr>
            <a:lvl8pPr marL="3429000" indent="-228600" eaLnBrk="0" fontAlgn="base" hangingPunct="0">
              <a:spcBef>
                <a:spcPct val="0"/>
              </a:spcBef>
              <a:spcAft>
                <a:spcPct val="0"/>
              </a:spcAft>
              <a:defRPr sz="2400">
                <a:solidFill>
                  <a:schemeClr val="tx1"/>
                </a:solidFill>
                <a:latin typeface="Times New Roman" pitchFamily="18" charset="0"/>
                <a:cs typeface="Angsana New" pitchFamily="18" charset="-34"/>
              </a:defRPr>
            </a:lvl8pPr>
            <a:lvl9pPr marL="3886200" indent="-228600" eaLnBrk="0" fontAlgn="base" hangingPunct="0">
              <a:spcBef>
                <a:spcPct val="0"/>
              </a:spcBef>
              <a:spcAft>
                <a:spcPct val="0"/>
              </a:spcAft>
              <a:defRPr sz="2400">
                <a:solidFill>
                  <a:schemeClr val="tx1"/>
                </a:solidFill>
                <a:latin typeface="Times New Roman" pitchFamily="18" charset="0"/>
                <a:cs typeface="Angsana New" pitchFamily="18" charset="-34"/>
              </a:defRPr>
            </a:lvl9pPr>
          </a:lstStyle>
          <a:p>
            <a:pPr eaLnBrk="1" hangingPunct="1"/>
            <a:r>
              <a:rPr lang="en-US" sz="1000">
                <a:latin typeface="Arial" charset="0"/>
              </a:rPr>
              <a:t>Original slides from </a:t>
            </a:r>
            <a:r>
              <a:rPr lang="en-US" sz="1000"/>
              <a:t>Data Structures a pseudocode approach with C by Gilberg, R. and Forouzan, B.</a:t>
            </a:r>
            <a:endParaRPr lang="th-TH" sz="1000"/>
          </a:p>
        </p:txBody>
      </p:sp>
      <p:sp>
        <p:nvSpPr>
          <p:cNvPr id="10245" name="Rectangle 4" descr="Large confetti"/>
          <p:cNvSpPr>
            <a:spLocks noGrp="1" noChangeArrowheads="1"/>
          </p:cNvSpPr>
          <p:nvPr>
            <p:ph type="title"/>
          </p:nvPr>
        </p:nvSpPr>
        <p:spPr>
          <a:noFill/>
        </p:spPr>
        <p:txBody>
          <a:bodyPr lIns="91440" tIns="45720" rIns="91440" bIns="45720" anchor="b"/>
          <a:lstStyle/>
          <a:p>
            <a:pPr eaLnBrk="1" hangingPunct="1"/>
            <a:r>
              <a:rPr lang="en-US" b="1" dirty="0" smtClean="0"/>
              <a:t>Stack Operations : Pop</a:t>
            </a:r>
            <a:endParaRPr lang="th-TH" b="1" dirty="0" smtClean="0"/>
          </a:p>
        </p:txBody>
      </p:sp>
    </p:spTree>
    <p:extLst>
      <p:ext uri="{BB962C8B-B14F-4D97-AF65-F5344CB8AC3E}">
        <p14:creationId xmlns:p14="http://schemas.microsoft.com/office/powerpoint/2010/main" val="514266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fld id="{F87F0C56-486B-4117-88B1-85954AC39D07}" type="slidenum">
              <a:rPr lang="en-US"/>
              <a:pPr>
                <a:defRPr/>
              </a:pPr>
              <a:t>16</a:t>
            </a:fld>
            <a:endParaRPr lang="th-TH"/>
          </a:p>
        </p:txBody>
      </p:sp>
      <p:sp>
        <p:nvSpPr>
          <p:cNvPr id="11267" name="Rectangle 2" descr="Large confetti"/>
          <p:cNvSpPr>
            <a:spLocks noGrp="1" noChangeArrowheads="1"/>
          </p:cNvSpPr>
          <p:nvPr>
            <p:ph type="title"/>
          </p:nvPr>
        </p:nvSpPr>
        <p:spPr/>
        <p:txBody>
          <a:bodyPr/>
          <a:lstStyle/>
          <a:p>
            <a:pPr eaLnBrk="1" hangingPunct="1"/>
            <a:r>
              <a:rPr lang="en-US" b="1" smtClean="0"/>
              <a:t>Stack </a:t>
            </a:r>
            <a:r>
              <a:rPr lang="en-US" b="1" dirty="0" smtClean="0"/>
              <a:t>Operations : Pop</a:t>
            </a:r>
            <a:endParaRPr lang="th-TH" b="1" dirty="0" smtClean="0"/>
          </a:p>
        </p:txBody>
      </p:sp>
      <p:pic>
        <p:nvPicPr>
          <p:cNvPr id="11268" name="Picture 3" descr="Fig03-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916113"/>
            <a:ext cx="8458200" cy="288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9" name="Text Box 4"/>
          <p:cNvSpPr txBox="1">
            <a:spLocks noChangeArrowheads="1"/>
          </p:cNvSpPr>
          <p:nvPr/>
        </p:nvSpPr>
        <p:spPr bwMode="auto">
          <a:xfrm>
            <a:off x="1692275" y="6640513"/>
            <a:ext cx="53546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ngsana New" pitchFamily="18" charset="-34"/>
              </a:defRPr>
            </a:lvl1pPr>
            <a:lvl2pPr marL="742950" indent="-285750" eaLnBrk="0" hangingPunct="0">
              <a:defRPr sz="2400">
                <a:solidFill>
                  <a:schemeClr val="tx1"/>
                </a:solidFill>
                <a:latin typeface="Times New Roman" pitchFamily="18" charset="0"/>
                <a:cs typeface="Angsana New" pitchFamily="18" charset="-34"/>
              </a:defRPr>
            </a:lvl2pPr>
            <a:lvl3pPr marL="1143000" indent="-228600" eaLnBrk="0" hangingPunct="0">
              <a:defRPr sz="2400">
                <a:solidFill>
                  <a:schemeClr val="tx1"/>
                </a:solidFill>
                <a:latin typeface="Times New Roman" pitchFamily="18" charset="0"/>
                <a:cs typeface="Angsana New" pitchFamily="18" charset="-34"/>
              </a:defRPr>
            </a:lvl3pPr>
            <a:lvl4pPr marL="1600200" indent="-228600" eaLnBrk="0" hangingPunct="0">
              <a:defRPr sz="2400">
                <a:solidFill>
                  <a:schemeClr val="tx1"/>
                </a:solidFill>
                <a:latin typeface="Times New Roman" pitchFamily="18" charset="0"/>
                <a:cs typeface="Angsana New" pitchFamily="18" charset="-34"/>
              </a:defRPr>
            </a:lvl4pPr>
            <a:lvl5pPr marL="2057400" indent="-228600" eaLnBrk="0" hangingPunct="0">
              <a:defRPr sz="2400">
                <a:solidFill>
                  <a:schemeClr val="tx1"/>
                </a:solidFill>
                <a:latin typeface="Times New Roman" pitchFamily="18" charset="0"/>
                <a:cs typeface="Angsana New" pitchFamily="18" charset="-34"/>
              </a:defRPr>
            </a:lvl5pPr>
            <a:lvl6pPr marL="2514600" indent="-228600" eaLnBrk="0" fontAlgn="base" hangingPunct="0">
              <a:spcBef>
                <a:spcPct val="0"/>
              </a:spcBef>
              <a:spcAft>
                <a:spcPct val="0"/>
              </a:spcAft>
              <a:defRPr sz="2400">
                <a:solidFill>
                  <a:schemeClr val="tx1"/>
                </a:solidFill>
                <a:latin typeface="Times New Roman" pitchFamily="18" charset="0"/>
                <a:cs typeface="Angsana New" pitchFamily="18" charset="-34"/>
              </a:defRPr>
            </a:lvl6pPr>
            <a:lvl7pPr marL="2971800" indent="-228600" eaLnBrk="0" fontAlgn="base" hangingPunct="0">
              <a:spcBef>
                <a:spcPct val="0"/>
              </a:spcBef>
              <a:spcAft>
                <a:spcPct val="0"/>
              </a:spcAft>
              <a:defRPr sz="2400">
                <a:solidFill>
                  <a:schemeClr val="tx1"/>
                </a:solidFill>
                <a:latin typeface="Times New Roman" pitchFamily="18" charset="0"/>
                <a:cs typeface="Angsana New" pitchFamily="18" charset="-34"/>
              </a:defRPr>
            </a:lvl7pPr>
            <a:lvl8pPr marL="3429000" indent="-228600" eaLnBrk="0" fontAlgn="base" hangingPunct="0">
              <a:spcBef>
                <a:spcPct val="0"/>
              </a:spcBef>
              <a:spcAft>
                <a:spcPct val="0"/>
              </a:spcAft>
              <a:defRPr sz="2400">
                <a:solidFill>
                  <a:schemeClr val="tx1"/>
                </a:solidFill>
                <a:latin typeface="Times New Roman" pitchFamily="18" charset="0"/>
                <a:cs typeface="Angsana New" pitchFamily="18" charset="-34"/>
              </a:defRPr>
            </a:lvl8pPr>
            <a:lvl9pPr marL="3886200" indent="-228600" eaLnBrk="0" fontAlgn="base" hangingPunct="0">
              <a:spcBef>
                <a:spcPct val="0"/>
              </a:spcBef>
              <a:spcAft>
                <a:spcPct val="0"/>
              </a:spcAft>
              <a:defRPr sz="2400">
                <a:solidFill>
                  <a:schemeClr val="tx1"/>
                </a:solidFill>
                <a:latin typeface="Times New Roman" pitchFamily="18" charset="0"/>
                <a:cs typeface="Angsana New" pitchFamily="18" charset="-34"/>
              </a:defRPr>
            </a:lvl9pPr>
          </a:lstStyle>
          <a:p>
            <a:pPr eaLnBrk="1" hangingPunct="1"/>
            <a:r>
              <a:rPr lang="en-US" sz="1000">
                <a:latin typeface="Arial" charset="0"/>
              </a:rPr>
              <a:t>Original slides from </a:t>
            </a:r>
            <a:r>
              <a:rPr lang="en-US" sz="1000"/>
              <a:t>Data Structures a pseudocode approach with C by Gilberg, R. and Forouzan, B.</a:t>
            </a:r>
            <a:endParaRPr lang="th-TH" sz="1000"/>
          </a:p>
        </p:txBody>
      </p:sp>
    </p:spTree>
    <p:extLst>
      <p:ext uri="{BB962C8B-B14F-4D97-AF65-F5344CB8AC3E}">
        <p14:creationId xmlns:p14="http://schemas.microsoft.com/office/powerpoint/2010/main" val="780332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09DDD68-DB9B-48E9-9910-1E07AED651A4}" type="slidenum">
              <a:rPr lang="en-US"/>
              <a:pPr>
                <a:defRPr/>
              </a:pPr>
              <a:t>17</a:t>
            </a:fld>
            <a:endParaRPr lang="th-TH"/>
          </a:p>
        </p:txBody>
      </p:sp>
      <p:sp>
        <p:nvSpPr>
          <p:cNvPr id="12291" name="Rectangle 2" descr="Large confetti"/>
          <p:cNvSpPr>
            <a:spLocks noGrp="1" noChangeArrowheads="1"/>
          </p:cNvSpPr>
          <p:nvPr>
            <p:ph type="title"/>
          </p:nvPr>
        </p:nvSpPr>
        <p:spPr>
          <a:xfrm>
            <a:off x="1093788" y="44450"/>
            <a:ext cx="6934200" cy="841375"/>
          </a:xfrm>
        </p:spPr>
        <p:txBody>
          <a:bodyPr>
            <a:normAutofit/>
          </a:bodyPr>
          <a:lstStyle/>
          <a:p>
            <a:pPr eaLnBrk="1" hangingPunct="1"/>
            <a:r>
              <a:rPr lang="en-US" b="1" dirty="0" smtClean="0"/>
              <a:t>Stack Operations : Stack Top</a:t>
            </a:r>
            <a:endParaRPr lang="th-TH" b="1" dirty="0" smtClean="0"/>
          </a:p>
        </p:txBody>
      </p:sp>
      <p:sp>
        <p:nvSpPr>
          <p:cNvPr id="12292" name="Rectangle 3"/>
          <p:cNvSpPr>
            <a:spLocks noGrp="1" noChangeArrowheads="1"/>
          </p:cNvSpPr>
          <p:nvPr>
            <p:ph type="body" idx="1"/>
          </p:nvPr>
        </p:nvSpPr>
        <p:spPr>
          <a:xfrm>
            <a:off x="684213" y="908050"/>
            <a:ext cx="7772400" cy="2736850"/>
          </a:xfrm>
        </p:spPr>
        <p:txBody>
          <a:bodyPr>
            <a:normAutofit lnSpcReduction="10000"/>
          </a:bodyPr>
          <a:lstStyle/>
          <a:p>
            <a:pPr eaLnBrk="1" hangingPunct="1">
              <a:buFontTx/>
              <a:buNone/>
            </a:pPr>
            <a:r>
              <a:rPr lang="en-US" b="1" dirty="0" smtClean="0">
                <a:solidFill>
                  <a:srgbClr val="0033CC"/>
                </a:solidFill>
              </a:rPr>
              <a:t>Stack Top </a:t>
            </a:r>
          </a:p>
          <a:p>
            <a:pPr lvl="1" eaLnBrk="1" hangingPunct="1"/>
            <a:r>
              <a:rPr lang="en-US" b="1" dirty="0" smtClean="0">
                <a:solidFill>
                  <a:srgbClr val="0033CC"/>
                </a:solidFill>
              </a:rPr>
              <a:t>copies</a:t>
            </a:r>
            <a:r>
              <a:rPr lang="en-US" b="1" dirty="0" smtClean="0"/>
              <a:t> the item at the top of the stack</a:t>
            </a:r>
          </a:p>
          <a:p>
            <a:pPr lvl="1" eaLnBrk="1" hangingPunct="1"/>
            <a:r>
              <a:rPr lang="en-US" b="1" dirty="0" smtClean="0"/>
              <a:t>it returns the data in the top element to the user but does not delete it</a:t>
            </a:r>
          </a:p>
          <a:p>
            <a:pPr lvl="1" eaLnBrk="1" hangingPunct="1"/>
            <a:r>
              <a:rPr lang="en-US" b="1" dirty="0" smtClean="0"/>
              <a:t>stack top can also result in </a:t>
            </a:r>
            <a:r>
              <a:rPr lang="en-US" b="1" i="1" dirty="0" smtClean="0"/>
              <a:t>underflow</a:t>
            </a:r>
            <a:r>
              <a:rPr lang="en-US" b="1" dirty="0" smtClean="0"/>
              <a:t> if the stack is empty</a:t>
            </a:r>
            <a:endParaRPr lang="th-TH" b="1" dirty="0" smtClean="0"/>
          </a:p>
        </p:txBody>
      </p:sp>
      <p:pic>
        <p:nvPicPr>
          <p:cNvPr id="12293" name="Picture 4" descr="Fig03-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3644900"/>
            <a:ext cx="7651750"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4" name="Text Box 5"/>
          <p:cNvSpPr txBox="1">
            <a:spLocks noChangeArrowheads="1"/>
          </p:cNvSpPr>
          <p:nvPr/>
        </p:nvSpPr>
        <p:spPr bwMode="auto">
          <a:xfrm>
            <a:off x="1692275" y="6640513"/>
            <a:ext cx="53546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ngsana New" pitchFamily="18" charset="-34"/>
              </a:defRPr>
            </a:lvl1pPr>
            <a:lvl2pPr marL="742950" indent="-285750" eaLnBrk="0" hangingPunct="0">
              <a:defRPr sz="2400">
                <a:solidFill>
                  <a:schemeClr val="tx1"/>
                </a:solidFill>
                <a:latin typeface="Times New Roman" pitchFamily="18" charset="0"/>
                <a:cs typeface="Angsana New" pitchFamily="18" charset="-34"/>
              </a:defRPr>
            </a:lvl2pPr>
            <a:lvl3pPr marL="1143000" indent="-228600" eaLnBrk="0" hangingPunct="0">
              <a:defRPr sz="2400">
                <a:solidFill>
                  <a:schemeClr val="tx1"/>
                </a:solidFill>
                <a:latin typeface="Times New Roman" pitchFamily="18" charset="0"/>
                <a:cs typeface="Angsana New" pitchFamily="18" charset="-34"/>
              </a:defRPr>
            </a:lvl3pPr>
            <a:lvl4pPr marL="1600200" indent="-228600" eaLnBrk="0" hangingPunct="0">
              <a:defRPr sz="2400">
                <a:solidFill>
                  <a:schemeClr val="tx1"/>
                </a:solidFill>
                <a:latin typeface="Times New Roman" pitchFamily="18" charset="0"/>
                <a:cs typeface="Angsana New" pitchFamily="18" charset="-34"/>
              </a:defRPr>
            </a:lvl4pPr>
            <a:lvl5pPr marL="2057400" indent="-228600" eaLnBrk="0" hangingPunct="0">
              <a:defRPr sz="2400">
                <a:solidFill>
                  <a:schemeClr val="tx1"/>
                </a:solidFill>
                <a:latin typeface="Times New Roman" pitchFamily="18" charset="0"/>
                <a:cs typeface="Angsana New" pitchFamily="18" charset="-34"/>
              </a:defRPr>
            </a:lvl5pPr>
            <a:lvl6pPr marL="2514600" indent="-228600" eaLnBrk="0" fontAlgn="base" hangingPunct="0">
              <a:spcBef>
                <a:spcPct val="0"/>
              </a:spcBef>
              <a:spcAft>
                <a:spcPct val="0"/>
              </a:spcAft>
              <a:defRPr sz="2400">
                <a:solidFill>
                  <a:schemeClr val="tx1"/>
                </a:solidFill>
                <a:latin typeface="Times New Roman" pitchFamily="18" charset="0"/>
                <a:cs typeface="Angsana New" pitchFamily="18" charset="-34"/>
              </a:defRPr>
            </a:lvl6pPr>
            <a:lvl7pPr marL="2971800" indent="-228600" eaLnBrk="0" fontAlgn="base" hangingPunct="0">
              <a:spcBef>
                <a:spcPct val="0"/>
              </a:spcBef>
              <a:spcAft>
                <a:spcPct val="0"/>
              </a:spcAft>
              <a:defRPr sz="2400">
                <a:solidFill>
                  <a:schemeClr val="tx1"/>
                </a:solidFill>
                <a:latin typeface="Times New Roman" pitchFamily="18" charset="0"/>
                <a:cs typeface="Angsana New" pitchFamily="18" charset="-34"/>
              </a:defRPr>
            </a:lvl7pPr>
            <a:lvl8pPr marL="3429000" indent="-228600" eaLnBrk="0" fontAlgn="base" hangingPunct="0">
              <a:spcBef>
                <a:spcPct val="0"/>
              </a:spcBef>
              <a:spcAft>
                <a:spcPct val="0"/>
              </a:spcAft>
              <a:defRPr sz="2400">
                <a:solidFill>
                  <a:schemeClr val="tx1"/>
                </a:solidFill>
                <a:latin typeface="Times New Roman" pitchFamily="18" charset="0"/>
                <a:cs typeface="Angsana New" pitchFamily="18" charset="-34"/>
              </a:defRPr>
            </a:lvl8pPr>
            <a:lvl9pPr marL="3886200" indent="-228600" eaLnBrk="0" fontAlgn="base" hangingPunct="0">
              <a:spcBef>
                <a:spcPct val="0"/>
              </a:spcBef>
              <a:spcAft>
                <a:spcPct val="0"/>
              </a:spcAft>
              <a:defRPr sz="2400">
                <a:solidFill>
                  <a:schemeClr val="tx1"/>
                </a:solidFill>
                <a:latin typeface="Times New Roman" pitchFamily="18" charset="0"/>
                <a:cs typeface="Angsana New" pitchFamily="18" charset="-34"/>
              </a:defRPr>
            </a:lvl9pPr>
          </a:lstStyle>
          <a:p>
            <a:pPr eaLnBrk="1" hangingPunct="1"/>
            <a:r>
              <a:rPr lang="en-US" sz="1000">
                <a:latin typeface="Arial" charset="0"/>
              </a:rPr>
              <a:t>Original slides from </a:t>
            </a:r>
            <a:r>
              <a:rPr lang="en-US" sz="1000"/>
              <a:t>Data Structures a pseudocode approach with C by Gilberg, R. and Forouzan, B.</a:t>
            </a:r>
            <a:endParaRPr lang="th-TH" sz="1000"/>
          </a:p>
        </p:txBody>
      </p:sp>
    </p:spTree>
    <p:extLst>
      <p:ext uri="{BB962C8B-B14F-4D97-AF65-F5344CB8AC3E}">
        <p14:creationId xmlns:p14="http://schemas.microsoft.com/office/powerpoint/2010/main" val="23006774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23E3336B-5330-40DA-AFDE-76BF743B8215}" type="slidenum">
              <a:rPr lang="en-US"/>
              <a:pPr>
                <a:defRPr/>
              </a:pPr>
              <a:t>18</a:t>
            </a:fld>
            <a:endParaRPr lang="th-TH"/>
          </a:p>
        </p:txBody>
      </p:sp>
      <p:sp>
        <p:nvSpPr>
          <p:cNvPr id="13315" name="Rectangle 2" descr="Large confetti"/>
          <p:cNvSpPr>
            <a:spLocks noGrp="1" noChangeArrowheads="1"/>
          </p:cNvSpPr>
          <p:nvPr>
            <p:ph type="title"/>
          </p:nvPr>
        </p:nvSpPr>
        <p:spPr>
          <a:xfrm>
            <a:off x="1331913" y="0"/>
            <a:ext cx="5854700" cy="841375"/>
          </a:xfrm>
        </p:spPr>
        <p:txBody>
          <a:bodyPr/>
          <a:lstStyle/>
          <a:p>
            <a:pPr eaLnBrk="1" hangingPunct="1"/>
            <a:r>
              <a:rPr lang="en-US" sz="2800" smtClean="0"/>
              <a:t>Stack operations Example</a:t>
            </a:r>
            <a:r>
              <a:rPr lang="th-TH" sz="2800" smtClean="0"/>
              <a:t> </a:t>
            </a:r>
            <a:r>
              <a:rPr lang="en-US" sz="2800" smtClean="0"/>
              <a:t>(1/2)</a:t>
            </a:r>
            <a:endParaRPr lang="th-TH" sz="2800" smtClean="0"/>
          </a:p>
        </p:txBody>
      </p:sp>
      <p:sp>
        <p:nvSpPr>
          <p:cNvPr id="13316" name="Rectangle 3"/>
          <p:cNvSpPr>
            <a:spLocks noGrp="1" noChangeArrowheads="1"/>
          </p:cNvSpPr>
          <p:nvPr>
            <p:ph type="body" idx="1"/>
          </p:nvPr>
        </p:nvSpPr>
        <p:spPr>
          <a:xfrm>
            <a:off x="323850" y="1700213"/>
            <a:ext cx="3671888" cy="3600450"/>
          </a:xfrm>
        </p:spPr>
        <p:txBody>
          <a:bodyPr>
            <a:normAutofit fontScale="85000" lnSpcReduction="10000"/>
          </a:bodyPr>
          <a:lstStyle/>
          <a:p>
            <a:pPr marL="571500" indent="-571500" eaLnBrk="1" hangingPunct="1">
              <a:buFontTx/>
              <a:buNone/>
            </a:pPr>
            <a:r>
              <a:rPr lang="en-US" b="1" smtClean="0"/>
              <a:t>0.   with an empty stack</a:t>
            </a:r>
          </a:p>
          <a:p>
            <a:pPr marL="571500" indent="-571500" eaLnBrk="1" hangingPunct="1">
              <a:buFontTx/>
              <a:buAutoNum type="arabicPeriod"/>
            </a:pPr>
            <a:r>
              <a:rPr lang="en-US" b="1" smtClean="0"/>
              <a:t>push green into stack</a:t>
            </a:r>
          </a:p>
          <a:p>
            <a:pPr marL="571500" indent="-571500" eaLnBrk="1" hangingPunct="1">
              <a:buFontTx/>
              <a:buAutoNum type="arabicPeriod"/>
            </a:pPr>
            <a:r>
              <a:rPr lang="en-US" b="1" smtClean="0"/>
              <a:t>push blue into stack</a:t>
            </a:r>
          </a:p>
          <a:p>
            <a:pPr marL="571500" indent="-571500" eaLnBrk="1" hangingPunct="1">
              <a:buFontTx/>
              <a:buAutoNum type="arabicPeriod"/>
            </a:pPr>
            <a:r>
              <a:rPr lang="en-US" b="1" smtClean="0"/>
              <a:t>pop</a:t>
            </a:r>
          </a:p>
          <a:p>
            <a:pPr marL="571500" indent="-571500" eaLnBrk="1" hangingPunct="1">
              <a:buFontTx/>
              <a:buAutoNum type="arabicPeriod"/>
            </a:pPr>
            <a:r>
              <a:rPr lang="en-US" b="1" smtClean="0"/>
              <a:t>push red into stack</a:t>
            </a:r>
          </a:p>
        </p:txBody>
      </p:sp>
      <p:sp>
        <p:nvSpPr>
          <p:cNvPr id="13317" name="Text Box 4"/>
          <p:cNvSpPr txBox="1">
            <a:spLocks noChangeArrowheads="1"/>
          </p:cNvSpPr>
          <p:nvPr/>
        </p:nvSpPr>
        <p:spPr bwMode="auto">
          <a:xfrm>
            <a:off x="1692275" y="6640513"/>
            <a:ext cx="53546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ngsana New" pitchFamily="18" charset="-34"/>
              </a:defRPr>
            </a:lvl1pPr>
            <a:lvl2pPr marL="742950" indent="-285750" eaLnBrk="0" hangingPunct="0">
              <a:defRPr sz="2400">
                <a:solidFill>
                  <a:schemeClr val="tx1"/>
                </a:solidFill>
                <a:latin typeface="Times New Roman" pitchFamily="18" charset="0"/>
                <a:cs typeface="Angsana New" pitchFamily="18" charset="-34"/>
              </a:defRPr>
            </a:lvl2pPr>
            <a:lvl3pPr marL="1143000" indent="-228600" eaLnBrk="0" hangingPunct="0">
              <a:defRPr sz="2400">
                <a:solidFill>
                  <a:schemeClr val="tx1"/>
                </a:solidFill>
                <a:latin typeface="Times New Roman" pitchFamily="18" charset="0"/>
                <a:cs typeface="Angsana New" pitchFamily="18" charset="-34"/>
              </a:defRPr>
            </a:lvl3pPr>
            <a:lvl4pPr marL="1600200" indent="-228600" eaLnBrk="0" hangingPunct="0">
              <a:defRPr sz="2400">
                <a:solidFill>
                  <a:schemeClr val="tx1"/>
                </a:solidFill>
                <a:latin typeface="Times New Roman" pitchFamily="18" charset="0"/>
                <a:cs typeface="Angsana New" pitchFamily="18" charset="-34"/>
              </a:defRPr>
            </a:lvl4pPr>
            <a:lvl5pPr marL="2057400" indent="-228600" eaLnBrk="0" hangingPunct="0">
              <a:defRPr sz="2400">
                <a:solidFill>
                  <a:schemeClr val="tx1"/>
                </a:solidFill>
                <a:latin typeface="Times New Roman" pitchFamily="18" charset="0"/>
                <a:cs typeface="Angsana New" pitchFamily="18" charset="-34"/>
              </a:defRPr>
            </a:lvl5pPr>
            <a:lvl6pPr marL="2514600" indent="-228600" eaLnBrk="0" fontAlgn="base" hangingPunct="0">
              <a:spcBef>
                <a:spcPct val="0"/>
              </a:spcBef>
              <a:spcAft>
                <a:spcPct val="0"/>
              </a:spcAft>
              <a:defRPr sz="2400">
                <a:solidFill>
                  <a:schemeClr val="tx1"/>
                </a:solidFill>
                <a:latin typeface="Times New Roman" pitchFamily="18" charset="0"/>
                <a:cs typeface="Angsana New" pitchFamily="18" charset="-34"/>
              </a:defRPr>
            </a:lvl6pPr>
            <a:lvl7pPr marL="2971800" indent="-228600" eaLnBrk="0" fontAlgn="base" hangingPunct="0">
              <a:spcBef>
                <a:spcPct val="0"/>
              </a:spcBef>
              <a:spcAft>
                <a:spcPct val="0"/>
              </a:spcAft>
              <a:defRPr sz="2400">
                <a:solidFill>
                  <a:schemeClr val="tx1"/>
                </a:solidFill>
                <a:latin typeface="Times New Roman" pitchFamily="18" charset="0"/>
                <a:cs typeface="Angsana New" pitchFamily="18" charset="-34"/>
              </a:defRPr>
            </a:lvl7pPr>
            <a:lvl8pPr marL="3429000" indent="-228600" eaLnBrk="0" fontAlgn="base" hangingPunct="0">
              <a:spcBef>
                <a:spcPct val="0"/>
              </a:spcBef>
              <a:spcAft>
                <a:spcPct val="0"/>
              </a:spcAft>
              <a:defRPr sz="2400">
                <a:solidFill>
                  <a:schemeClr val="tx1"/>
                </a:solidFill>
                <a:latin typeface="Times New Roman" pitchFamily="18" charset="0"/>
                <a:cs typeface="Angsana New" pitchFamily="18" charset="-34"/>
              </a:defRPr>
            </a:lvl8pPr>
            <a:lvl9pPr marL="3886200" indent="-228600" eaLnBrk="0" fontAlgn="base" hangingPunct="0">
              <a:spcBef>
                <a:spcPct val="0"/>
              </a:spcBef>
              <a:spcAft>
                <a:spcPct val="0"/>
              </a:spcAft>
              <a:defRPr sz="2400">
                <a:solidFill>
                  <a:schemeClr val="tx1"/>
                </a:solidFill>
                <a:latin typeface="Times New Roman" pitchFamily="18" charset="0"/>
                <a:cs typeface="Angsana New" pitchFamily="18" charset="-34"/>
              </a:defRPr>
            </a:lvl9pPr>
          </a:lstStyle>
          <a:p>
            <a:pPr eaLnBrk="1" hangingPunct="1"/>
            <a:r>
              <a:rPr lang="en-US" sz="1000">
                <a:latin typeface="Arial" charset="0"/>
              </a:rPr>
              <a:t>Original slides from </a:t>
            </a:r>
            <a:r>
              <a:rPr lang="en-US" sz="1000"/>
              <a:t>Data Structures a pseudocode approach with C by Gilberg, R. and Forouzan, B.</a:t>
            </a:r>
            <a:endParaRPr lang="th-TH" sz="1000"/>
          </a:p>
        </p:txBody>
      </p:sp>
      <p:pic>
        <p:nvPicPr>
          <p:cNvPr id="1331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4300" y="1268413"/>
            <a:ext cx="4918075" cy="460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225195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94B10112-D972-45FF-8F19-89B8F018B5E0}" type="slidenum">
              <a:rPr lang="en-US"/>
              <a:pPr>
                <a:defRPr/>
              </a:pPr>
              <a:t>19</a:t>
            </a:fld>
            <a:endParaRPr lang="th-TH"/>
          </a:p>
        </p:txBody>
      </p:sp>
      <p:sp>
        <p:nvSpPr>
          <p:cNvPr id="14339" name="Rectangle 2" descr="Large confetti"/>
          <p:cNvSpPr>
            <a:spLocks noGrp="1" noChangeArrowheads="1"/>
          </p:cNvSpPr>
          <p:nvPr>
            <p:ph type="title"/>
          </p:nvPr>
        </p:nvSpPr>
        <p:spPr>
          <a:xfrm>
            <a:off x="1331913" y="0"/>
            <a:ext cx="5854700" cy="841375"/>
          </a:xfrm>
        </p:spPr>
        <p:txBody>
          <a:bodyPr/>
          <a:lstStyle/>
          <a:p>
            <a:pPr eaLnBrk="1" hangingPunct="1"/>
            <a:r>
              <a:rPr lang="en-US" sz="2800" smtClean="0"/>
              <a:t>Stack operations Example (2/2)</a:t>
            </a:r>
            <a:endParaRPr lang="th-TH" sz="2800" smtClean="0"/>
          </a:p>
        </p:txBody>
      </p:sp>
      <p:sp>
        <p:nvSpPr>
          <p:cNvPr id="14340" name="Rectangle 3"/>
          <p:cNvSpPr>
            <a:spLocks noGrp="1" noChangeArrowheads="1"/>
          </p:cNvSpPr>
          <p:nvPr>
            <p:ph type="body" idx="1"/>
          </p:nvPr>
        </p:nvSpPr>
        <p:spPr>
          <a:xfrm>
            <a:off x="539750" y="1844675"/>
            <a:ext cx="3309938" cy="2952750"/>
          </a:xfrm>
        </p:spPr>
        <p:txBody>
          <a:bodyPr/>
          <a:lstStyle/>
          <a:p>
            <a:pPr marL="571500" indent="-571500" eaLnBrk="1" hangingPunct="1">
              <a:buFontTx/>
              <a:buAutoNum type="arabicPeriod" startAt="5"/>
            </a:pPr>
            <a:r>
              <a:rPr lang="en-US" b="1" smtClean="0"/>
              <a:t>stack top =?</a:t>
            </a:r>
          </a:p>
          <a:p>
            <a:pPr marL="571500" indent="-571500" eaLnBrk="1" hangingPunct="1">
              <a:buFontTx/>
              <a:buAutoNum type="arabicPeriod" startAt="5"/>
            </a:pPr>
            <a:r>
              <a:rPr lang="en-US" b="1" smtClean="0"/>
              <a:t>pop</a:t>
            </a:r>
          </a:p>
          <a:p>
            <a:pPr marL="571500" indent="-571500" eaLnBrk="1" hangingPunct="1">
              <a:buFontTx/>
              <a:buAutoNum type="arabicPeriod" startAt="5"/>
            </a:pPr>
            <a:r>
              <a:rPr lang="en-US" b="1" smtClean="0"/>
              <a:t>pop</a:t>
            </a:r>
            <a:endParaRPr lang="th-TH" b="1" smtClean="0"/>
          </a:p>
        </p:txBody>
      </p:sp>
      <p:sp>
        <p:nvSpPr>
          <p:cNvPr id="14341" name="Text Box 4"/>
          <p:cNvSpPr txBox="1">
            <a:spLocks noChangeArrowheads="1"/>
          </p:cNvSpPr>
          <p:nvPr/>
        </p:nvSpPr>
        <p:spPr bwMode="auto">
          <a:xfrm>
            <a:off x="1692275" y="6640513"/>
            <a:ext cx="53546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ngsana New" pitchFamily="18" charset="-34"/>
              </a:defRPr>
            </a:lvl1pPr>
            <a:lvl2pPr marL="742950" indent="-285750" eaLnBrk="0" hangingPunct="0">
              <a:defRPr sz="2400">
                <a:solidFill>
                  <a:schemeClr val="tx1"/>
                </a:solidFill>
                <a:latin typeface="Times New Roman" pitchFamily="18" charset="0"/>
                <a:cs typeface="Angsana New" pitchFamily="18" charset="-34"/>
              </a:defRPr>
            </a:lvl2pPr>
            <a:lvl3pPr marL="1143000" indent="-228600" eaLnBrk="0" hangingPunct="0">
              <a:defRPr sz="2400">
                <a:solidFill>
                  <a:schemeClr val="tx1"/>
                </a:solidFill>
                <a:latin typeface="Times New Roman" pitchFamily="18" charset="0"/>
                <a:cs typeface="Angsana New" pitchFamily="18" charset="-34"/>
              </a:defRPr>
            </a:lvl3pPr>
            <a:lvl4pPr marL="1600200" indent="-228600" eaLnBrk="0" hangingPunct="0">
              <a:defRPr sz="2400">
                <a:solidFill>
                  <a:schemeClr val="tx1"/>
                </a:solidFill>
                <a:latin typeface="Times New Roman" pitchFamily="18" charset="0"/>
                <a:cs typeface="Angsana New" pitchFamily="18" charset="-34"/>
              </a:defRPr>
            </a:lvl4pPr>
            <a:lvl5pPr marL="2057400" indent="-228600" eaLnBrk="0" hangingPunct="0">
              <a:defRPr sz="2400">
                <a:solidFill>
                  <a:schemeClr val="tx1"/>
                </a:solidFill>
                <a:latin typeface="Times New Roman" pitchFamily="18" charset="0"/>
                <a:cs typeface="Angsana New" pitchFamily="18" charset="-34"/>
              </a:defRPr>
            </a:lvl5pPr>
            <a:lvl6pPr marL="2514600" indent="-228600" eaLnBrk="0" fontAlgn="base" hangingPunct="0">
              <a:spcBef>
                <a:spcPct val="0"/>
              </a:spcBef>
              <a:spcAft>
                <a:spcPct val="0"/>
              </a:spcAft>
              <a:defRPr sz="2400">
                <a:solidFill>
                  <a:schemeClr val="tx1"/>
                </a:solidFill>
                <a:latin typeface="Times New Roman" pitchFamily="18" charset="0"/>
                <a:cs typeface="Angsana New" pitchFamily="18" charset="-34"/>
              </a:defRPr>
            </a:lvl6pPr>
            <a:lvl7pPr marL="2971800" indent="-228600" eaLnBrk="0" fontAlgn="base" hangingPunct="0">
              <a:spcBef>
                <a:spcPct val="0"/>
              </a:spcBef>
              <a:spcAft>
                <a:spcPct val="0"/>
              </a:spcAft>
              <a:defRPr sz="2400">
                <a:solidFill>
                  <a:schemeClr val="tx1"/>
                </a:solidFill>
                <a:latin typeface="Times New Roman" pitchFamily="18" charset="0"/>
                <a:cs typeface="Angsana New" pitchFamily="18" charset="-34"/>
              </a:defRPr>
            </a:lvl7pPr>
            <a:lvl8pPr marL="3429000" indent="-228600" eaLnBrk="0" fontAlgn="base" hangingPunct="0">
              <a:spcBef>
                <a:spcPct val="0"/>
              </a:spcBef>
              <a:spcAft>
                <a:spcPct val="0"/>
              </a:spcAft>
              <a:defRPr sz="2400">
                <a:solidFill>
                  <a:schemeClr val="tx1"/>
                </a:solidFill>
                <a:latin typeface="Times New Roman" pitchFamily="18" charset="0"/>
                <a:cs typeface="Angsana New" pitchFamily="18" charset="-34"/>
              </a:defRPr>
            </a:lvl8pPr>
            <a:lvl9pPr marL="3886200" indent="-228600" eaLnBrk="0" fontAlgn="base" hangingPunct="0">
              <a:spcBef>
                <a:spcPct val="0"/>
              </a:spcBef>
              <a:spcAft>
                <a:spcPct val="0"/>
              </a:spcAft>
              <a:defRPr sz="2400">
                <a:solidFill>
                  <a:schemeClr val="tx1"/>
                </a:solidFill>
                <a:latin typeface="Times New Roman" pitchFamily="18" charset="0"/>
                <a:cs typeface="Angsana New" pitchFamily="18" charset="-34"/>
              </a:defRPr>
            </a:lvl9pPr>
          </a:lstStyle>
          <a:p>
            <a:pPr eaLnBrk="1" hangingPunct="1"/>
            <a:r>
              <a:rPr lang="en-US" sz="1000">
                <a:latin typeface="Arial" charset="0"/>
              </a:rPr>
              <a:t>Original slides from </a:t>
            </a:r>
            <a:r>
              <a:rPr lang="en-US" sz="1000"/>
              <a:t>Data Structures a pseudocode approach with C by Gilberg, R. and Forouzan, B.</a:t>
            </a:r>
            <a:endParaRPr lang="th-TH" sz="1000"/>
          </a:p>
        </p:txBody>
      </p:sp>
      <p:pic>
        <p:nvPicPr>
          <p:cNvPr id="1434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475" y="1341438"/>
            <a:ext cx="5192713" cy="405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6447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Real-Life Examples of Data Structures</a:t>
            </a:r>
            <a:br>
              <a:rPr lang="en-US" dirty="0"/>
            </a:b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1</a:t>
            </a:r>
            <a:r>
              <a:rPr lang="en-US" dirty="0"/>
              <a:t>. You have to store social network “feeds”. You do not know the size, </a:t>
            </a:r>
            <a:r>
              <a:rPr lang="en-US" dirty="0" smtClean="0"/>
              <a:t>and things </a:t>
            </a:r>
            <a:r>
              <a:rPr lang="en-US" dirty="0"/>
              <a:t>may need to be dynamically added.</a:t>
            </a:r>
          </a:p>
          <a:p>
            <a:r>
              <a:rPr lang="en-US" dirty="0"/>
              <a:t>2. You need to store undo/redo operations in a word processor.</a:t>
            </a:r>
          </a:p>
          <a:p>
            <a:r>
              <a:rPr lang="en-US" dirty="0"/>
              <a:t>3. You need to evaluate an expression (i.e., parse).</a:t>
            </a:r>
          </a:p>
          <a:p>
            <a:r>
              <a:rPr lang="en-US" dirty="0"/>
              <a:t>4. You need to store the friendship information on a social networking site</a:t>
            </a:r>
            <a:r>
              <a:rPr lang="en-US" dirty="0" smtClean="0"/>
              <a:t>. I.e</a:t>
            </a:r>
            <a:r>
              <a:rPr lang="en-US" dirty="0"/>
              <a:t>., who is friends with who.</a:t>
            </a:r>
          </a:p>
          <a:p>
            <a:r>
              <a:rPr lang="en-US" dirty="0"/>
              <a:t>5. You need to store an image (1000 by 1000 pixels) as a bitmap</a:t>
            </a:r>
            <a:r>
              <a:rPr lang="en-US" dirty="0" smtClean="0"/>
              <a:t>.</a:t>
            </a:r>
            <a:endParaRPr lang="en-US" dirty="0"/>
          </a:p>
        </p:txBody>
      </p:sp>
    </p:spTree>
    <p:extLst>
      <p:ext uri="{BB962C8B-B14F-4D97-AF65-F5344CB8AC3E}">
        <p14:creationId xmlns:p14="http://schemas.microsoft.com/office/powerpoint/2010/main" val="16812649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E2A39697-09CA-4A98-AC4B-860F3B355A9F}" type="slidenum">
              <a:rPr lang="en-US"/>
              <a:pPr>
                <a:defRPr/>
              </a:pPr>
              <a:t>20</a:t>
            </a:fld>
            <a:endParaRPr lang="th-TH"/>
          </a:p>
        </p:txBody>
      </p:sp>
      <p:sp>
        <p:nvSpPr>
          <p:cNvPr id="15363" name="Rectangle 2" descr="Large confetti"/>
          <p:cNvSpPr>
            <a:spLocks noGrp="1" noChangeArrowheads="1"/>
          </p:cNvSpPr>
          <p:nvPr>
            <p:ph type="title"/>
          </p:nvPr>
        </p:nvSpPr>
        <p:spPr>
          <a:noFill/>
        </p:spPr>
        <p:txBody>
          <a:bodyPr lIns="90488" tIns="44450" rIns="90488" bIns="44450"/>
          <a:lstStyle/>
          <a:p>
            <a:pPr eaLnBrk="1" hangingPunct="1"/>
            <a:r>
              <a:rPr lang="en-US" b="1" dirty="0" smtClean="0"/>
              <a:t>Stack implementation</a:t>
            </a:r>
            <a:endParaRPr lang="th-TH" b="1" dirty="0" smtClean="0"/>
          </a:p>
        </p:txBody>
      </p:sp>
      <p:sp>
        <p:nvSpPr>
          <p:cNvPr id="15364" name="Rectangle 3"/>
          <p:cNvSpPr>
            <a:spLocks noGrp="1" noChangeArrowheads="1"/>
          </p:cNvSpPr>
          <p:nvPr>
            <p:ph type="body" idx="1"/>
          </p:nvPr>
        </p:nvSpPr>
        <p:spPr>
          <a:xfrm>
            <a:off x="1042988" y="1828800"/>
            <a:ext cx="7850187" cy="1816100"/>
          </a:xfrm>
          <a:noFill/>
        </p:spPr>
        <p:txBody>
          <a:bodyPr lIns="90488" tIns="44450" rIns="90488" bIns="44450">
            <a:normAutofit/>
          </a:bodyPr>
          <a:lstStyle/>
          <a:p>
            <a:pPr eaLnBrk="1" hangingPunct="1"/>
            <a:r>
              <a:rPr lang="en-US" b="1" dirty="0" smtClean="0"/>
              <a:t>There are several data structures that could be used to implement a stack, e.g. array or linked list</a:t>
            </a:r>
          </a:p>
        </p:txBody>
      </p:sp>
      <p:sp>
        <p:nvSpPr>
          <p:cNvPr id="15365" name="Text Box 4"/>
          <p:cNvSpPr txBox="1">
            <a:spLocks noChangeArrowheads="1"/>
          </p:cNvSpPr>
          <p:nvPr/>
        </p:nvSpPr>
        <p:spPr bwMode="auto">
          <a:xfrm>
            <a:off x="1692275" y="6640513"/>
            <a:ext cx="53546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ngsana New" pitchFamily="18" charset="-34"/>
              </a:defRPr>
            </a:lvl1pPr>
            <a:lvl2pPr marL="742950" indent="-285750" eaLnBrk="0" hangingPunct="0">
              <a:defRPr sz="2400">
                <a:solidFill>
                  <a:schemeClr val="tx1"/>
                </a:solidFill>
                <a:latin typeface="Times New Roman" pitchFamily="18" charset="0"/>
                <a:cs typeface="Angsana New" pitchFamily="18" charset="-34"/>
              </a:defRPr>
            </a:lvl2pPr>
            <a:lvl3pPr marL="1143000" indent="-228600" eaLnBrk="0" hangingPunct="0">
              <a:defRPr sz="2400">
                <a:solidFill>
                  <a:schemeClr val="tx1"/>
                </a:solidFill>
                <a:latin typeface="Times New Roman" pitchFamily="18" charset="0"/>
                <a:cs typeface="Angsana New" pitchFamily="18" charset="-34"/>
              </a:defRPr>
            </a:lvl3pPr>
            <a:lvl4pPr marL="1600200" indent="-228600" eaLnBrk="0" hangingPunct="0">
              <a:defRPr sz="2400">
                <a:solidFill>
                  <a:schemeClr val="tx1"/>
                </a:solidFill>
                <a:latin typeface="Times New Roman" pitchFamily="18" charset="0"/>
                <a:cs typeface="Angsana New" pitchFamily="18" charset="-34"/>
              </a:defRPr>
            </a:lvl4pPr>
            <a:lvl5pPr marL="2057400" indent="-228600" eaLnBrk="0" hangingPunct="0">
              <a:defRPr sz="2400">
                <a:solidFill>
                  <a:schemeClr val="tx1"/>
                </a:solidFill>
                <a:latin typeface="Times New Roman" pitchFamily="18" charset="0"/>
                <a:cs typeface="Angsana New" pitchFamily="18" charset="-34"/>
              </a:defRPr>
            </a:lvl5pPr>
            <a:lvl6pPr marL="2514600" indent="-228600" eaLnBrk="0" fontAlgn="base" hangingPunct="0">
              <a:spcBef>
                <a:spcPct val="0"/>
              </a:spcBef>
              <a:spcAft>
                <a:spcPct val="0"/>
              </a:spcAft>
              <a:defRPr sz="2400">
                <a:solidFill>
                  <a:schemeClr val="tx1"/>
                </a:solidFill>
                <a:latin typeface="Times New Roman" pitchFamily="18" charset="0"/>
                <a:cs typeface="Angsana New" pitchFamily="18" charset="-34"/>
              </a:defRPr>
            </a:lvl6pPr>
            <a:lvl7pPr marL="2971800" indent="-228600" eaLnBrk="0" fontAlgn="base" hangingPunct="0">
              <a:spcBef>
                <a:spcPct val="0"/>
              </a:spcBef>
              <a:spcAft>
                <a:spcPct val="0"/>
              </a:spcAft>
              <a:defRPr sz="2400">
                <a:solidFill>
                  <a:schemeClr val="tx1"/>
                </a:solidFill>
                <a:latin typeface="Times New Roman" pitchFamily="18" charset="0"/>
                <a:cs typeface="Angsana New" pitchFamily="18" charset="-34"/>
              </a:defRPr>
            </a:lvl7pPr>
            <a:lvl8pPr marL="3429000" indent="-228600" eaLnBrk="0" fontAlgn="base" hangingPunct="0">
              <a:spcBef>
                <a:spcPct val="0"/>
              </a:spcBef>
              <a:spcAft>
                <a:spcPct val="0"/>
              </a:spcAft>
              <a:defRPr sz="2400">
                <a:solidFill>
                  <a:schemeClr val="tx1"/>
                </a:solidFill>
                <a:latin typeface="Times New Roman" pitchFamily="18" charset="0"/>
                <a:cs typeface="Angsana New" pitchFamily="18" charset="-34"/>
              </a:defRPr>
            </a:lvl8pPr>
            <a:lvl9pPr marL="3886200" indent="-228600" eaLnBrk="0" fontAlgn="base" hangingPunct="0">
              <a:spcBef>
                <a:spcPct val="0"/>
              </a:spcBef>
              <a:spcAft>
                <a:spcPct val="0"/>
              </a:spcAft>
              <a:defRPr sz="2400">
                <a:solidFill>
                  <a:schemeClr val="tx1"/>
                </a:solidFill>
                <a:latin typeface="Times New Roman" pitchFamily="18" charset="0"/>
                <a:cs typeface="Angsana New" pitchFamily="18" charset="-34"/>
              </a:defRPr>
            </a:lvl9pPr>
          </a:lstStyle>
          <a:p>
            <a:pPr eaLnBrk="1" hangingPunct="1"/>
            <a:r>
              <a:rPr lang="en-US" sz="1000">
                <a:latin typeface="Arial" charset="0"/>
              </a:rPr>
              <a:t>Original slides from </a:t>
            </a:r>
            <a:r>
              <a:rPr lang="en-US" sz="1000"/>
              <a:t>Data Structures a pseudocode approach with C by Gilberg, R. and Forouzan, B.</a:t>
            </a:r>
            <a:endParaRPr lang="th-TH" sz="1000"/>
          </a:p>
        </p:txBody>
      </p:sp>
    </p:spTree>
    <p:extLst>
      <p:ext uri="{BB962C8B-B14F-4D97-AF65-F5344CB8AC3E}">
        <p14:creationId xmlns:p14="http://schemas.microsoft.com/office/powerpoint/2010/main" val="2752169356"/>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Implementation of stack using Array</a:t>
            </a:r>
            <a:endParaRPr lang="en-IN" dirty="0"/>
          </a:p>
        </p:txBody>
      </p:sp>
      <p:sp>
        <p:nvSpPr>
          <p:cNvPr id="3" name="Content Placeholder 2"/>
          <p:cNvSpPr>
            <a:spLocks noGrp="1"/>
          </p:cNvSpPr>
          <p:nvPr>
            <p:ph idx="1"/>
          </p:nvPr>
        </p:nvSpPr>
        <p:spPr>
          <a:xfrm>
            <a:off x="457200" y="1219200"/>
            <a:ext cx="8229600" cy="5334000"/>
          </a:xfrm>
        </p:spPr>
        <p:txBody>
          <a:bodyPr>
            <a:normAutofit fontScale="70000" lnSpcReduction="20000"/>
          </a:bodyPr>
          <a:lstStyle/>
          <a:p>
            <a:pPr marL="0" indent="0" fontAlgn="base">
              <a:buNone/>
            </a:pPr>
            <a:r>
              <a:rPr lang="en-IN" dirty="0"/>
              <a:t>#include&lt;</a:t>
            </a:r>
            <a:r>
              <a:rPr lang="en-IN" dirty="0" err="1"/>
              <a:t>stdio.h</a:t>
            </a:r>
            <a:r>
              <a:rPr lang="en-IN" dirty="0"/>
              <a:t>&gt;</a:t>
            </a:r>
          </a:p>
          <a:p>
            <a:pPr marL="0" indent="0" fontAlgn="base">
              <a:buNone/>
            </a:pPr>
            <a:r>
              <a:rPr lang="en-IN" dirty="0"/>
              <a:t> </a:t>
            </a:r>
            <a:r>
              <a:rPr lang="en-IN" dirty="0" err="1" smtClean="0"/>
              <a:t>int</a:t>
            </a:r>
            <a:r>
              <a:rPr lang="en-IN" dirty="0" smtClean="0"/>
              <a:t> </a:t>
            </a:r>
            <a:r>
              <a:rPr lang="en-IN" dirty="0"/>
              <a:t>stack[100],</a:t>
            </a:r>
            <a:r>
              <a:rPr lang="en-IN" dirty="0" err="1"/>
              <a:t>choice,n,top,x,i</a:t>
            </a:r>
            <a:r>
              <a:rPr lang="en-IN" dirty="0"/>
              <a:t>;</a:t>
            </a:r>
          </a:p>
          <a:p>
            <a:pPr marL="0" indent="0" fontAlgn="base">
              <a:buNone/>
            </a:pPr>
            <a:r>
              <a:rPr lang="en-IN" dirty="0"/>
              <a:t>void push(void);</a:t>
            </a:r>
          </a:p>
          <a:p>
            <a:pPr marL="0" indent="0" fontAlgn="base">
              <a:buNone/>
            </a:pPr>
            <a:r>
              <a:rPr lang="en-IN" dirty="0"/>
              <a:t>void pop(void);</a:t>
            </a:r>
          </a:p>
          <a:p>
            <a:pPr marL="0" indent="0" fontAlgn="base">
              <a:buNone/>
            </a:pPr>
            <a:r>
              <a:rPr lang="en-IN" dirty="0"/>
              <a:t>void display(void);</a:t>
            </a:r>
          </a:p>
          <a:p>
            <a:pPr marL="0" indent="0" fontAlgn="base">
              <a:buNone/>
            </a:pPr>
            <a:r>
              <a:rPr lang="en-IN" dirty="0" err="1"/>
              <a:t>int</a:t>
            </a:r>
            <a:r>
              <a:rPr lang="en-IN" dirty="0"/>
              <a:t> main()</a:t>
            </a:r>
          </a:p>
          <a:p>
            <a:pPr marL="0" indent="0" fontAlgn="base">
              <a:buNone/>
            </a:pPr>
            <a:r>
              <a:rPr lang="en-IN" dirty="0"/>
              <a:t>{</a:t>
            </a:r>
          </a:p>
          <a:p>
            <a:pPr marL="0" indent="0" fontAlgn="base">
              <a:buNone/>
            </a:pPr>
            <a:r>
              <a:rPr lang="en-IN" dirty="0"/>
              <a:t>    //</a:t>
            </a:r>
            <a:r>
              <a:rPr lang="en-IN" dirty="0" err="1"/>
              <a:t>clrscr</a:t>
            </a:r>
            <a:r>
              <a:rPr lang="en-IN" dirty="0"/>
              <a:t>();</a:t>
            </a:r>
          </a:p>
          <a:p>
            <a:pPr marL="0" indent="0" fontAlgn="base">
              <a:buNone/>
            </a:pPr>
            <a:r>
              <a:rPr lang="en-IN" dirty="0"/>
              <a:t>   </a:t>
            </a:r>
            <a:r>
              <a:rPr lang="en-IN" dirty="0">
                <a:solidFill>
                  <a:srgbClr val="FF0000"/>
                </a:solidFill>
              </a:rPr>
              <a:t> top=-1;</a:t>
            </a:r>
          </a:p>
          <a:p>
            <a:pPr marL="0" indent="0" fontAlgn="base">
              <a:buNone/>
            </a:pPr>
            <a:r>
              <a:rPr lang="en-IN" dirty="0"/>
              <a:t>    </a:t>
            </a:r>
            <a:r>
              <a:rPr lang="en-IN" dirty="0" err="1"/>
              <a:t>printf</a:t>
            </a:r>
            <a:r>
              <a:rPr lang="en-IN" dirty="0"/>
              <a:t>("\n Enter the size of STACK[MAX=100]:");</a:t>
            </a:r>
          </a:p>
          <a:p>
            <a:pPr marL="0" indent="0" fontAlgn="base">
              <a:buNone/>
            </a:pPr>
            <a:r>
              <a:rPr lang="en-IN" dirty="0"/>
              <a:t>    </a:t>
            </a:r>
            <a:r>
              <a:rPr lang="en-IN" dirty="0" err="1"/>
              <a:t>scanf</a:t>
            </a:r>
            <a:r>
              <a:rPr lang="en-IN" dirty="0"/>
              <a:t>("%</a:t>
            </a:r>
            <a:r>
              <a:rPr lang="en-IN" dirty="0" err="1"/>
              <a:t>d",&amp;n</a:t>
            </a:r>
            <a:r>
              <a:rPr lang="en-IN" dirty="0"/>
              <a:t>);</a:t>
            </a:r>
          </a:p>
          <a:p>
            <a:pPr marL="0" indent="0" fontAlgn="base">
              <a:buNone/>
            </a:pPr>
            <a:r>
              <a:rPr lang="en-IN" dirty="0"/>
              <a:t>    </a:t>
            </a:r>
            <a:r>
              <a:rPr lang="en-IN" dirty="0" err="1"/>
              <a:t>printf</a:t>
            </a:r>
            <a:r>
              <a:rPr lang="en-IN" dirty="0"/>
              <a:t>("\n\t STACK OPERATIONS USING ARRAY");</a:t>
            </a:r>
          </a:p>
          <a:p>
            <a:pPr marL="0" indent="0" fontAlgn="base">
              <a:buNone/>
            </a:pPr>
            <a:r>
              <a:rPr lang="en-IN" dirty="0"/>
              <a:t>    </a:t>
            </a:r>
            <a:r>
              <a:rPr lang="en-IN" dirty="0" err="1"/>
              <a:t>printf</a:t>
            </a:r>
            <a:r>
              <a:rPr lang="en-IN" dirty="0"/>
              <a:t>("\n\t--------------------------------");</a:t>
            </a:r>
          </a:p>
          <a:p>
            <a:pPr marL="0" indent="0" fontAlgn="base">
              <a:buNone/>
            </a:pPr>
            <a:r>
              <a:rPr lang="en-IN" dirty="0"/>
              <a:t>    </a:t>
            </a:r>
            <a:r>
              <a:rPr lang="en-IN" dirty="0" err="1"/>
              <a:t>printf</a:t>
            </a:r>
            <a:r>
              <a:rPr lang="en-IN" dirty="0"/>
              <a:t>("\n\t 1.PUSH\n\t 2.POP\n\t 3.DISPLAY\n\t 4.EXIT");</a:t>
            </a:r>
          </a:p>
          <a:p>
            <a:pPr marL="0" indent="0" fontAlgn="base">
              <a:buNone/>
            </a:pPr>
            <a:r>
              <a:rPr lang="en-IN" dirty="0"/>
              <a:t> </a:t>
            </a:r>
          </a:p>
        </p:txBody>
      </p:sp>
    </p:spTree>
    <p:extLst>
      <p:ext uri="{BB962C8B-B14F-4D97-AF65-F5344CB8AC3E}">
        <p14:creationId xmlns:p14="http://schemas.microsoft.com/office/powerpoint/2010/main" val="25815605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fontScale="90000"/>
          </a:bodyPr>
          <a:lstStyle/>
          <a:p>
            <a:endParaRPr lang="en-IN" dirty="0"/>
          </a:p>
        </p:txBody>
      </p:sp>
      <p:sp>
        <p:nvSpPr>
          <p:cNvPr id="3" name="Content Placeholder 2"/>
          <p:cNvSpPr>
            <a:spLocks noGrp="1"/>
          </p:cNvSpPr>
          <p:nvPr>
            <p:ph idx="1"/>
          </p:nvPr>
        </p:nvSpPr>
        <p:spPr>
          <a:xfrm>
            <a:off x="457200" y="685800"/>
            <a:ext cx="8229600" cy="6172200"/>
          </a:xfrm>
        </p:spPr>
        <p:txBody>
          <a:bodyPr>
            <a:noAutofit/>
          </a:bodyPr>
          <a:lstStyle/>
          <a:p>
            <a:pPr marL="0" indent="0" fontAlgn="base">
              <a:lnSpc>
                <a:spcPct val="120000"/>
              </a:lnSpc>
              <a:buNone/>
            </a:pPr>
            <a:r>
              <a:rPr lang="en-IN" sz="2200" dirty="0"/>
              <a:t>do</a:t>
            </a:r>
          </a:p>
          <a:p>
            <a:pPr marL="0" indent="0" fontAlgn="base">
              <a:lnSpc>
                <a:spcPct val="120000"/>
              </a:lnSpc>
              <a:buNone/>
            </a:pPr>
            <a:r>
              <a:rPr lang="en-IN" sz="2200" dirty="0"/>
              <a:t>    </a:t>
            </a:r>
            <a:r>
              <a:rPr lang="en-IN" sz="2200" dirty="0" smtClean="0"/>
              <a:t>{</a:t>
            </a:r>
            <a:r>
              <a:rPr lang="en-IN" sz="2200" dirty="0"/>
              <a:t>   </a:t>
            </a:r>
            <a:r>
              <a:rPr lang="en-IN" sz="2200" dirty="0" err="1"/>
              <a:t>printf</a:t>
            </a:r>
            <a:r>
              <a:rPr lang="en-IN" sz="2200" dirty="0"/>
              <a:t>("\n Enter the Choice:");</a:t>
            </a:r>
          </a:p>
          <a:p>
            <a:pPr marL="0" indent="0" fontAlgn="base">
              <a:lnSpc>
                <a:spcPct val="120000"/>
              </a:lnSpc>
              <a:buNone/>
            </a:pPr>
            <a:r>
              <a:rPr lang="en-IN" sz="2200" dirty="0"/>
              <a:t>        </a:t>
            </a:r>
            <a:r>
              <a:rPr lang="en-IN" sz="2200" dirty="0" err="1"/>
              <a:t>scanf</a:t>
            </a:r>
            <a:r>
              <a:rPr lang="en-IN" sz="2200" dirty="0"/>
              <a:t>("%</a:t>
            </a:r>
            <a:r>
              <a:rPr lang="en-IN" sz="2200" dirty="0" err="1"/>
              <a:t>d",&amp;choice</a:t>
            </a:r>
            <a:r>
              <a:rPr lang="en-IN" sz="2200" dirty="0"/>
              <a:t>);</a:t>
            </a:r>
          </a:p>
          <a:p>
            <a:pPr marL="0" indent="0" fontAlgn="base">
              <a:buNone/>
            </a:pPr>
            <a:r>
              <a:rPr lang="en-IN" sz="2200" dirty="0"/>
              <a:t>        switch(choice)</a:t>
            </a:r>
          </a:p>
          <a:p>
            <a:pPr marL="0" indent="0" fontAlgn="base">
              <a:buNone/>
            </a:pPr>
            <a:r>
              <a:rPr lang="en-IN" sz="2200" dirty="0"/>
              <a:t>        {</a:t>
            </a:r>
          </a:p>
          <a:p>
            <a:pPr marL="0" indent="0" fontAlgn="base">
              <a:buNone/>
            </a:pPr>
            <a:r>
              <a:rPr lang="en-IN" sz="2200" dirty="0"/>
              <a:t>            case 1:</a:t>
            </a:r>
          </a:p>
          <a:p>
            <a:pPr marL="0" indent="0" fontAlgn="base">
              <a:buNone/>
            </a:pPr>
            <a:r>
              <a:rPr lang="en-IN" sz="2200" dirty="0"/>
              <a:t>            {</a:t>
            </a:r>
          </a:p>
          <a:p>
            <a:pPr marL="0" indent="0" fontAlgn="base">
              <a:buNone/>
            </a:pPr>
            <a:r>
              <a:rPr lang="en-IN" sz="2200" dirty="0"/>
              <a:t>                push();</a:t>
            </a:r>
          </a:p>
          <a:p>
            <a:pPr marL="0" indent="0" fontAlgn="base">
              <a:buNone/>
            </a:pPr>
            <a:r>
              <a:rPr lang="en-IN" sz="2200" dirty="0"/>
              <a:t>                break;</a:t>
            </a:r>
          </a:p>
          <a:p>
            <a:pPr marL="0" indent="0" fontAlgn="base">
              <a:buNone/>
            </a:pPr>
            <a:r>
              <a:rPr lang="en-IN" sz="2200" dirty="0"/>
              <a:t>            }</a:t>
            </a:r>
          </a:p>
          <a:p>
            <a:pPr marL="0" indent="0" fontAlgn="base">
              <a:buNone/>
            </a:pPr>
            <a:r>
              <a:rPr lang="en-IN" sz="2200" dirty="0"/>
              <a:t>            case 2:</a:t>
            </a:r>
          </a:p>
          <a:p>
            <a:pPr marL="0" indent="0" fontAlgn="base">
              <a:buNone/>
            </a:pPr>
            <a:r>
              <a:rPr lang="en-IN" sz="2200" dirty="0"/>
              <a:t>            {</a:t>
            </a:r>
          </a:p>
          <a:p>
            <a:pPr marL="0" indent="0" fontAlgn="base">
              <a:buNone/>
            </a:pPr>
            <a:r>
              <a:rPr lang="en-IN" sz="2200" dirty="0"/>
              <a:t>                pop();</a:t>
            </a:r>
          </a:p>
          <a:p>
            <a:pPr marL="0" indent="0" fontAlgn="base">
              <a:buNone/>
            </a:pPr>
            <a:r>
              <a:rPr lang="en-IN" sz="2200" dirty="0"/>
              <a:t>                break;</a:t>
            </a:r>
          </a:p>
          <a:p>
            <a:pPr marL="0" indent="0" fontAlgn="base">
              <a:buNone/>
            </a:pPr>
            <a:r>
              <a:rPr lang="en-IN" sz="2200" dirty="0"/>
              <a:t>            }</a:t>
            </a:r>
          </a:p>
          <a:p>
            <a:pPr marL="0" indent="0" fontAlgn="base">
              <a:lnSpc>
                <a:spcPct val="120000"/>
              </a:lnSpc>
              <a:buNone/>
            </a:pPr>
            <a:r>
              <a:rPr lang="en-IN" sz="2200" dirty="0"/>
              <a:t>            </a:t>
            </a:r>
          </a:p>
        </p:txBody>
      </p:sp>
    </p:spTree>
    <p:extLst>
      <p:ext uri="{BB962C8B-B14F-4D97-AF65-F5344CB8AC3E}">
        <p14:creationId xmlns:p14="http://schemas.microsoft.com/office/powerpoint/2010/main" val="29113099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6362"/>
          </a:xfrm>
        </p:spPr>
        <p:txBody>
          <a:bodyPr>
            <a:normAutofit fontScale="90000"/>
          </a:bodyPr>
          <a:lstStyle/>
          <a:p>
            <a:endParaRPr lang="en-IN" dirty="0"/>
          </a:p>
        </p:txBody>
      </p:sp>
      <p:sp>
        <p:nvSpPr>
          <p:cNvPr id="3" name="Content Placeholder 2"/>
          <p:cNvSpPr>
            <a:spLocks noGrp="1"/>
          </p:cNvSpPr>
          <p:nvPr>
            <p:ph idx="1"/>
          </p:nvPr>
        </p:nvSpPr>
        <p:spPr>
          <a:xfrm>
            <a:off x="457200" y="228600"/>
            <a:ext cx="8229600" cy="7010400"/>
          </a:xfrm>
        </p:spPr>
        <p:txBody>
          <a:bodyPr>
            <a:noAutofit/>
          </a:bodyPr>
          <a:lstStyle/>
          <a:p>
            <a:pPr marL="0" indent="0" fontAlgn="base">
              <a:buNone/>
            </a:pPr>
            <a:r>
              <a:rPr lang="en-IN" sz="2200" dirty="0"/>
              <a:t>case 3:</a:t>
            </a:r>
          </a:p>
          <a:p>
            <a:pPr marL="0" indent="0" fontAlgn="base">
              <a:buNone/>
            </a:pPr>
            <a:r>
              <a:rPr lang="en-IN" sz="2200" dirty="0"/>
              <a:t>            </a:t>
            </a:r>
            <a:r>
              <a:rPr lang="en-IN" sz="2200" dirty="0" smtClean="0"/>
              <a:t>{ </a:t>
            </a:r>
            <a:r>
              <a:rPr lang="en-IN" sz="2200" dirty="0"/>
              <a:t> display();</a:t>
            </a:r>
          </a:p>
          <a:p>
            <a:pPr marL="0" indent="0" fontAlgn="base">
              <a:buNone/>
            </a:pPr>
            <a:r>
              <a:rPr lang="en-IN" sz="2200" dirty="0"/>
              <a:t>                break;</a:t>
            </a:r>
          </a:p>
          <a:p>
            <a:pPr marL="0" indent="0" fontAlgn="base">
              <a:buNone/>
            </a:pPr>
            <a:r>
              <a:rPr lang="en-IN" sz="2200" dirty="0"/>
              <a:t>            }</a:t>
            </a:r>
          </a:p>
          <a:p>
            <a:pPr marL="0" indent="0" fontAlgn="base">
              <a:buNone/>
            </a:pPr>
            <a:r>
              <a:rPr lang="en-IN" sz="2200" dirty="0"/>
              <a:t>            case 4:</a:t>
            </a:r>
          </a:p>
          <a:p>
            <a:pPr marL="0" indent="0" fontAlgn="base">
              <a:buNone/>
            </a:pPr>
            <a:r>
              <a:rPr lang="en-IN" sz="2200" dirty="0"/>
              <a:t>            </a:t>
            </a:r>
            <a:r>
              <a:rPr lang="en-IN" sz="2200" dirty="0" smtClean="0"/>
              <a:t>{ </a:t>
            </a:r>
            <a:r>
              <a:rPr lang="en-IN" sz="2200" dirty="0"/>
              <a:t> </a:t>
            </a:r>
            <a:r>
              <a:rPr lang="en-IN" sz="2200" dirty="0" err="1"/>
              <a:t>printf</a:t>
            </a:r>
            <a:r>
              <a:rPr lang="en-IN" sz="2200" dirty="0"/>
              <a:t>("\n\t EXIT POINT ");</a:t>
            </a:r>
          </a:p>
          <a:p>
            <a:pPr marL="0" indent="0" fontAlgn="base">
              <a:buNone/>
            </a:pPr>
            <a:r>
              <a:rPr lang="en-IN" sz="2200" dirty="0"/>
              <a:t>                break;</a:t>
            </a:r>
          </a:p>
          <a:p>
            <a:pPr marL="0" indent="0" fontAlgn="base">
              <a:buNone/>
            </a:pPr>
            <a:r>
              <a:rPr lang="en-IN" sz="2200" dirty="0"/>
              <a:t>            }</a:t>
            </a:r>
          </a:p>
          <a:p>
            <a:pPr marL="0" indent="0" fontAlgn="base">
              <a:buNone/>
            </a:pPr>
            <a:r>
              <a:rPr lang="en-IN" sz="2200" dirty="0"/>
              <a:t>            default:</a:t>
            </a:r>
          </a:p>
          <a:p>
            <a:pPr marL="0" indent="0" fontAlgn="base">
              <a:buNone/>
            </a:pPr>
            <a:r>
              <a:rPr lang="en-IN" sz="2200" dirty="0"/>
              <a:t>            </a:t>
            </a:r>
            <a:r>
              <a:rPr lang="en-IN" sz="2200" dirty="0" smtClean="0"/>
              <a:t>{   </a:t>
            </a:r>
            <a:r>
              <a:rPr lang="en-IN" sz="2200" dirty="0" err="1" smtClean="0"/>
              <a:t>printf</a:t>
            </a:r>
            <a:r>
              <a:rPr lang="en-IN" sz="2200" dirty="0" smtClean="0"/>
              <a:t> </a:t>
            </a:r>
            <a:r>
              <a:rPr lang="en-IN" sz="2200" dirty="0"/>
              <a:t>("\n\t Please Enter a Valid Choice(1/2/3/4)");</a:t>
            </a:r>
          </a:p>
          <a:p>
            <a:pPr marL="0" indent="0" fontAlgn="base">
              <a:buNone/>
            </a:pPr>
            <a:r>
              <a:rPr lang="en-IN" sz="2200" dirty="0"/>
              <a:t>            }</a:t>
            </a:r>
          </a:p>
          <a:p>
            <a:pPr marL="0" indent="0" fontAlgn="base">
              <a:buNone/>
            </a:pPr>
            <a:r>
              <a:rPr lang="en-IN" sz="2200" dirty="0"/>
              <a:t>                 }</a:t>
            </a:r>
          </a:p>
          <a:p>
            <a:pPr marL="0" indent="0" fontAlgn="base">
              <a:buNone/>
            </a:pPr>
            <a:r>
              <a:rPr lang="en-IN" sz="2200" dirty="0"/>
              <a:t>    }</a:t>
            </a:r>
          </a:p>
          <a:p>
            <a:pPr marL="0" indent="0" fontAlgn="base">
              <a:buNone/>
            </a:pPr>
            <a:r>
              <a:rPr lang="en-IN" sz="2200" dirty="0"/>
              <a:t>    while(choice!=4);</a:t>
            </a:r>
          </a:p>
          <a:p>
            <a:pPr marL="0" indent="0" fontAlgn="base">
              <a:buNone/>
            </a:pPr>
            <a:r>
              <a:rPr lang="en-IN" sz="2400" dirty="0"/>
              <a:t>return 0;</a:t>
            </a:r>
          </a:p>
          <a:p>
            <a:pPr marL="0" indent="0" fontAlgn="base">
              <a:buNone/>
            </a:pPr>
            <a:r>
              <a:rPr lang="en-IN" sz="2400" dirty="0"/>
              <a:t>}</a:t>
            </a:r>
          </a:p>
          <a:p>
            <a:endParaRPr lang="en-IN" sz="2200" dirty="0"/>
          </a:p>
        </p:txBody>
      </p:sp>
    </p:spTree>
    <p:extLst>
      <p:ext uri="{BB962C8B-B14F-4D97-AF65-F5344CB8AC3E}">
        <p14:creationId xmlns:p14="http://schemas.microsoft.com/office/powerpoint/2010/main" val="35626806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rmAutofit fontScale="90000"/>
          </a:bodyPr>
          <a:lstStyle/>
          <a:p>
            <a:endParaRPr lang="en-IN" dirty="0"/>
          </a:p>
        </p:txBody>
      </p:sp>
      <p:sp>
        <p:nvSpPr>
          <p:cNvPr id="3" name="Content Placeholder 2"/>
          <p:cNvSpPr>
            <a:spLocks noGrp="1"/>
          </p:cNvSpPr>
          <p:nvPr>
            <p:ph idx="1"/>
          </p:nvPr>
        </p:nvSpPr>
        <p:spPr>
          <a:xfrm>
            <a:off x="457200" y="762000"/>
            <a:ext cx="8229600" cy="5364163"/>
          </a:xfrm>
        </p:spPr>
        <p:txBody>
          <a:bodyPr>
            <a:normAutofit fontScale="32500" lnSpcReduction="20000"/>
          </a:bodyPr>
          <a:lstStyle/>
          <a:p>
            <a:pPr marL="0" indent="0" fontAlgn="base">
              <a:buNone/>
            </a:pPr>
            <a:r>
              <a:rPr lang="en-IN" sz="6800" dirty="0"/>
              <a:t> </a:t>
            </a:r>
            <a:r>
              <a:rPr lang="en-IN" sz="6800" dirty="0" smtClean="0"/>
              <a:t>void </a:t>
            </a:r>
            <a:r>
              <a:rPr lang="en-IN" sz="6800" dirty="0"/>
              <a:t>push()</a:t>
            </a:r>
          </a:p>
          <a:p>
            <a:pPr marL="0" indent="0" fontAlgn="base">
              <a:buNone/>
            </a:pPr>
            <a:r>
              <a:rPr lang="en-IN" sz="6800" dirty="0"/>
              <a:t>{</a:t>
            </a:r>
          </a:p>
          <a:p>
            <a:pPr marL="0" indent="0" fontAlgn="base">
              <a:buNone/>
            </a:pPr>
            <a:r>
              <a:rPr lang="en-IN" sz="6800" dirty="0"/>
              <a:t>    if(top&gt;=n-1)</a:t>
            </a:r>
          </a:p>
          <a:p>
            <a:pPr marL="0" indent="0" fontAlgn="base">
              <a:buNone/>
            </a:pPr>
            <a:r>
              <a:rPr lang="en-IN" sz="6800" dirty="0"/>
              <a:t>    {</a:t>
            </a:r>
          </a:p>
          <a:p>
            <a:pPr marL="0" indent="0" fontAlgn="base">
              <a:buNone/>
            </a:pPr>
            <a:r>
              <a:rPr lang="en-IN" sz="6800" dirty="0"/>
              <a:t>        </a:t>
            </a:r>
            <a:r>
              <a:rPr lang="en-IN" sz="6800" dirty="0" err="1"/>
              <a:t>printf</a:t>
            </a:r>
            <a:r>
              <a:rPr lang="en-IN" sz="6800" dirty="0"/>
              <a:t>("\n\</a:t>
            </a:r>
            <a:r>
              <a:rPr lang="en-IN" sz="6800" dirty="0" err="1"/>
              <a:t>tSTACK</a:t>
            </a:r>
            <a:r>
              <a:rPr lang="en-IN" sz="6800" dirty="0"/>
              <a:t> is over flow");</a:t>
            </a:r>
          </a:p>
          <a:p>
            <a:pPr marL="0" indent="0" fontAlgn="base">
              <a:buNone/>
            </a:pPr>
            <a:r>
              <a:rPr lang="en-IN" sz="6800" dirty="0"/>
              <a:t>         </a:t>
            </a:r>
          </a:p>
          <a:p>
            <a:pPr marL="0" indent="0" fontAlgn="base">
              <a:buNone/>
            </a:pPr>
            <a:r>
              <a:rPr lang="en-IN" sz="6800" dirty="0"/>
              <a:t>    }</a:t>
            </a:r>
          </a:p>
          <a:p>
            <a:pPr marL="0" indent="0" fontAlgn="base">
              <a:buNone/>
            </a:pPr>
            <a:r>
              <a:rPr lang="en-IN" sz="6800" dirty="0"/>
              <a:t>    else</a:t>
            </a:r>
          </a:p>
          <a:p>
            <a:pPr marL="0" indent="0" fontAlgn="base">
              <a:buNone/>
            </a:pPr>
            <a:r>
              <a:rPr lang="en-IN" sz="6800" dirty="0"/>
              <a:t>    {</a:t>
            </a:r>
          </a:p>
          <a:p>
            <a:pPr marL="0" indent="0" fontAlgn="base">
              <a:buNone/>
            </a:pPr>
            <a:r>
              <a:rPr lang="en-IN" sz="6800" dirty="0"/>
              <a:t>        </a:t>
            </a:r>
            <a:r>
              <a:rPr lang="en-IN" sz="6800" dirty="0" err="1"/>
              <a:t>printf</a:t>
            </a:r>
            <a:r>
              <a:rPr lang="en-IN" sz="6800" dirty="0"/>
              <a:t>(" Enter a value to be pushed:");</a:t>
            </a:r>
          </a:p>
          <a:p>
            <a:pPr marL="0" indent="0" fontAlgn="base">
              <a:buNone/>
            </a:pPr>
            <a:r>
              <a:rPr lang="en-IN" sz="6800" dirty="0"/>
              <a:t>        </a:t>
            </a:r>
            <a:r>
              <a:rPr lang="en-IN" sz="6800" dirty="0" err="1"/>
              <a:t>scanf</a:t>
            </a:r>
            <a:r>
              <a:rPr lang="en-IN" sz="6800" dirty="0"/>
              <a:t>("%</a:t>
            </a:r>
            <a:r>
              <a:rPr lang="en-IN" sz="6800" dirty="0" err="1"/>
              <a:t>d",&amp;x</a:t>
            </a:r>
            <a:r>
              <a:rPr lang="en-IN" sz="6800" dirty="0"/>
              <a:t>);</a:t>
            </a:r>
          </a:p>
          <a:p>
            <a:pPr marL="0" indent="0" fontAlgn="base">
              <a:buNone/>
            </a:pPr>
            <a:r>
              <a:rPr lang="en-IN" sz="6800" dirty="0"/>
              <a:t>        top++;</a:t>
            </a:r>
          </a:p>
          <a:p>
            <a:pPr marL="0" indent="0" fontAlgn="base">
              <a:buNone/>
            </a:pPr>
            <a:r>
              <a:rPr lang="en-IN" sz="6800" dirty="0"/>
              <a:t>        stack[top]=x;</a:t>
            </a:r>
          </a:p>
          <a:p>
            <a:pPr marL="0" indent="0" fontAlgn="base">
              <a:buNone/>
            </a:pPr>
            <a:r>
              <a:rPr lang="en-IN" sz="6800" dirty="0"/>
              <a:t>    }</a:t>
            </a:r>
          </a:p>
          <a:p>
            <a:pPr marL="0" indent="0" fontAlgn="base">
              <a:buNone/>
            </a:pPr>
            <a:r>
              <a:rPr lang="en-IN" sz="6800" dirty="0"/>
              <a:t>}</a:t>
            </a:r>
          </a:p>
          <a:p>
            <a:endParaRPr lang="en-IN" dirty="0"/>
          </a:p>
          <a:p>
            <a:endParaRPr lang="en-IN" dirty="0"/>
          </a:p>
        </p:txBody>
      </p:sp>
      <p:sp>
        <p:nvSpPr>
          <p:cNvPr id="4" name="Rectangle 3"/>
          <p:cNvSpPr/>
          <p:nvPr/>
        </p:nvSpPr>
        <p:spPr>
          <a:xfrm>
            <a:off x="2286000" y="-7835622"/>
            <a:ext cx="4572000" cy="646331"/>
          </a:xfrm>
          <a:prstGeom prst="rect">
            <a:avLst/>
          </a:prstGeom>
        </p:spPr>
        <p:txBody>
          <a:bodyPr>
            <a:spAutoFit/>
          </a:bodyPr>
          <a:lstStyle/>
          <a:p>
            <a:pPr fontAlgn="base"/>
            <a:r>
              <a:rPr lang="en-IN" dirty="0"/>
              <a:t>   </a:t>
            </a:r>
          </a:p>
          <a:p>
            <a:pPr fontAlgn="base"/>
            <a:r>
              <a:rPr lang="en-IN" dirty="0"/>
              <a:t>   </a:t>
            </a:r>
          </a:p>
        </p:txBody>
      </p:sp>
    </p:spTree>
    <p:extLst>
      <p:ext uri="{BB962C8B-B14F-4D97-AF65-F5344CB8AC3E}">
        <p14:creationId xmlns:p14="http://schemas.microsoft.com/office/powerpoint/2010/main" val="2610329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Autofit/>
          </a:bodyPr>
          <a:lstStyle/>
          <a:p>
            <a:pPr marL="0" indent="0" fontAlgn="base">
              <a:buNone/>
            </a:pPr>
            <a:r>
              <a:rPr lang="en-IN" sz="2000" dirty="0"/>
              <a:t>void pop()</a:t>
            </a:r>
          </a:p>
          <a:p>
            <a:pPr marL="0" indent="0" fontAlgn="base">
              <a:buNone/>
            </a:pPr>
            <a:r>
              <a:rPr lang="en-IN" sz="2000" dirty="0"/>
              <a:t>{</a:t>
            </a:r>
          </a:p>
          <a:p>
            <a:pPr marL="0" indent="0" fontAlgn="base">
              <a:buNone/>
            </a:pPr>
            <a:r>
              <a:rPr lang="en-IN" sz="2000" dirty="0"/>
              <a:t>    if(top&lt;=-1)</a:t>
            </a:r>
          </a:p>
          <a:p>
            <a:pPr marL="0" indent="0" fontAlgn="base">
              <a:buNone/>
            </a:pPr>
            <a:r>
              <a:rPr lang="en-IN" sz="2000" dirty="0"/>
              <a:t>    {</a:t>
            </a:r>
          </a:p>
          <a:p>
            <a:pPr marL="0" indent="0" fontAlgn="base">
              <a:buNone/>
            </a:pPr>
            <a:r>
              <a:rPr lang="en-IN" sz="2000" dirty="0"/>
              <a:t>        </a:t>
            </a:r>
            <a:r>
              <a:rPr lang="en-IN" sz="2000" dirty="0" err="1"/>
              <a:t>printf</a:t>
            </a:r>
            <a:r>
              <a:rPr lang="en-IN" sz="2000" dirty="0"/>
              <a:t>("\n\t Stack is under flow");</a:t>
            </a:r>
          </a:p>
          <a:p>
            <a:pPr marL="0" indent="0" fontAlgn="base">
              <a:buNone/>
            </a:pPr>
            <a:r>
              <a:rPr lang="en-IN" sz="2000" dirty="0"/>
              <a:t>    }</a:t>
            </a:r>
          </a:p>
          <a:p>
            <a:pPr marL="0" indent="0" fontAlgn="base">
              <a:buNone/>
            </a:pPr>
            <a:r>
              <a:rPr lang="en-IN" sz="2000" dirty="0"/>
              <a:t>    else</a:t>
            </a:r>
          </a:p>
          <a:p>
            <a:pPr marL="0" indent="0" fontAlgn="base">
              <a:buNone/>
            </a:pPr>
            <a:r>
              <a:rPr lang="en-IN" sz="2000" dirty="0"/>
              <a:t>    {</a:t>
            </a:r>
          </a:p>
          <a:p>
            <a:pPr marL="0" indent="0" fontAlgn="base">
              <a:buNone/>
            </a:pPr>
            <a:r>
              <a:rPr lang="en-IN" sz="2000" dirty="0"/>
              <a:t>        </a:t>
            </a:r>
            <a:r>
              <a:rPr lang="en-IN" sz="2000" dirty="0" err="1"/>
              <a:t>printf</a:t>
            </a:r>
            <a:r>
              <a:rPr lang="en-IN" sz="2000" dirty="0"/>
              <a:t>("\n\t The popped elements is %</a:t>
            </a:r>
            <a:r>
              <a:rPr lang="en-IN" sz="2000" dirty="0" err="1"/>
              <a:t>d",stack</a:t>
            </a:r>
            <a:r>
              <a:rPr lang="en-IN" sz="2000" dirty="0"/>
              <a:t>[top]);</a:t>
            </a:r>
          </a:p>
          <a:p>
            <a:pPr marL="0" indent="0" fontAlgn="base">
              <a:buNone/>
            </a:pPr>
            <a:r>
              <a:rPr lang="en-IN" sz="2000" dirty="0"/>
              <a:t>        top--;</a:t>
            </a:r>
          </a:p>
          <a:p>
            <a:pPr marL="0" indent="0" fontAlgn="base">
              <a:buNone/>
            </a:pPr>
            <a:r>
              <a:rPr lang="en-IN" sz="2000" dirty="0"/>
              <a:t>    }</a:t>
            </a:r>
          </a:p>
          <a:p>
            <a:pPr marL="0" indent="0" fontAlgn="base">
              <a:buNone/>
            </a:pPr>
            <a:r>
              <a:rPr lang="en-IN" sz="2000" dirty="0"/>
              <a:t>}</a:t>
            </a:r>
          </a:p>
          <a:p>
            <a:pPr marL="0" indent="0" fontAlgn="base">
              <a:buNone/>
            </a:pPr>
            <a:endParaRPr lang="en-IN" sz="2000" dirty="0"/>
          </a:p>
          <a:p>
            <a:pPr marL="0" indent="0" fontAlgn="base">
              <a:buNone/>
            </a:pPr>
            <a:r>
              <a:rPr lang="en-IN" sz="2000" dirty="0"/>
              <a:t>}</a:t>
            </a:r>
          </a:p>
          <a:p>
            <a:pPr marL="0" indent="0">
              <a:buNone/>
            </a:pPr>
            <a:endParaRPr lang="en-IN" sz="2000" dirty="0"/>
          </a:p>
        </p:txBody>
      </p:sp>
    </p:spTree>
    <p:extLst>
      <p:ext uri="{BB962C8B-B14F-4D97-AF65-F5344CB8AC3E}">
        <p14:creationId xmlns:p14="http://schemas.microsoft.com/office/powerpoint/2010/main" val="4376800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endParaRPr lang="en-IN" dirty="0"/>
          </a:p>
        </p:txBody>
      </p:sp>
      <p:sp>
        <p:nvSpPr>
          <p:cNvPr id="3" name="Content Placeholder 2"/>
          <p:cNvSpPr>
            <a:spLocks noGrp="1"/>
          </p:cNvSpPr>
          <p:nvPr>
            <p:ph idx="1"/>
          </p:nvPr>
        </p:nvSpPr>
        <p:spPr>
          <a:xfrm>
            <a:off x="457200" y="838200"/>
            <a:ext cx="8229600" cy="5287963"/>
          </a:xfrm>
        </p:spPr>
        <p:txBody>
          <a:bodyPr>
            <a:normAutofit fontScale="70000" lnSpcReduction="20000"/>
          </a:bodyPr>
          <a:lstStyle/>
          <a:p>
            <a:pPr marL="0" indent="0" fontAlgn="base">
              <a:buNone/>
            </a:pPr>
            <a:r>
              <a:rPr lang="en-IN" dirty="0"/>
              <a:t>void display()</a:t>
            </a:r>
          </a:p>
          <a:p>
            <a:pPr marL="0" indent="0" fontAlgn="base">
              <a:buNone/>
            </a:pPr>
            <a:r>
              <a:rPr lang="en-IN" dirty="0"/>
              <a:t>{</a:t>
            </a:r>
          </a:p>
          <a:p>
            <a:pPr marL="0" indent="0" fontAlgn="base">
              <a:buNone/>
            </a:pPr>
            <a:r>
              <a:rPr lang="en-IN" dirty="0"/>
              <a:t>    if(top&gt;=0)</a:t>
            </a:r>
          </a:p>
          <a:p>
            <a:pPr marL="0" indent="0" fontAlgn="base">
              <a:buNone/>
            </a:pPr>
            <a:r>
              <a:rPr lang="en-IN" dirty="0"/>
              <a:t>    {</a:t>
            </a:r>
          </a:p>
          <a:p>
            <a:pPr marL="0" indent="0" fontAlgn="base">
              <a:buNone/>
            </a:pPr>
            <a:r>
              <a:rPr lang="en-IN" dirty="0"/>
              <a:t>        </a:t>
            </a:r>
            <a:r>
              <a:rPr lang="en-IN" dirty="0" err="1"/>
              <a:t>printf</a:t>
            </a:r>
            <a:r>
              <a:rPr lang="en-IN" dirty="0"/>
              <a:t>("\n The elements in STACK \n");</a:t>
            </a:r>
          </a:p>
          <a:p>
            <a:pPr marL="0" indent="0" fontAlgn="base">
              <a:buNone/>
            </a:pPr>
            <a:r>
              <a:rPr lang="en-IN" dirty="0"/>
              <a:t>        for(i=top; i&gt;=0; i--)</a:t>
            </a:r>
          </a:p>
          <a:p>
            <a:pPr marL="0" indent="0" fontAlgn="base">
              <a:buNone/>
            </a:pPr>
            <a:r>
              <a:rPr lang="en-IN" dirty="0"/>
              <a:t>            </a:t>
            </a:r>
            <a:r>
              <a:rPr lang="en-IN" dirty="0" err="1"/>
              <a:t>printf</a:t>
            </a:r>
            <a:r>
              <a:rPr lang="en-IN" dirty="0"/>
              <a:t>("\</a:t>
            </a:r>
            <a:r>
              <a:rPr lang="en-IN" dirty="0" err="1"/>
              <a:t>n%d</a:t>
            </a:r>
            <a:r>
              <a:rPr lang="en-IN" dirty="0"/>
              <a:t>",stack[i]);</a:t>
            </a:r>
          </a:p>
          <a:p>
            <a:pPr marL="0" indent="0" fontAlgn="base">
              <a:buNone/>
            </a:pPr>
            <a:r>
              <a:rPr lang="en-IN" dirty="0"/>
              <a:t>        </a:t>
            </a:r>
            <a:r>
              <a:rPr lang="en-IN" dirty="0" err="1"/>
              <a:t>printf</a:t>
            </a:r>
            <a:r>
              <a:rPr lang="en-IN" dirty="0"/>
              <a:t>("\n Press Next Choice");</a:t>
            </a:r>
          </a:p>
          <a:p>
            <a:pPr marL="0" indent="0" fontAlgn="base">
              <a:buNone/>
            </a:pPr>
            <a:r>
              <a:rPr lang="en-IN" dirty="0"/>
              <a:t>    }</a:t>
            </a:r>
          </a:p>
          <a:p>
            <a:pPr marL="0" indent="0" fontAlgn="base">
              <a:buNone/>
            </a:pPr>
            <a:r>
              <a:rPr lang="en-IN" dirty="0"/>
              <a:t>    else</a:t>
            </a:r>
          </a:p>
          <a:p>
            <a:pPr marL="0" indent="0" fontAlgn="base">
              <a:buNone/>
            </a:pPr>
            <a:r>
              <a:rPr lang="en-IN" dirty="0"/>
              <a:t>    {</a:t>
            </a:r>
          </a:p>
          <a:p>
            <a:pPr marL="0" indent="0" fontAlgn="base">
              <a:buNone/>
            </a:pPr>
            <a:r>
              <a:rPr lang="en-IN" dirty="0"/>
              <a:t>        </a:t>
            </a:r>
            <a:r>
              <a:rPr lang="en-IN" dirty="0" err="1"/>
              <a:t>printf</a:t>
            </a:r>
            <a:r>
              <a:rPr lang="en-IN" dirty="0"/>
              <a:t>("\n The STACK is empty");</a:t>
            </a:r>
          </a:p>
          <a:p>
            <a:pPr marL="0" indent="0" fontAlgn="base">
              <a:buNone/>
            </a:pPr>
            <a:r>
              <a:rPr lang="en-IN" dirty="0"/>
              <a:t>    }</a:t>
            </a:r>
          </a:p>
          <a:p>
            <a:pPr marL="0" indent="0" fontAlgn="base">
              <a:buNone/>
            </a:pPr>
            <a:r>
              <a:rPr lang="en-IN" dirty="0"/>
              <a:t>    </a:t>
            </a:r>
          </a:p>
        </p:txBody>
      </p:sp>
    </p:spTree>
    <p:extLst>
      <p:ext uri="{BB962C8B-B14F-4D97-AF65-F5344CB8AC3E}">
        <p14:creationId xmlns:p14="http://schemas.microsoft.com/office/powerpoint/2010/main" val="853310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a:t>6. To implement printer spooler so that jobs can be printed in the order </a:t>
            </a:r>
            <a:r>
              <a:rPr lang="en-US" dirty="0" smtClean="0"/>
              <a:t>of their </a:t>
            </a:r>
            <a:r>
              <a:rPr lang="en-US" dirty="0"/>
              <a:t>arrival.</a:t>
            </a:r>
          </a:p>
          <a:p>
            <a:r>
              <a:rPr lang="en-US" dirty="0"/>
              <a:t>7. To implement back functionality in the internet browser.</a:t>
            </a:r>
          </a:p>
          <a:p>
            <a:r>
              <a:rPr lang="en-US" dirty="0"/>
              <a:t>8. To store the possible moves in a chess game.</a:t>
            </a:r>
          </a:p>
          <a:p>
            <a:r>
              <a:rPr lang="en-US" dirty="0"/>
              <a:t>9. To store a set of fixed key words which are referenced very frequently.</a:t>
            </a:r>
          </a:p>
          <a:p>
            <a:r>
              <a:rPr lang="en-US" dirty="0"/>
              <a:t>10. To store the customer order information in a drive-in burger place. (</a:t>
            </a:r>
            <a:r>
              <a:rPr lang="en-US" dirty="0" smtClean="0"/>
              <a:t>Customers keep </a:t>
            </a:r>
            <a:r>
              <a:rPr lang="en-US" dirty="0"/>
              <a:t>on coming and they have to get their correct food at </a:t>
            </a:r>
            <a:r>
              <a:rPr lang="en-US" dirty="0" smtClean="0"/>
              <a:t>the payment/food </a:t>
            </a:r>
            <a:r>
              <a:rPr lang="en-US" dirty="0"/>
              <a:t>collection window.)</a:t>
            </a:r>
          </a:p>
          <a:p>
            <a:r>
              <a:rPr lang="en-US" dirty="0"/>
              <a:t>11. To store the genealogy information of biological species.</a:t>
            </a:r>
          </a:p>
          <a:p>
            <a:endParaRPr lang="en-US" dirty="0"/>
          </a:p>
          <a:p>
            <a:endParaRPr lang="en-US" dirty="0"/>
          </a:p>
        </p:txBody>
      </p:sp>
    </p:spTree>
    <p:extLst>
      <p:ext uri="{BB962C8B-B14F-4D97-AF65-F5344CB8AC3E}">
        <p14:creationId xmlns:p14="http://schemas.microsoft.com/office/powerpoint/2010/main" val="4080938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of Stack</a:t>
            </a:r>
          </a:p>
        </p:txBody>
      </p:sp>
      <p:sp>
        <p:nvSpPr>
          <p:cNvPr id="3" name="Content Placeholder 2"/>
          <p:cNvSpPr>
            <a:spLocks noGrp="1"/>
          </p:cNvSpPr>
          <p:nvPr>
            <p:ph idx="1"/>
          </p:nvPr>
        </p:nvSpPr>
        <p:spPr/>
        <p:txBody>
          <a:bodyPr/>
          <a:lstStyle/>
          <a:p>
            <a:r>
              <a:rPr lang="en-US" dirty="0"/>
              <a:t> stack of plates/books in a cupboard.</a:t>
            </a:r>
          </a:p>
          <a:p>
            <a:r>
              <a:rPr lang="en-US" dirty="0"/>
              <a:t>A garage that is only one car wide. To remove the first car in we have to take out all the other cars in after it.</a:t>
            </a:r>
          </a:p>
          <a:p>
            <a:r>
              <a:rPr lang="en-US" dirty="0"/>
              <a:t>Wearing/Removing Bangles.</a:t>
            </a:r>
          </a:p>
          <a:p>
            <a:r>
              <a:rPr lang="en-US" dirty="0"/>
              <a:t>Back/Forward stacks on browsers.</a:t>
            </a:r>
          </a:p>
        </p:txBody>
      </p:sp>
    </p:spTree>
    <p:extLst>
      <p:ext uri="{BB962C8B-B14F-4D97-AF65-F5344CB8AC3E}">
        <p14:creationId xmlns:p14="http://schemas.microsoft.com/office/powerpoint/2010/main" val="3792604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of Queue</a:t>
            </a:r>
            <a:endParaRPr lang="en-US" dirty="0"/>
          </a:p>
        </p:txBody>
      </p:sp>
      <p:sp>
        <p:nvSpPr>
          <p:cNvPr id="3" name="Content Placeholder 2"/>
          <p:cNvSpPr>
            <a:spLocks noGrp="1"/>
          </p:cNvSpPr>
          <p:nvPr>
            <p:ph idx="1"/>
          </p:nvPr>
        </p:nvSpPr>
        <p:spPr/>
        <p:txBody>
          <a:bodyPr/>
          <a:lstStyle/>
          <a:p>
            <a:r>
              <a:rPr lang="en-US" dirty="0"/>
              <a:t>A real-world example of queue can be a single-lane one-way road, where the vehicle enters first, exits first. </a:t>
            </a:r>
            <a:endParaRPr lang="en-US" dirty="0" smtClean="0"/>
          </a:p>
          <a:p>
            <a:r>
              <a:rPr lang="en-US" dirty="0" smtClean="0"/>
              <a:t>Queues </a:t>
            </a:r>
            <a:r>
              <a:rPr lang="en-US" dirty="0"/>
              <a:t>at the ticket windows and bus-stops</a:t>
            </a:r>
            <a:r>
              <a:rPr lang="en-US" dirty="0" smtClean="0"/>
              <a:t>.</a:t>
            </a:r>
          </a:p>
          <a:p>
            <a:r>
              <a:rPr lang="en-US" dirty="0"/>
              <a:t>Queue of processes in OS.</a:t>
            </a:r>
          </a:p>
          <a:p>
            <a:r>
              <a:rPr lang="en-US" dirty="0"/>
              <a:t>Queue of packets in data communication.</a:t>
            </a:r>
          </a:p>
          <a:p>
            <a:r>
              <a:rPr lang="en-US" dirty="0"/>
              <a:t>Queue of air planes waiting for landing instructions.</a:t>
            </a:r>
          </a:p>
        </p:txBody>
      </p:sp>
    </p:spTree>
    <p:extLst>
      <p:ext uri="{BB962C8B-B14F-4D97-AF65-F5344CB8AC3E}">
        <p14:creationId xmlns:p14="http://schemas.microsoft.com/office/powerpoint/2010/main" val="2997155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Linked list Applications</a:t>
            </a:r>
            <a:endParaRPr lang="en-US" dirty="0"/>
          </a:p>
        </p:txBody>
      </p:sp>
      <p:sp>
        <p:nvSpPr>
          <p:cNvPr id="3" name="Content Placeholder 2"/>
          <p:cNvSpPr>
            <a:spLocks noGrp="1"/>
          </p:cNvSpPr>
          <p:nvPr>
            <p:ph idx="1"/>
          </p:nvPr>
        </p:nvSpPr>
        <p:spPr/>
        <p:txBody>
          <a:bodyPr>
            <a:normAutofit fontScale="77500" lnSpcReduction="20000"/>
          </a:bodyPr>
          <a:lstStyle/>
          <a:p>
            <a:r>
              <a:rPr lang="en-US" dirty="0"/>
              <a:t>Consider the history section of web browsers, where it creates a linked list of web-pages visited, so that when you check history (traversal of a list) or press back button, the previous node's data is fetched.</a:t>
            </a:r>
          </a:p>
          <a:p>
            <a:r>
              <a:rPr lang="en-US" dirty="0"/>
              <a:t> </a:t>
            </a:r>
          </a:p>
          <a:p>
            <a:r>
              <a:rPr lang="en-US" dirty="0"/>
              <a:t>One common sighted example is low level memory management (i.e. the heap as managed by malloc in C or new in Java, etc) is often implemented as a linked list, with each node representing a used or available (free) block of memory. These blocks may be of any size, change size (combine and split), be freed or assigned in any order, and reordered. A linked list means you can keep track of all of these "nodes" and manipulate them fairly easily.</a:t>
            </a:r>
          </a:p>
        </p:txBody>
      </p:sp>
    </p:spTree>
    <p:extLst>
      <p:ext uri="{BB962C8B-B14F-4D97-AF65-F5344CB8AC3E}">
        <p14:creationId xmlns:p14="http://schemas.microsoft.com/office/powerpoint/2010/main" val="198044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 simple real life example is a Train, here each coach is connected to its previous and next coach (Except first and last). In terms of programming consider coach body as node value and connectors as links to previous and next nodes.</a:t>
            </a:r>
          </a:p>
        </p:txBody>
      </p:sp>
    </p:spTree>
    <p:extLst>
      <p:ext uri="{BB962C8B-B14F-4D97-AF65-F5344CB8AC3E}">
        <p14:creationId xmlns:p14="http://schemas.microsoft.com/office/powerpoint/2010/main" val="40071824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of trees</a:t>
            </a:r>
            <a:endParaRPr lang="en-US" dirty="0"/>
          </a:p>
        </p:txBody>
      </p:sp>
      <p:sp>
        <p:nvSpPr>
          <p:cNvPr id="3" name="Content Placeholder 2"/>
          <p:cNvSpPr>
            <a:spLocks noGrp="1"/>
          </p:cNvSpPr>
          <p:nvPr>
            <p:ph idx="1"/>
          </p:nvPr>
        </p:nvSpPr>
        <p:spPr/>
        <p:txBody>
          <a:bodyPr>
            <a:normAutofit fontScale="70000" lnSpcReduction="20000"/>
          </a:bodyPr>
          <a:lstStyle/>
          <a:p>
            <a:r>
              <a:rPr lang="en-US" dirty="0"/>
              <a:t>Computer chess games build a huge tree (training) which they prune at runtime using heuristics to reach an optimal move.</a:t>
            </a:r>
          </a:p>
          <a:p>
            <a:r>
              <a:rPr lang="en-US" dirty="0"/>
              <a:t>  </a:t>
            </a:r>
            <a:r>
              <a:rPr lang="en-US" dirty="0" smtClean="0"/>
              <a:t>PDF </a:t>
            </a:r>
            <a:r>
              <a:rPr lang="en-US" dirty="0"/>
              <a:t>is a tree based format. It has a root node followed by a catalog node(these are often the same) followed by a pages node which has several child page nodes</a:t>
            </a:r>
            <a:r>
              <a:rPr lang="en-US" dirty="0" smtClean="0"/>
              <a:t>.</a:t>
            </a:r>
          </a:p>
          <a:p>
            <a:r>
              <a:rPr lang="en-US" dirty="0" smtClean="0"/>
              <a:t> </a:t>
            </a:r>
            <a:r>
              <a:rPr lang="en-US" dirty="0"/>
              <a:t>Producers/consumers often use a balanced tree implementation to store a document in memory.</a:t>
            </a:r>
          </a:p>
          <a:p>
            <a:endParaRPr lang="en-US" dirty="0"/>
          </a:p>
          <a:p>
            <a:r>
              <a:rPr lang="en-US" dirty="0"/>
              <a:t>  </a:t>
            </a:r>
            <a:r>
              <a:rPr lang="en-US" dirty="0" smtClean="0"/>
              <a:t> </a:t>
            </a:r>
            <a:r>
              <a:rPr lang="en-US" dirty="0"/>
              <a:t>Though most databases use some form of B-tree to store data on the drive, databases which keep all their data in memory often use T-trees to do so.</a:t>
            </a:r>
          </a:p>
          <a:p>
            <a:endParaRPr lang="en-US" dirty="0"/>
          </a:p>
          <a:p>
            <a:r>
              <a:rPr lang="en-US" dirty="0" smtClean="0"/>
              <a:t> </a:t>
            </a:r>
            <a:r>
              <a:rPr lang="en-US" dirty="0"/>
              <a:t>Social networking is the current buzzword in CS research. It goes without saying that connections/relations are very naturally modelled using graphs. </a:t>
            </a:r>
          </a:p>
        </p:txBody>
      </p:sp>
    </p:spTree>
    <p:extLst>
      <p:ext uri="{BB962C8B-B14F-4D97-AF65-F5344CB8AC3E}">
        <p14:creationId xmlns:p14="http://schemas.microsoft.com/office/powerpoint/2010/main" val="1300228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Linear Lists</a:t>
            </a:r>
            <a:endParaRPr lang="en-IN" dirty="0"/>
          </a:p>
        </p:txBody>
      </p:sp>
      <p:sp>
        <p:nvSpPr>
          <p:cNvPr id="3" name="Content Placeholder 2"/>
          <p:cNvSpPr>
            <a:spLocks noGrp="1"/>
          </p:cNvSpPr>
          <p:nvPr>
            <p:ph idx="1"/>
          </p:nvPr>
        </p:nvSpPr>
        <p:spPr/>
        <p:txBody>
          <a:bodyPr/>
          <a:lstStyle/>
          <a:p>
            <a:r>
              <a:rPr lang="en-IN" dirty="0"/>
              <a:t>Linear is one  in which  each element has a unique successor.</a:t>
            </a:r>
          </a:p>
          <a:p>
            <a:r>
              <a:rPr lang="en-IN" dirty="0"/>
              <a:t>Linear is further divided into restricted and </a:t>
            </a:r>
            <a:r>
              <a:rPr lang="en-IN" dirty="0" smtClean="0"/>
              <a:t>general</a:t>
            </a:r>
          </a:p>
          <a:p>
            <a:r>
              <a:rPr lang="en-IN" dirty="0" smtClean="0"/>
              <a:t>Restricted- Allows insertion of data  to the ends</a:t>
            </a:r>
          </a:p>
          <a:p>
            <a:r>
              <a:rPr lang="en-IN" dirty="0" smtClean="0"/>
              <a:t>General- Data can be inserted anywhere in </a:t>
            </a:r>
            <a:r>
              <a:rPr lang="en-IN" smtClean="0"/>
              <a:t>the list</a:t>
            </a:r>
            <a:endParaRPr lang="en-IN"/>
          </a:p>
          <a:p>
            <a:endParaRPr lang="en-IN" dirty="0"/>
          </a:p>
        </p:txBody>
      </p:sp>
    </p:spTree>
    <p:extLst>
      <p:ext uri="{BB962C8B-B14F-4D97-AF65-F5344CB8AC3E}">
        <p14:creationId xmlns:p14="http://schemas.microsoft.com/office/powerpoint/2010/main" val="245925237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678</TotalTime>
  <Words>1190</Words>
  <Application>Microsoft Office PowerPoint</Application>
  <PresentationFormat>On-screen Show (4:3)</PresentationFormat>
  <Paragraphs>202</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Data Structures?</vt:lpstr>
      <vt:lpstr>Real-Life Examples of Data Structures </vt:lpstr>
      <vt:lpstr>PowerPoint Presentation</vt:lpstr>
      <vt:lpstr>Applications of Stack</vt:lpstr>
      <vt:lpstr>Applications of Queue</vt:lpstr>
      <vt:lpstr>Linked list Applications</vt:lpstr>
      <vt:lpstr>PowerPoint Presentation</vt:lpstr>
      <vt:lpstr>Applications of trees</vt:lpstr>
      <vt:lpstr>Linear Lists</vt:lpstr>
      <vt:lpstr>STACK</vt:lpstr>
      <vt:lpstr>The Stack Collection</vt:lpstr>
      <vt:lpstr>1. The Stack Collection: Stack Operations</vt:lpstr>
      <vt:lpstr>Stack Operations</vt:lpstr>
      <vt:lpstr>PowerPoint Presentation</vt:lpstr>
      <vt:lpstr>Stack Operations : Pop</vt:lpstr>
      <vt:lpstr>Stack Operations : Pop</vt:lpstr>
      <vt:lpstr>Stack Operations : Stack Top</vt:lpstr>
      <vt:lpstr>Stack operations Example (1/2)</vt:lpstr>
      <vt:lpstr>Stack operations Example (2/2)</vt:lpstr>
      <vt:lpstr>Stack implementation</vt:lpstr>
      <vt:lpstr>Implementation of stack using Array</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Applications of Stack</dc:title>
  <dc:creator>Jyothi</dc:creator>
  <cp:lastModifiedBy>Jyothi</cp:lastModifiedBy>
  <cp:revision>13</cp:revision>
  <dcterms:created xsi:type="dcterms:W3CDTF">2006-08-16T00:00:00Z</dcterms:created>
  <dcterms:modified xsi:type="dcterms:W3CDTF">2018-10-15T16:04:13Z</dcterms:modified>
</cp:coreProperties>
</file>