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1296"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D2BCD7-B9B9-4EC9-A47C-A08C684B994D}" type="datetimeFigureOut">
              <a:rPr lang="en-IN" smtClean="0"/>
              <a:t>15-10-2018</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232493-23E5-403A-B5DF-10EE7264F064}" type="slidenum">
              <a:rPr lang="en-IN" smtClean="0"/>
              <a:t>‹#›</a:t>
            </a:fld>
            <a:endParaRPr lang="en-IN"/>
          </a:p>
        </p:txBody>
      </p:sp>
    </p:spTree>
    <p:extLst>
      <p:ext uri="{BB962C8B-B14F-4D97-AF65-F5344CB8AC3E}">
        <p14:creationId xmlns:p14="http://schemas.microsoft.com/office/powerpoint/2010/main" val="160632852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81CA36-78CE-4FFA-8455-2D3456D209CC}" type="datetimeFigureOut">
              <a:rPr lang="en-IN" smtClean="0"/>
              <a:t>15-10-2018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4D48C1-1D98-48B5-AFF9-105214A83456}" type="slidenum">
              <a:rPr lang="en-IN" smtClean="0"/>
              <a:t>‹#›</a:t>
            </a:fld>
            <a:endParaRPr lang="en-IN"/>
          </a:p>
        </p:txBody>
      </p:sp>
    </p:spTree>
    <p:extLst>
      <p:ext uri="{BB962C8B-B14F-4D97-AF65-F5344CB8AC3E}">
        <p14:creationId xmlns:p14="http://schemas.microsoft.com/office/powerpoint/2010/main" val="151678452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xfrm>
            <a:off x="1178719" y="686405"/>
            <a:ext cx="4500563" cy="3429000"/>
          </a:xfrm>
          <a:prstGeom prst="rect">
            <a:avLst/>
          </a:prstGeom>
          <a:solidFill>
            <a:srgbClr val="FFFFFF"/>
          </a:solidFill>
          <a:ln>
            <a:solidFill>
              <a:srgbClr val="000000"/>
            </a:solidFill>
            <a:miter lim="800000"/>
            <a:headEnd/>
            <a:tailEnd/>
          </a:ln>
        </p:spPr>
      </p:sp>
      <p:sp>
        <p:nvSpPr>
          <p:cNvPr id="25603"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headEnd/>
            <a:tailEnd/>
          </a:ln>
        </p:spPr>
        <p:txBody>
          <a:bodyPr lIns="89978" tIns="44989" rIns="89978" bIns="44989"/>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686098" y="4343703"/>
            <a:ext cx="5485805" cy="411540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Rectangle 2"/>
          <p:cNvSpPr txBox="1">
            <a:spLocks noGrp="1" noChangeArrowheads="1"/>
          </p:cNvSpPr>
          <p:nvPr>
            <p:ph type="body" idx="1"/>
          </p:nvPr>
        </p:nvSpPr>
        <p:spPr bwMode="auto">
          <a:xfrm>
            <a:off x="686098" y="4343703"/>
            <a:ext cx="5485805" cy="411540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xfrm>
            <a:off x="1178719" y="686405"/>
            <a:ext cx="4500563" cy="3429000"/>
          </a:xfrm>
          <a:prstGeom prst="rect">
            <a:avLst/>
          </a:prstGeom>
          <a:solidFill>
            <a:srgbClr val="FFFFFF"/>
          </a:solidFill>
          <a:ln>
            <a:solidFill>
              <a:srgbClr val="000000"/>
            </a:solidFill>
            <a:miter lim="800000"/>
            <a:headEnd/>
            <a:tailEnd/>
          </a:ln>
        </p:spPr>
      </p:sp>
      <p:sp>
        <p:nvSpPr>
          <p:cNvPr id="27651"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headEnd/>
            <a:tailEnd/>
          </a:ln>
        </p:spPr>
        <p:txBody>
          <a:bodyPr lIns="89978" tIns="44989" rIns="89978" bIns="44989"/>
          <a:lstStyle/>
          <a:p>
            <a:r>
              <a:rPr lang="en-US"/>
              <a:t>Ticket counter simulation</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686098" y="4343703"/>
            <a:ext cx="5485805" cy="411540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Rectangle 2"/>
          <p:cNvSpPr txBox="1">
            <a:spLocks noGrp="1" noChangeArrowheads="1"/>
          </p:cNvSpPr>
          <p:nvPr>
            <p:ph type="body" idx="1"/>
          </p:nvPr>
        </p:nvSpPr>
        <p:spPr bwMode="auto">
          <a:xfrm>
            <a:off x="686098" y="4343703"/>
            <a:ext cx="5485805" cy="411540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Rectangle 2"/>
          <p:cNvSpPr txBox="1">
            <a:spLocks noGrp="1" noChangeArrowheads="1"/>
          </p:cNvSpPr>
          <p:nvPr>
            <p:ph type="body" idx="1"/>
          </p:nvPr>
        </p:nvSpPr>
        <p:spPr bwMode="auto">
          <a:xfrm>
            <a:off x="686098" y="4343703"/>
            <a:ext cx="5485805" cy="411540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p:cNvSpPr txBox="1">
            <a:spLocks noGrp="1" noChangeArrowheads="1"/>
          </p:cNvSpPr>
          <p:nvPr>
            <p:ph type="body" idx="1"/>
          </p:nvPr>
        </p:nvSpPr>
        <p:spPr bwMode="auto">
          <a:xfrm>
            <a:off x="686098" y="4343703"/>
            <a:ext cx="5485805" cy="411540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Grp="1" noChangeArrowheads="1"/>
          </p:cNvSpPr>
          <p:nvPr>
            <p:ph type="body" idx="1"/>
          </p:nvPr>
        </p:nvSpPr>
        <p:spPr bwMode="auto">
          <a:xfrm>
            <a:off x="686098" y="4343703"/>
            <a:ext cx="5485805" cy="411540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p:cNvSpPr txBox="1">
            <a:spLocks noGrp="1" noChangeArrowheads="1"/>
          </p:cNvSpPr>
          <p:nvPr>
            <p:ph type="body" idx="1"/>
          </p:nvPr>
        </p:nvSpPr>
        <p:spPr bwMode="auto">
          <a:xfrm>
            <a:off x="686098" y="4343703"/>
            <a:ext cx="5485805" cy="411540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Rectangle 2"/>
          <p:cNvSpPr txBox="1">
            <a:spLocks noGrp="1" noChangeArrowheads="1"/>
          </p:cNvSpPr>
          <p:nvPr>
            <p:ph type="body" idx="1"/>
          </p:nvPr>
        </p:nvSpPr>
        <p:spPr bwMode="auto">
          <a:xfrm>
            <a:off x="686098" y="4343703"/>
            <a:ext cx="5485805" cy="411540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6-</a:t>
            </a:r>
            <a:fld id="{0780338C-AE80-4F11-8E1F-8D3B31B99D9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52475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6-</a:t>
            </a:r>
            <a:fld id="{E094A01B-0130-499E-AAEF-D006C64E507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7674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6-</a:t>
            </a:r>
            <a:fld id="{05231482-92F2-44C0-83A5-B5E8D59674A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88103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a:t>Click to edit Master title style</a:t>
            </a:r>
            <a:endParaRPr lang="en-CA"/>
          </a:p>
        </p:txBody>
      </p:sp>
      <p:sp>
        <p:nvSpPr>
          <p:cNvPr id="3" name="Table Placeholder 2"/>
          <p:cNvSpPr>
            <a:spLocks noGrp="1"/>
          </p:cNvSpPr>
          <p:nvPr>
            <p:ph type="tbl" idx="1"/>
          </p:nvPr>
        </p:nvSpPr>
        <p:spPr>
          <a:xfrm>
            <a:off x="685800" y="1447800"/>
            <a:ext cx="7772400" cy="4648200"/>
          </a:xfrm>
        </p:spPr>
        <p:txBody>
          <a:bodyPr/>
          <a:lstStyle/>
          <a:p>
            <a:endParaRPr lang="en-CA"/>
          </a:p>
        </p:txBody>
      </p:sp>
      <p:sp>
        <p:nvSpPr>
          <p:cNvPr id="4" name="Date Placeholder 3"/>
          <p:cNvSpPr>
            <a:spLocks noGrp="1"/>
          </p:cNvSpPr>
          <p:nvPr>
            <p:ph type="dt" sz="half" idx="10"/>
          </p:nvPr>
        </p:nvSpPr>
        <p:spPr>
          <a:xfrm>
            <a:off x="685800" y="6248400"/>
            <a:ext cx="1905000" cy="457200"/>
          </a:xfrm>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7086600" y="6248400"/>
            <a:ext cx="1905000" cy="457200"/>
          </a:xfrm>
        </p:spPr>
        <p:txBody>
          <a:bodyPr/>
          <a:lstStyle>
            <a:lvl1pPr>
              <a:defRPr/>
            </a:lvl1pPr>
          </a:lstStyle>
          <a:p>
            <a:r>
              <a:rPr lang="en-US">
                <a:solidFill>
                  <a:srgbClr val="000000"/>
                </a:solidFill>
              </a:rPr>
              <a:t>6-</a:t>
            </a:r>
            <a:fld id="{5C1150F2-7ED7-4622-92E0-588ABA97952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6619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6-</a:t>
            </a:r>
            <a:fld id="{82012934-9C3A-47FB-9EEC-D52D46410F7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9656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6-</a:t>
            </a:r>
            <a:fld id="{BC108A19-1577-43BF-B58D-2D0D8005890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76550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r>
              <a:rPr lang="en-US">
                <a:solidFill>
                  <a:srgbClr val="000000"/>
                </a:solidFill>
              </a:rPr>
              <a:t>6-</a:t>
            </a:r>
            <a:fld id="{09EBF5C0-8D3E-47E5-B236-F500C6A9EB0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40403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r>
              <a:rPr lang="en-US">
                <a:solidFill>
                  <a:srgbClr val="000000"/>
                </a:solidFill>
              </a:rPr>
              <a:t>6-</a:t>
            </a:r>
            <a:fld id="{C7C403DE-349E-4161-A438-CD8FE3A955C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6489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r>
              <a:rPr lang="en-US">
                <a:solidFill>
                  <a:srgbClr val="000000"/>
                </a:solidFill>
              </a:rPr>
              <a:t>6-</a:t>
            </a:r>
            <a:fld id="{95BD1BE3-2940-44E7-9ED2-05AFC67123E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9404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r>
              <a:rPr lang="en-US">
                <a:solidFill>
                  <a:srgbClr val="000000"/>
                </a:solidFill>
              </a:rPr>
              <a:t>6-</a:t>
            </a:r>
            <a:fld id="{20655CE6-0BC0-47A5-AF06-0C05F0CABE7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40397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r>
              <a:rPr lang="en-US">
                <a:solidFill>
                  <a:srgbClr val="000000"/>
                </a:solidFill>
              </a:rPr>
              <a:t>6-</a:t>
            </a:r>
            <a:fld id="{3A3B9712-3044-4C30-A9A3-4F9441A2677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62135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r>
              <a:rPr lang="en-US">
                <a:solidFill>
                  <a:srgbClr val="000000"/>
                </a:solidFill>
              </a:rPr>
              <a:t>6-</a:t>
            </a:r>
            <a:fld id="{E42DEC11-32CC-45F5-B71A-9CA35815287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1935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23" name="Rectangle 3"/>
          <p:cNvSpPr>
            <a:spLocks noGrp="1" noChangeArrowheads="1"/>
          </p:cNvSpPr>
          <p:nvPr>
            <p:ph type="body" idx="1"/>
          </p:nvPr>
        </p:nvSpPr>
        <p:spPr bwMode="auto">
          <a:xfrm>
            <a:off x="685800" y="14478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2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fontAlgn="base">
              <a:spcBef>
                <a:spcPct val="0"/>
              </a:spcBef>
              <a:spcAft>
                <a:spcPct val="0"/>
              </a:spcAft>
            </a:pPr>
            <a:endParaRPr lang="en-US">
              <a:solidFill>
                <a:srgbClr val="000000"/>
              </a:solidFill>
            </a:endParaRPr>
          </a:p>
        </p:txBody>
      </p:sp>
      <p:sp>
        <p:nvSpPr>
          <p:cNvPr id="307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fontAlgn="base">
              <a:spcBef>
                <a:spcPct val="0"/>
              </a:spcBef>
              <a:spcAft>
                <a:spcPct val="0"/>
              </a:spcAft>
            </a:pPr>
            <a:endParaRPr lang="en-US">
              <a:solidFill>
                <a:srgbClr val="000000"/>
              </a:solidFill>
            </a:endParaRPr>
          </a:p>
        </p:txBody>
      </p:sp>
      <p:sp>
        <p:nvSpPr>
          <p:cNvPr id="30726" name="Rectangle 6"/>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fontAlgn="base">
              <a:spcBef>
                <a:spcPct val="0"/>
              </a:spcBef>
              <a:spcAft>
                <a:spcPct val="0"/>
              </a:spcAft>
            </a:pPr>
            <a:r>
              <a:rPr lang="en-US">
                <a:solidFill>
                  <a:srgbClr val="000000"/>
                </a:solidFill>
              </a:rPr>
              <a:t>6-</a:t>
            </a:r>
            <a:fld id="{FB956CA3-E12E-4505-8EE3-916123BFA3B8}"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735782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rtl="0" fontAlgn="base">
        <a:spcBef>
          <a:spcPct val="0"/>
        </a:spcBef>
        <a:spcAft>
          <a:spcPct val="0"/>
        </a:spcAft>
        <a:defRPr sz="4000">
          <a:solidFill>
            <a:schemeClr val="tx2"/>
          </a:solidFill>
          <a:latin typeface="+mj-lt"/>
          <a:ea typeface="+mj-ea"/>
          <a:cs typeface="+mj-cs"/>
        </a:defRPr>
      </a:lvl1pPr>
      <a:lvl2pPr algn="ctr" rtl="0" fontAlgn="base">
        <a:spcBef>
          <a:spcPct val="0"/>
        </a:spcBef>
        <a:spcAft>
          <a:spcPct val="0"/>
        </a:spcAft>
        <a:defRPr sz="4000">
          <a:solidFill>
            <a:schemeClr val="tx2"/>
          </a:solidFill>
          <a:latin typeface="Arial" charset="0"/>
        </a:defRPr>
      </a:lvl2pPr>
      <a:lvl3pPr algn="ctr" rtl="0" fontAlgn="base">
        <a:spcBef>
          <a:spcPct val="0"/>
        </a:spcBef>
        <a:spcAft>
          <a:spcPct val="0"/>
        </a:spcAft>
        <a:defRPr sz="4000">
          <a:solidFill>
            <a:schemeClr val="tx2"/>
          </a:solidFill>
          <a:latin typeface="Arial" charset="0"/>
        </a:defRPr>
      </a:lvl3pPr>
      <a:lvl4pPr algn="ctr" rtl="0" fontAlgn="base">
        <a:spcBef>
          <a:spcPct val="0"/>
        </a:spcBef>
        <a:spcAft>
          <a:spcPct val="0"/>
        </a:spcAft>
        <a:defRPr sz="4000">
          <a:solidFill>
            <a:schemeClr val="tx2"/>
          </a:solidFill>
          <a:latin typeface="Arial" charset="0"/>
        </a:defRPr>
      </a:lvl4pPr>
      <a:lvl5pPr algn="ctr" rtl="0" fontAlgn="base">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subTitle" idx="1"/>
          </p:nvPr>
        </p:nvSpPr>
        <p:spPr>
          <a:xfrm>
            <a:off x="1187624" y="1844824"/>
            <a:ext cx="6400800" cy="1752600"/>
          </a:xfrm>
        </p:spPr>
        <p:txBody>
          <a:bodyPr/>
          <a:lstStyle/>
          <a:p>
            <a:r>
              <a:rPr lang="en-US" sz="5400" dirty="0">
                <a:solidFill>
                  <a:schemeClr val="tx2">
                    <a:lumMod val="60000"/>
                    <a:lumOff val="40000"/>
                  </a:schemeClr>
                </a:solidFill>
                <a:effectLst>
                  <a:outerShdw blurRad="38100" dist="38100" dir="2700000" algn="tl">
                    <a:srgbClr val="000000">
                      <a:alpha val="43137"/>
                    </a:srgbClr>
                  </a:outerShdw>
                </a:effectLst>
              </a:rPr>
              <a:t>The </a:t>
            </a:r>
            <a:r>
              <a:rPr lang="en-US" sz="5400" dirty="0" smtClean="0">
                <a:solidFill>
                  <a:schemeClr val="tx2">
                    <a:lumMod val="60000"/>
                    <a:lumOff val="40000"/>
                  </a:schemeClr>
                </a:solidFill>
                <a:effectLst>
                  <a:outerShdw blurRad="38100" dist="38100" dir="2700000" algn="tl">
                    <a:srgbClr val="000000">
                      <a:alpha val="43137"/>
                    </a:srgbClr>
                  </a:outerShdw>
                </a:effectLst>
              </a:rPr>
              <a:t>Queue</a:t>
            </a:r>
            <a:endParaRPr lang="en-US" sz="5400"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95692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228600" y="381000"/>
            <a:ext cx="8610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098" name="Text Box 2"/>
          <p:cNvSpPr txBox="1">
            <a:spLocks noChangeArrowheads="1"/>
          </p:cNvSpPr>
          <p:nvPr/>
        </p:nvSpPr>
        <p:spPr bwMode="auto">
          <a:xfrm>
            <a:off x="228600" y="206375"/>
            <a:ext cx="8686800" cy="452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50000"/>
              </a:lnSpc>
            </a:pPr>
            <a:r>
              <a:rPr lang="en-GB" b="1" u="sng" dirty="0">
                <a:cs typeface="Arial" pitchFamily="34" charset="0"/>
              </a:rPr>
              <a:t>Queue (Linear Queue)</a:t>
            </a:r>
          </a:p>
          <a:p>
            <a:pPr>
              <a:lnSpc>
                <a:spcPct val="150000"/>
              </a:lnSpc>
              <a:buFont typeface="Arial" pitchFamily="34" charset="0"/>
              <a:buChar char="•"/>
            </a:pPr>
            <a:r>
              <a:rPr lang="en-GB" sz="1600" dirty="0">
                <a:cs typeface="Arial" pitchFamily="34" charset="0"/>
              </a:rPr>
              <a:t>  It is a linear data structure consisting of  list of items.</a:t>
            </a:r>
          </a:p>
          <a:p>
            <a:pPr>
              <a:lnSpc>
                <a:spcPct val="150000"/>
              </a:lnSpc>
              <a:buFont typeface="Arial" pitchFamily="34" charset="0"/>
              <a:buChar char="•"/>
            </a:pPr>
            <a:r>
              <a:rPr lang="en-GB" sz="1600" dirty="0">
                <a:cs typeface="Arial" pitchFamily="34" charset="0"/>
              </a:rPr>
              <a:t>  In queue, data elements are added at one end, called </a:t>
            </a:r>
            <a:r>
              <a:rPr lang="en-GB" sz="1600" b="1" i="1" dirty="0">
                <a:cs typeface="Arial" pitchFamily="34" charset="0"/>
              </a:rPr>
              <a:t>the rear </a:t>
            </a:r>
            <a:r>
              <a:rPr lang="en-GB" sz="1600" dirty="0">
                <a:cs typeface="Arial" pitchFamily="34" charset="0"/>
              </a:rPr>
              <a:t>and removed from another end, called </a:t>
            </a:r>
            <a:r>
              <a:rPr lang="en-GB" sz="1600" b="1" i="1" dirty="0">
                <a:cs typeface="Arial" pitchFamily="34" charset="0"/>
              </a:rPr>
              <a:t>the front </a:t>
            </a:r>
            <a:r>
              <a:rPr lang="en-GB" sz="1600" dirty="0">
                <a:cs typeface="Arial" pitchFamily="34" charset="0"/>
              </a:rPr>
              <a:t>of the list.  </a:t>
            </a:r>
          </a:p>
          <a:p>
            <a:pPr>
              <a:lnSpc>
                <a:spcPct val="150000"/>
              </a:lnSpc>
              <a:buFont typeface="Arial" pitchFamily="34" charset="0"/>
              <a:buChar char="•"/>
            </a:pPr>
            <a:r>
              <a:rPr lang="en-GB" sz="1600" dirty="0">
                <a:cs typeface="Arial" pitchFamily="34" charset="0"/>
              </a:rPr>
              <a:t>  Two basic operations are associated with queue:</a:t>
            </a:r>
          </a:p>
          <a:p>
            <a:pPr>
              <a:lnSpc>
                <a:spcPct val="150000"/>
              </a:lnSpc>
            </a:pPr>
            <a:r>
              <a:rPr lang="en-GB" sz="1600" dirty="0">
                <a:cs typeface="Arial" pitchFamily="34" charset="0"/>
              </a:rPr>
              <a:t>   1. “Insert” operation is used to insert an element into a queue.</a:t>
            </a:r>
          </a:p>
          <a:p>
            <a:pPr>
              <a:lnSpc>
                <a:spcPct val="150000"/>
              </a:lnSpc>
            </a:pPr>
            <a:r>
              <a:rPr lang="en-GB" sz="1600" dirty="0">
                <a:cs typeface="Arial" pitchFamily="34" charset="0"/>
              </a:rPr>
              <a:t>   2. “Delete” operation is used to delete an element from a queue.</a:t>
            </a:r>
          </a:p>
          <a:p>
            <a:pPr>
              <a:lnSpc>
                <a:spcPct val="150000"/>
              </a:lnSpc>
              <a:buSzPct val="45000"/>
              <a:buFont typeface="StarSymbol" charset="0"/>
              <a:buChar char="●"/>
            </a:pPr>
            <a:r>
              <a:rPr lang="en-GB" sz="1600" dirty="0">
                <a:cs typeface="Arial" pitchFamily="34" charset="0"/>
              </a:rPr>
              <a:t> FIFO list</a:t>
            </a:r>
          </a:p>
          <a:p>
            <a:pPr>
              <a:lnSpc>
                <a:spcPct val="150000"/>
              </a:lnSpc>
              <a:buFont typeface="Arial" pitchFamily="34" charset="0"/>
              <a:buChar char="•"/>
            </a:pPr>
            <a:r>
              <a:rPr lang="en-GB" sz="1600" dirty="0">
                <a:cs typeface="Arial" pitchFamily="34" charset="0"/>
              </a:rPr>
              <a:t> Example:</a:t>
            </a:r>
          </a:p>
          <a:p>
            <a:pPr>
              <a:lnSpc>
                <a:spcPct val="150000"/>
              </a:lnSpc>
            </a:pPr>
            <a:r>
              <a:rPr lang="en-GB" sz="1600" dirty="0">
                <a:cs typeface="Arial" pitchFamily="34" charset="0"/>
              </a:rPr>
              <a:t>         Queue:  AAA, BBB, CCC, DDD, EEE</a:t>
            </a:r>
          </a:p>
          <a:p>
            <a:pPr>
              <a:lnSpc>
                <a:spcPct val="150000"/>
              </a:lnSpc>
            </a:pPr>
            <a:endParaRPr lang="en-GB" sz="1600" dirty="0">
              <a:cs typeface="Arial" pitchFamily="34" charset="0"/>
            </a:endParaRPr>
          </a:p>
          <a:p>
            <a:pPr>
              <a:lnSpc>
                <a:spcPct val="150000"/>
              </a:lnSpc>
            </a:pPr>
            <a:endParaRPr lang="en-GB" sz="1600" dirty="0">
              <a:cs typeface="Arial" pitchFamily="34" charset="0"/>
            </a:endParaRPr>
          </a:p>
        </p:txBody>
      </p:sp>
      <p:grpSp>
        <p:nvGrpSpPr>
          <p:cNvPr id="4099" name="Group 3"/>
          <p:cNvGrpSpPr>
            <a:grpSpLocks/>
          </p:cNvGrpSpPr>
          <p:nvPr/>
        </p:nvGrpSpPr>
        <p:grpSpPr bwMode="auto">
          <a:xfrm>
            <a:off x="387350" y="4156075"/>
            <a:ext cx="5332413" cy="684213"/>
            <a:chOff x="244" y="2618"/>
            <a:chExt cx="3359" cy="431"/>
          </a:xfrm>
        </p:grpSpPr>
        <p:grpSp>
          <p:nvGrpSpPr>
            <p:cNvPr id="4100" name="Group 4"/>
            <p:cNvGrpSpPr>
              <a:grpSpLocks/>
            </p:cNvGrpSpPr>
            <p:nvPr/>
          </p:nvGrpSpPr>
          <p:grpSpPr bwMode="auto">
            <a:xfrm>
              <a:off x="244" y="2618"/>
              <a:ext cx="2879" cy="431"/>
              <a:chOff x="244" y="2618"/>
              <a:chExt cx="2879" cy="431"/>
            </a:xfrm>
          </p:grpSpPr>
          <p:sp>
            <p:nvSpPr>
              <p:cNvPr id="4101" name="Rectangle 5"/>
              <p:cNvSpPr>
                <a:spLocks noChangeArrowheads="1"/>
              </p:cNvSpPr>
              <p:nvPr/>
            </p:nvSpPr>
            <p:spPr bwMode="auto">
              <a:xfrm>
                <a:off x="244" y="2618"/>
                <a:ext cx="480" cy="432"/>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latin typeface="Calibri" pitchFamily="34" charset="0"/>
                  </a:rPr>
                  <a:t>AAA</a:t>
                </a:r>
              </a:p>
            </p:txBody>
          </p:sp>
          <p:sp>
            <p:nvSpPr>
              <p:cNvPr id="4102" name="Rectangle 6"/>
              <p:cNvSpPr>
                <a:spLocks noChangeArrowheads="1"/>
              </p:cNvSpPr>
              <p:nvPr/>
            </p:nvSpPr>
            <p:spPr bwMode="auto">
              <a:xfrm>
                <a:off x="724" y="2618"/>
                <a:ext cx="480" cy="432"/>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latin typeface="Calibri" pitchFamily="34" charset="0"/>
                  </a:rPr>
                  <a:t>BBB</a:t>
                </a:r>
              </a:p>
            </p:txBody>
          </p:sp>
          <p:sp>
            <p:nvSpPr>
              <p:cNvPr id="4103" name="Rectangle 7"/>
              <p:cNvSpPr>
                <a:spLocks noChangeArrowheads="1"/>
              </p:cNvSpPr>
              <p:nvPr/>
            </p:nvSpPr>
            <p:spPr bwMode="auto">
              <a:xfrm>
                <a:off x="1204" y="2618"/>
                <a:ext cx="480" cy="432"/>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latin typeface="Calibri" pitchFamily="34" charset="0"/>
                  </a:rPr>
                  <a:t>CCC</a:t>
                </a:r>
              </a:p>
            </p:txBody>
          </p:sp>
          <p:sp>
            <p:nvSpPr>
              <p:cNvPr id="4104" name="Rectangle 8"/>
              <p:cNvSpPr>
                <a:spLocks noChangeArrowheads="1"/>
              </p:cNvSpPr>
              <p:nvPr/>
            </p:nvSpPr>
            <p:spPr bwMode="auto">
              <a:xfrm>
                <a:off x="1684" y="2618"/>
                <a:ext cx="480" cy="432"/>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latin typeface="Calibri" pitchFamily="34" charset="0"/>
                  </a:rPr>
                  <a:t>DDD</a:t>
                </a:r>
              </a:p>
            </p:txBody>
          </p:sp>
          <p:sp>
            <p:nvSpPr>
              <p:cNvPr id="4105" name="Rectangle 9"/>
              <p:cNvSpPr>
                <a:spLocks noChangeArrowheads="1"/>
              </p:cNvSpPr>
              <p:nvPr/>
            </p:nvSpPr>
            <p:spPr bwMode="auto">
              <a:xfrm>
                <a:off x="2164" y="2618"/>
                <a:ext cx="480" cy="432"/>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latin typeface="Calibri" pitchFamily="34" charset="0"/>
                  </a:rPr>
                  <a:t>EEE</a:t>
                </a:r>
              </a:p>
            </p:txBody>
          </p:sp>
          <p:sp>
            <p:nvSpPr>
              <p:cNvPr id="4106" name="Rectangle 10"/>
              <p:cNvSpPr>
                <a:spLocks noChangeArrowheads="1"/>
              </p:cNvSpPr>
              <p:nvPr/>
            </p:nvSpPr>
            <p:spPr bwMode="auto">
              <a:xfrm>
                <a:off x="2644" y="2618"/>
                <a:ext cx="480" cy="432"/>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4107" name="Rectangle 11"/>
            <p:cNvSpPr>
              <a:spLocks noChangeArrowheads="1"/>
            </p:cNvSpPr>
            <p:nvPr/>
          </p:nvSpPr>
          <p:spPr bwMode="auto">
            <a:xfrm>
              <a:off x="3124" y="2618"/>
              <a:ext cx="480" cy="432"/>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4108" name="Text Box 12"/>
          <p:cNvSpPr txBox="1">
            <a:spLocks noChangeArrowheads="1"/>
          </p:cNvSpPr>
          <p:nvPr/>
        </p:nvSpPr>
        <p:spPr bwMode="auto">
          <a:xfrm>
            <a:off x="1425575" y="5746750"/>
            <a:ext cx="990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Rear</a:t>
            </a:r>
          </a:p>
        </p:txBody>
      </p:sp>
      <p:grpSp>
        <p:nvGrpSpPr>
          <p:cNvPr id="4109" name="Group 13"/>
          <p:cNvGrpSpPr>
            <a:grpSpLocks/>
          </p:cNvGrpSpPr>
          <p:nvPr/>
        </p:nvGrpSpPr>
        <p:grpSpPr bwMode="auto">
          <a:xfrm>
            <a:off x="609600" y="3775075"/>
            <a:ext cx="4878388" cy="366713"/>
            <a:chOff x="384" y="2378"/>
            <a:chExt cx="3073" cy="231"/>
          </a:xfrm>
        </p:grpSpPr>
        <p:sp>
          <p:nvSpPr>
            <p:cNvPr id="4110" name="Text Box 14"/>
            <p:cNvSpPr txBox="1">
              <a:spLocks noChangeArrowheads="1"/>
            </p:cNvSpPr>
            <p:nvPr/>
          </p:nvSpPr>
          <p:spPr bwMode="auto">
            <a:xfrm>
              <a:off x="384" y="2378"/>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1</a:t>
              </a:r>
            </a:p>
          </p:txBody>
        </p:sp>
        <p:sp>
          <p:nvSpPr>
            <p:cNvPr id="4111" name="Text Box 15"/>
            <p:cNvSpPr txBox="1">
              <a:spLocks noChangeArrowheads="1"/>
            </p:cNvSpPr>
            <p:nvPr/>
          </p:nvSpPr>
          <p:spPr bwMode="auto">
            <a:xfrm>
              <a:off x="859" y="2378"/>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2</a:t>
              </a:r>
            </a:p>
          </p:txBody>
        </p:sp>
        <p:sp>
          <p:nvSpPr>
            <p:cNvPr id="4112" name="Text Box 16"/>
            <p:cNvSpPr txBox="1">
              <a:spLocks noChangeArrowheads="1"/>
            </p:cNvSpPr>
            <p:nvPr/>
          </p:nvSpPr>
          <p:spPr bwMode="auto">
            <a:xfrm>
              <a:off x="1296" y="2378"/>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3</a:t>
              </a:r>
            </a:p>
          </p:txBody>
        </p:sp>
        <p:sp>
          <p:nvSpPr>
            <p:cNvPr id="4113" name="Text Box 17"/>
            <p:cNvSpPr txBox="1">
              <a:spLocks noChangeArrowheads="1"/>
            </p:cNvSpPr>
            <p:nvPr/>
          </p:nvSpPr>
          <p:spPr bwMode="auto">
            <a:xfrm>
              <a:off x="1776" y="2378"/>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4</a:t>
              </a:r>
            </a:p>
          </p:txBody>
        </p:sp>
        <p:sp>
          <p:nvSpPr>
            <p:cNvPr id="4114" name="Text Box 18"/>
            <p:cNvSpPr txBox="1">
              <a:spLocks noChangeArrowheads="1"/>
            </p:cNvSpPr>
            <p:nvPr/>
          </p:nvSpPr>
          <p:spPr bwMode="auto">
            <a:xfrm>
              <a:off x="2304" y="2378"/>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5</a:t>
              </a:r>
            </a:p>
          </p:txBody>
        </p:sp>
        <p:sp>
          <p:nvSpPr>
            <p:cNvPr id="4115" name="Text Box 19"/>
            <p:cNvSpPr txBox="1">
              <a:spLocks noChangeArrowheads="1"/>
            </p:cNvSpPr>
            <p:nvPr/>
          </p:nvSpPr>
          <p:spPr bwMode="auto">
            <a:xfrm>
              <a:off x="2784" y="2378"/>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6</a:t>
              </a:r>
            </a:p>
          </p:txBody>
        </p:sp>
        <p:sp>
          <p:nvSpPr>
            <p:cNvPr id="4116" name="Text Box 20"/>
            <p:cNvSpPr txBox="1">
              <a:spLocks noChangeArrowheads="1"/>
            </p:cNvSpPr>
            <p:nvPr/>
          </p:nvSpPr>
          <p:spPr bwMode="auto">
            <a:xfrm>
              <a:off x="3264" y="2378"/>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7</a:t>
              </a:r>
            </a:p>
          </p:txBody>
        </p:sp>
      </p:grpSp>
      <p:cxnSp>
        <p:nvCxnSpPr>
          <p:cNvPr id="4117" name="AutoShape 21"/>
          <p:cNvCxnSpPr>
            <a:cxnSpLocks noChangeShapeType="1"/>
          </p:cNvCxnSpPr>
          <p:nvPr/>
        </p:nvCxnSpPr>
        <p:spPr bwMode="auto">
          <a:xfrm flipV="1">
            <a:off x="609600" y="4800600"/>
            <a:ext cx="304800" cy="457200"/>
          </a:xfrm>
          <a:prstGeom prst="curvedConnector3">
            <a:avLst>
              <a:gd name="adj1" fmla="val 50000"/>
            </a:avLst>
          </a:prstGeom>
          <a:noFill/>
          <a:ln w="9360">
            <a:solidFill>
              <a:srgbClr val="4A7EBB"/>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18" name="Text Box 22"/>
          <p:cNvSpPr txBox="1">
            <a:spLocks noChangeArrowheads="1"/>
          </p:cNvSpPr>
          <p:nvPr/>
        </p:nvSpPr>
        <p:spPr bwMode="auto">
          <a:xfrm>
            <a:off x="381000" y="5257800"/>
            <a:ext cx="838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Front</a:t>
            </a:r>
          </a:p>
        </p:txBody>
      </p:sp>
      <p:sp>
        <p:nvSpPr>
          <p:cNvPr id="4119" name="Rectangle 23"/>
          <p:cNvSpPr>
            <a:spLocks noChangeArrowheads="1"/>
          </p:cNvSpPr>
          <p:nvPr/>
        </p:nvSpPr>
        <p:spPr bwMode="auto">
          <a:xfrm>
            <a:off x="6767513" y="2465388"/>
            <a:ext cx="762000" cy="609600"/>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120" name="Rectangle 24"/>
          <p:cNvSpPr>
            <a:spLocks noChangeArrowheads="1"/>
          </p:cNvSpPr>
          <p:nvPr/>
        </p:nvSpPr>
        <p:spPr bwMode="auto">
          <a:xfrm>
            <a:off x="6767513" y="3074988"/>
            <a:ext cx="762000" cy="609600"/>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latin typeface="Calibri" pitchFamily="34" charset="0"/>
              </a:rPr>
              <a:t>EEE</a:t>
            </a:r>
          </a:p>
        </p:txBody>
      </p:sp>
      <p:sp>
        <p:nvSpPr>
          <p:cNvPr id="4121" name="Rectangle 25"/>
          <p:cNvSpPr>
            <a:spLocks noChangeArrowheads="1"/>
          </p:cNvSpPr>
          <p:nvPr/>
        </p:nvSpPr>
        <p:spPr bwMode="auto">
          <a:xfrm>
            <a:off x="6767513" y="3684588"/>
            <a:ext cx="762000" cy="609600"/>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latin typeface="Calibri" pitchFamily="34" charset="0"/>
              </a:rPr>
              <a:t>DDD</a:t>
            </a:r>
          </a:p>
        </p:txBody>
      </p:sp>
      <p:sp>
        <p:nvSpPr>
          <p:cNvPr id="4122" name="Rectangle 26"/>
          <p:cNvSpPr>
            <a:spLocks noChangeArrowheads="1"/>
          </p:cNvSpPr>
          <p:nvPr/>
        </p:nvSpPr>
        <p:spPr bwMode="auto">
          <a:xfrm>
            <a:off x="6767513" y="4294188"/>
            <a:ext cx="762000" cy="609600"/>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FFFFFF"/>
                </a:solidFill>
                <a:latin typeface="Calibri" pitchFamily="34" charset="0"/>
              </a:rPr>
              <a:t>CCC</a:t>
            </a:r>
          </a:p>
        </p:txBody>
      </p:sp>
      <p:sp>
        <p:nvSpPr>
          <p:cNvPr id="4123" name="Rectangle 27"/>
          <p:cNvSpPr>
            <a:spLocks noChangeArrowheads="1"/>
          </p:cNvSpPr>
          <p:nvPr/>
        </p:nvSpPr>
        <p:spPr bwMode="auto">
          <a:xfrm>
            <a:off x="6767513" y="4903788"/>
            <a:ext cx="762000" cy="609600"/>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latin typeface="Calibri" pitchFamily="34" charset="0"/>
              </a:rPr>
              <a:t>BBB</a:t>
            </a:r>
          </a:p>
        </p:txBody>
      </p:sp>
      <p:sp>
        <p:nvSpPr>
          <p:cNvPr id="4124" name="Rectangle 28"/>
          <p:cNvSpPr>
            <a:spLocks noChangeArrowheads="1"/>
          </p:cNvSpPr>
          <p:nvPr/>
        </p:nvSpPr>
        <p:spPr bwMode="auto">
          <a:xfrm>
            <a:off x="6767513" y="5513388"/>
            <a:ext cx="762000" cy="609600"/>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latin typeface="Calibri" pitchFamily="34" charset="0"/>
              </a:rPr>
              <a:t>AAA</a:t>
            </a:r>
          </a:p>
        </p:txBody>
      </p:sp>
      <p:sp>
        <p:nvSpPr>
          <p:cNvPr id="4125" name="Rectangle 29"/>
          <p:cNvSpPr>
            <a:spLocks noChangeArrowheads="1"/>
          </p:cNvSpPr>
          <p:nvPr/>
        </p:nvSpPr>
        <p:spPr bwMode="auto">
          <a:xfrm>
            <a:off x="6767513" y="1855788"/>
            <a:ext cx="762000" cy="609600"/>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126" name="Text Box 30"/>
          <p:cNvSpPr txBox="1">
            <a:spLocks noChangeArrowheads="1"/>
          </p:cNvSpPr>
          <p:nvPr/>
        </p:nvSpPr>
        <p:spPr bwMode="auto">
          <a:xfrm>
            <a:off x="8040688" y="5253038"/>
            <a:ext cx="8382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Rear</a:t>
            </a:r>
          </a:p>
        </p:txBody>
      </p:sp>
      <p:cxnSp>
        <p:nvCxnSpPr>
          <p:cNvPr id="4127" name="AutoShape 31"/>
          <p:cNvCxnSpPr>
            <a:cxnSpLocks noChangeShapeType="1"/>
          </p:cNvCxnSpPr>
          <p:nvPr/>
        </p:nvCxnSpPr>
        <p:spPr bwMode="auto">
          <a:xfrm flipH="1" flipV="1">
            <a:off x="7543800" y="3581400"/>
            <a:ext cx="838200" cy="1676400"/>
          </a:xfrm>
          <a:prstGeom prst="curvedConnector3">
            <a:avLst>
              <a:gd name="adj1" fmla="val 50000"/>
            </a:avLst>
          </a:prstGeom>
          <a:noFill/>
          <a:ln w="9360">
            <a:solidFill>
              <a:srgbClr val="4A7EBB"/>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28" name="AutoShape 32"/>
          <p:cNvCxnSpPr>
            <a:cxnSpLocks noChangeShapeType="1"/>
          </p:cNvCxnSpPr>
          <p:nvPr/>
        </p:nvCxnSpPr>
        <p:spPr bwMode="auto">
          <a:xfrm flipH="1" flipV="1">
            <a:off x="7543800" y="6018213"/>
            <a:ext cx="381000" cy="1587"/>
          </a:xfrm>
          <a:prstGeom prst="straightConnector1">
            <a:avLst/>
          </a:prstGeom>
          <a:noFill/>
          <a:ln w="9360">
            <a:solidFill>
              <a:srgbClr val="4A7EBB"/>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29" name="Text Box 33"/>
          <p:cNvSpPr txBox="1">
            <a:spLocks noChangeArrowheads="1"/>
          </p:cNvSpPr>
          <p:nvPr/>
        </p:nvSpPr>
        <p:spPr bwMode="auto">
          <a:xfrm>
            <a:off x="8013700" y="5802313"/>
            <a:ext cx="762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Front</a:t>
            </a:r>
          </a:p>
        </p:txBody>
      </p:sp>
      <p:sp>
        <p:nvSpPr>
          <p:cNvPr id="4132" name="Text Box 36"/>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ctr">
              <a:lnSpc>
                <a:spcPct val="100000"/>
              </a:lnSpc>
              <a:buClr>
                <a:srgbClr val="898989"/>
              </a:buClr>
              <a:buFont typeface="Calibri" pitchFamily="34" charset="0"/>
              <a:buNone/>
            </a:pPr>
            <a:endParaRPr lang="en-US" sz="1200">
              <a:solidFill>
                <a:srgbClr val="898989"/>
              </a:solidFill>
              <a:latin typeface="Calibri" pitchFamily="34" charset="0"/>
            </a:endParaRPr>
          </a:p>
        </p:txBody>
      </p:sp>
      <p:sp>
        <p:nvSpPr>
          <p:cNvPr id="4133" name="Text Box 37"/>
          <p:cNvSpPr txBox="1">
            <a:spLocks noChangeArrowheads="1"/>
          </p:cNvSpPr>
          <p:nvPr/>
        </p:nvSpPr>
        <p:spPr bwMode="auto">
          <a:xfrm>
            <a:off x="7543800" y="1981200"/>
            <a:ext cx="457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7</a:t>
            </a:r>
          </a:p>
        </p:txBody>
      </p:sp>
      <p:sp>
        <p:nvSpPr>
          <p:cNvPr id="4134" name="Text Box 38"/>
          <p:cNvSpPr txBox="1">
            <a:spLocks noChangeArrowheads="1"/>
          </p:cNvSpPr>
          <p:nvPr/>
        </p:nvSpPr>
        <p:spPr bwMode="auto">
          <a:xfrm>
            <a:off x="7543800" y="5600700"/>
            <a:ext cx="3079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1</a:t>
            </a:r>
          </a:p>
        </p:txBody>
      </p:sp>
      <p:sp>
        <p:nvSpPr>
          <p:cNvPr id="4135" name="Text Box 39"/>
          <p:cNvSpPr txBox="1">
            <a:spLocks noChangeArrowheads="1"/>
          </p:cNvSpPr>
          <p:nvPr/>
        </p:nvSpPr>
        <p:spPr bwMode="auto">
          <a:xfrm>
            <a:off x="7543800" y="5029200"/>
            <a:ext cx="3079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2</a:t>
            </a:r>
          </a:p>
        </p:txBody>
      </p:sp>
      <p:sp>
        <p:nvSpPr>
          <p:cNvPr id="4136" name="Text Box 40"/>
          <p:cNvSpPr txBox="1">
            <a:spLocks noChangeArrowheads="1"/>
          </p:cNvSpPr>
          <p:nvPr/>
        </p:nvSpPr>
        <p:spPr bwMode="auto">
          <a:xfrm>
            <a:off x="7543800" y="4419600"/>
            <a:ext cx="3079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3</a:t>
            </a:r>
          </a:p>
        </p:txBody>
      </p:sp>
      <p:sp>
        <p:nvSpPr>
          <p:cNvPr id="4137" name="Text Box 41"/>
          <p:cNvSpPr txBox="1">
            <a:spLocks noChangeArrowheads="1"/>
          </p:cNvSpPr>
          <p:nvPr/>
        </p:nvSpPr>
        <p:spPr bwMode="auto">
          <a:xfrm>
            <a:off x="7543800" y="3810000"/>
            <a:ext cx="3079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4</a:t>
            </a:r>
          </a:p>
        </p:txBody>
      </p:sp>
      <p:sp>
        <p:nvSpPr>
          <p:cNvPr id="4138" name="Text Box 42"/>
          <p:cNvSpPr txBox="1">
            <a:spLocks noChangeArrowheads="1"/>
          </p:cNvSpPr>
          <p:nvPr/>
        </p:nvSpPr>
        <p:spPr bwMode="auto">
          <a:xfrm>
            <a:off x="7543800" y="3186113"/>
            <a:ext cx="3079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5</a:t>
            </a:r>
          </a:p>
        </p:txBody>
      </p:sp>
      <p:sp>
        <p:nvSpPr>
          <p:cNvPr id="4139" name="Text Box 43"/>
          <p:cNvSpPr txBox="1">
            <a:spLocks noChangeArrowheads="1"/>
          </p:cNvSpPr>
          <p:nvPr/>
        </p:nvSpPr>
        <p:spPr bwMode="auto">
          <a:xfrm>
            <a:off x="7543800" y="2590800"/>
            <a:ext cx="3079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6</a:t>
            </a:r>
          </a:p>
        </p:txBody>
      </p:sp>
      <p:cxnSp>
        <p:nvCxnSpPr>
          <p:cNvPr id="4140" name="AutoShape 44"/>
          <p:cNvCxnSpPr>
            <a:cxnSpLocks noChangeShapeType="1"/>
          </p:cNvCxnSpPr>
          <p:nvPr/>
        </p:nvCxnSpPr>
        <p:spPr bwMode="auto">
          <a:xfrm flipV="1">
            <a:off x="2127250" y="4841875"/>
            <a:ext cx="1682750" cy="1117600"/>
          </a:xfrm>
          <a:prstGeom prst="curvedConnector3">
            <a:avLst>
              <a:gd name="adj1" fmla="val 50000"/>
            </a:avLst>
          </a:prstGeom>
          <a:noFill/>
          <a:ln w="9360">
            <a:solidFill>
              <a:srgbClr val="4A7EBB"/>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9309382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ctr">
              <a:lnSpc>
                <a:spcPct val="100000"/>
              </a:lnSpc>
              <a:buClr>
                <a:srgbClr val="898989"/>
              </a:buClr>
              <a:buFont typeface="Calibri" pitchFamily="34" charset="0"/>
              <a:buNone/>
            </a:pPr>
            <a:endParaRPr lang="en-US" sz="1200">
              <a:solidFill>
                <a:srgbClr val="898989"/>
              </a:solidFill>
              <a:latin typeface="Calibri" pitchFamily="34" charset="0"/>
            </a:endParaRPr>
          </a:p>
        </p:txBody>
      </p:sp>
      <p:sp>
        <p:nvSpPr>
          <p:cNvPr id="5124" name="Text Box 4"/>
          <p:cNvSpPr txBox="1">
            <a:spLocks noChangeArrowheads="1"/>
          </p:cNvSpPr>
          <p:nvPr/>
        </p:nvSpPr>
        <p:spPr bwMode="auto">
          <a:xfrm>
            <a:off x="228600" y="304800"/>
            <a:ext cx="8610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125" name="Text Box 5"/>
          <p:cNvSpPr txBox="1">
            <a:spLocks noChangeArrowheads="1"/>
          </p:cNvSpPr>
          <p:nvPr/>
        </p:nvSpPr>
        <p:spPr bwMode="auto">
          <a:xfrm>
            <a:off x="290513" y="317500"/>
            <a:ext cx="84582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sz="2000" b="1" u="sng">
                <a:latin typeface="Calibri" pitchFamily="34" charset="0"/>
              </a:rPr>
              <a:t>Algorithms for Insert and Delete Operations in Linear Queue</a:t>
            </a:r>
          </a:p>
        </p:txBody>
      </p:sp>
      <p:sp>
        <p:nvSpPr>
          <p:cNvPr id="5126" name="Text Box 6"/>
          <p:cNvSpPr txBox="1">
            <a:spLocks noChangeArrowheads="1"/>
          </p:cNvSpPr>
          <p:nvPr/>
        </p:nvSpPr>
        <p:spPr bwMode="auto">
          <a:xfrm>
            <a:off x="290513" y="714375"/>
            <a:ext cx="8534400" cy="475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just">
              <a:lnSpc>
                <a:spcPct val="150000"/>
              </a:lnSpc>
              <a:buFont typeface="Calibri" pitchFamily="34" charset="0"/>
              <a:buNone/>
            </a:pPr>
            <a:r>
              <a:rPr lang="en-GB" b="1" u="sng" dirty="0">
                <a:latin typeface="Calibri" pitchFamily="34" charset="0"/>
              </a:rPr>
              <a:t>For Insert Operation</a:t>
            </a:r>
          </a:p>
          <a:p>
            <a:pPr algn="just">
              <a:lnSpc>
                <a:spcPct val="150000"/>
              </a:lnSpc>
              <a:buFont typeface="Calibri" pitchFamily="34" charset="0"/>
              <a:buNone/>
            </a:pPr>
            <a:r>
              <a:rPr lang="en-GB" u="sng" dirty="0">
                <a:latin typeface="Calibri" pitchFamily="34" charset="0"/>
              </a:rPr>
              <a:t>Insert-Queue(Queue, Rear, Front, N, Item)</a:t>
            </a:r>
          </a:p>
          <a:p>
            <a:pPr algn="just">
              <a:lnSpc>
                <a:spcPct val="150000"/>
              </a:lnSpc>
              <a:buFont typeface="Calibri" pitchFamily="34" charset="0"/>
              <a:buNone/>
            </a:pPr>
            <a:r>
              <a:rPr lang="en-GB" dirty="0">
                <a:latin typeface="Calibri" pitchFamily="34" charset="0"/>
              </a:rPr>
              <a:t>Here, Queue is the place where to store data. Rear represents the location in which the data element is to be inserted and Front represents the location from which the data element is to be removed.  Here N is the maximum size of the Queue and finally, Item is the new item to be added.</a:t>
            </a:r>
          </a:p>
          <a:p>
            <a:pPr algn="just">
              <a:lnSpc>
                <a:spcPct val="200000"/>
              </a:lnSpc>
              <a:buFont typeface="Calibri" pitchFamily="34" charset="0"/>
              <a:buNone/>
            </a:pPr>
            <a:r>
              <a:rPr lang="en-GB" dirty="0">
                <a:latin typeface="Calibri" pitchFamily="34" charset="0"/>
              </a:rPr>
              <a:t>1. If Rear = N then Print: Overflow and Return.             /*…Queue already filled..*/</a:t>
            </a:r>
          </a:p>
          <a:p>
            <a:pPr algn="just">
              <a:lnSpc>
                <a:spcPct val="200000"/>
              </a:lnSpc>
              <a:buFont typeface="Calibri" pitchFamily="34" charset="0"/>
              <a:buNone/>
            </a:pPr>
            <a:r>
              <a:rPr lang="en-GB" dirty="0">
                <a:latin typeface="Calibri" pitchFamily="34" charset="0"/>
              </a:rPr>
              <a:t>2. Set Rear := Rear +1</a:t>
            </a:r>
          </a:p>
          <a:p>
            <a:pPr algn="just">
              <a:lnSpc>
                <a:spcPct val="200000"/>
              </a:lnSpc>
              <a:buFont typeface="Calibri" pitchFamily="34" charset="0"/>
              <a:buNone/>
            </a:pPr>
            <a:r>
              <a:rPr lang="en-GB" dirty="0">
                <a:latin typeface="Calibri" pitchFamily="34" charset="0"/>
              </a:rPr>
              <a:t>3. Set Queue[Rear] := Item</a:t>
            </a:r>
          </a:p>
          <a:p>
            <a:pPr algn="just">
              <a:lnSpc>
                <a:spcPct val="200000"/>
              </a:lnSpc>
              <a:buFont typeface="Calibri" pitchFamily="34" charset="0"/>
              <a:buNone/>
            </a:pPr>
            <a:r>
              <a:rPr lang="en-GB" dirty="0">
                <a:latin typeface="Calibri" pitchFamily="34" charset="0"/>
              </a:rPr>
              <a:t>4. Return.</a:t>
            </a:r>
          </a:p>
        </p:txBody>
      </p:sp>
    </p:spTree>
    <p:extLst>
      <p:ext uri="{BB962C8B-B14F-4D97-AF65-F5344CB8AC3E}">
        <p14:creationId xmlns:p14="http://schemas.microsoft.com/office/powerpoint/2010/main" val="19508897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ctr">
              <a:lnSpc>
                <a:spcPct val="100000"/>
              </a:lnSpc>
              <a:buClr>
                <a:srgbClr val="898989"/>
              </a:buClr>
              <a:buFont typeface="Calibri" pitchFamily="34" charset="0"/>
              <a:buNone/>
            </a:pPr>
            <a:endParaRPr lang="en-US" sz="1200">
              <a:solidFill>
                <a:srgbClr val="898989"/>
              </a:solidFill>
              <a:latin typeface="Calibri" pitchFamily="34" charset="0"/>
            </a:endParaRPr>
          </a:p>
        </p:txBody>
      </p:sp>
      <p:sp>
        <p:nvSpPr>
          <p:cNvPr id="6148" name="Text Box 4"/>
          <p:cNvSpPr txBox="1">
            <a:spLocks noChangeArrowheads="1"/>
          </p:cNvSpPr>
          <p:nvPr/>
        </p:nvSpPr>
        <p:spPr bwMode="auto">
          <a:xfrm>
            <a:off x="228600" y="152400"/>
            <a:ext cx="8686800" cy="542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50000"/>
              </a:lnSpc>
              <a:buFont typeface="Calibri" pitchFamily="34" charset="0"/>
              <a:buNone/>
            </a:pPr>
            <a:r>
              <a:rPr lang="en-GB" sz="2000" b="1" u="sng" dirty="0">
                <a:latin typeface="Calibri" pitchFamily="34" charset="0"/>
              </a:rPr>
              <a:t>For Delete Operation</a:t>
            </a:r>
          </a:p>
          <a:p>
            <a:pPr>
              <a:lnSpc>
                <a:spcPct val="150000"/>
              </a:lnSpc>
              <a:buFont typeface="Calibri" pitchFamily="34" charset="0"/>
              <a:buNone/>
            </a:pPr>
            <a:r>
              <a:rPr lang="en-GB" u="sng" dirty="0">
                <a:latin typeface="Calibri" pitchFamily="34" charset="0"/>
              </a:rPr>
              <a:t>Delete-Queue(Queue, Front, Rear, Item)</a:t>
            </a:r>
          </a:p>
          <a:p>
            <a:pPr algn="just">
              <a:lnSpc>
                <a:spcPct val="150000"/>
              </a:lnSpc>
              <a:buFont typeface="Calibri" pitchFamily="34" charset="0"/>
              <a:buNone/>
            </a:pPr>
            <a:r>
              <a:rPr lang="en-GB" dirty="0">
                <a:latin typeface="Calibri" pitchFamily="34" charset="0"/>
              </a:rPr>
              <a:t>Here, Queue is the place where data are stored. Rear represents the location in which the data element is to be inserted and Front represents the location from which the data element is to be removed. Front element is assigned to Item.</a:t>
            </a:r>
          </a:p>
          <a:p>
            <a:pPr>
              <a:lnSpc>
                <a:spcPct val="200000"/>
              </a:lnSpc>
              <a:buFont typeface="Calibri" pitchFamily="34" charset="0"/>
              <a:buNone/>
            </a:pPr>
            <a:r>
              <a:rPr lang="en-GB" dirty="0">
                <a:latin typeface="Calibri" pitchFamily="34" charset="0"/>
              </a:rPr>
              <a:t>1. If Front = N+1   then Print: Underflow and Return.     </a:t>
            </a:r>
            <a:r>
              <a:rPr lang="en-GB" sz="1600" dirty="0">
                <a:latin typeface="Calibri" pitchFamily="34" charset="0"/>
              </a:rPr>
              <a:t>/*…Queue Empty</a:t>
            </a:r>
          </a:p>
          <a:p>
            <a:pPr>
              <a:lnSpc>
                <a:spcPct val="200000"/>
              </a:lnSpc>
              <a:buFont typeface="Calibri" pitchFamily="34" charset="0"/>
              <a:buNone/>
            </a:pPr>
            <a:r>
              <a:rPr lang="en-GB" dirty="0">
                <a:latin typeface="Calibri" pitchFamily="34" charset="0"/>
              </a:rPr>
              <a:t>2. Set  Item := Queue[Front] </a:t>
            </a:r>
          </a:p>
          <a:p>
            <a:pPr>
              <a:lnSpc>
                <a:spcPct val="200000"/>
              </a:lnSpc>
              <a:buFont typeface="Calibri" pitchFamily="34" charset="0"/>
              <a:buNone/>
            </a:pPr>
            <a:r>
              <a:rPr lang="en-GB" dirty="0">
                <a:latin typeface="Calibri" pitchFamily="34" charset="0"/>
              </a:rPr>
              <a:t>3. Set Front := Front + 1</a:t>
            </a:r>
          </a:p>
          <a:p>
            <a:pPr>
              <a:lnSpc>
                <a:spcPct val="200000"/>
              </a:lnSpc>
              <a:buFont typeface="Calibri" pitchFamily="34" charset="0"/>
              <a:buNone/>
            </a:pPr>
            <a:r>
              <a:rPr lang="en-GB" dirty="0">
                <a:latin typeface="Calibri" pitchFamily="34" charset="0"/>
              </a:rPr>
              <a:t>4. Return.</a:t>
            </a:r>
          </a:p>
          <a:p>
            <a:pPr>
              <a:lnSpc>
                <a:spcPct val="200000"/>
              </a:lnSpc>
              <a:buFont typeface="Calibri" pitchFamily="34" charset="0"/>
              <a:buNone/>
            </a:pPr>
            <a:endParaRPr lang="en-GB" dirty="0">
              <a:latin typeface="Calibri" pitchFamily="34" charset="0"/>
            </a:endParaRPr>
          </a:p>
        </p:txBody>
      </p:sp>
    </p:spTree>
    <p:extLst>
      <p:ext uri="{BB962C8B-B14F-4D97-AF65-F5344CB8AC3E}">
        <p14:creationId xmlns:p14="http://schemas.microsoft.com/office/powerpoint/2010/main" val="33591859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ctr">
              <a:lnSpc>
                <a:spcPct val="100000"/>
              </a:lnSpc>
              <a:buClr>
                <a:srgbClr val="898989"/>
              </a:buClr>
              <a:buFont typeface="Calibri" pitchFamily="34" charset="0"/>
              <a:buNone/>
            </a:pPr>
            <a:endParaRPr lang="en-US" sz="1200">
              <a:solidFill>
                <a:srgbClr val="898989"/>
              </a:solidFill>
              <a:latin typeface="Calibri" pitchFamily="34" charset="0"/>
            </a:endParaRPr>
          </a:p>
        </p:txBody>
      </p:sp>
      <p:sp>
        <p:nvSpPr>
          <p:cNvPr id="7172" name="Text Box 4"/>
          <p:cNvSpPr txBox="1">
            <a:spLocks noChangeArrowheads="1"/>
          </p:cNvSpPr>
          <p:nvPr/>
        </p:nvSpPr>
        <p:spPr bwMode="auto">
          <a:xfrm>
            <a:off x="304800" y="60325"/>
            <a:ext cx="8153400" cy="137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50000"/>
              </a:lnSpc>
              <a:buFont typeface="Calibri" pitchFamily="34" charset="0"/>
              <a:buNone/>
            </a:pPr>
            <a:r>
              <a:rPr lang="en-GB" sz="2000" b="1">
                <a:latin typeface="Calibri" pitchFamily="34" charset="0"/>
              </a:rPr>
              <a:t>Example:  </a:t>
            </a:r>
            <a:r>
              <a:rPr lang="en-GB">
                <a:latin typeface="Calibri" pitchFamily="34" charset="0"/>
              </a:rPr>
              <a:t>Consider the following queue (linear queue).</a:t>
            </a:r>
          </a:p>
          <a:p>
            <a:pPr>
              <a:lnSpc>
                <a:spcPct val="150000"/>
              </a:lnSpc>
              <a:buFont typeface="Calibri" pitchFamily="34" charset="0"/>
              <a:buNone/>
            </a:pPr>
            <a:r>
              <a:rPr lang="en-GB">
                <a:latin typeface="Calibri" pitchFamily="34" charset="0"/>
              </a:rPr>
              <a:t>Rear = 4  and  Front = 1  and N = 7</a:t>
            </a:r>
          </a:p>
          <a:p>
            <a:pPr>
              <a:lnSpc>
                <a:spcPct val="150000"/>
              </a:lnSpc>
              <a:buFont typeface="Calibri" pitchFamily="34" charset="0"/>
              <a:buNone/>
            </a:pPr>
            <a:endParaRPr lang="en-GB">
              <a:latin typeface="Calibri" pitchFamily="34" charset="0"/>
            </a:endParaRPr>
          </a:p>
        </p:txBody>
      </p:sp>
      <p:grpSp>
        <p:nvGrpSpPr>
          <p:cNvPr id="7173" name="Group 5"/>
          <p:cNvGrpSpPr>
            <a:grpSpLocks/>
          </p:cNvGrpSpPr>
          <p:nvPr/>
        </p:nvGrpSpPr>
        <p:grpSpPr bwMode="auto">
          <a:xfrm>
            <a:off x="457200" y="1039813"/>
            <a:ext cx="5942013" cy="363537"/>
            <a:chOff x="288" y="655"/>
            <a:chExt cx="3743" cy="229"/>
          </a:xfrm>
        </p:grpSpPr>
        <p:sp>
          <p:nvSpPr>
            <p:cNvPr id="7174" name="Rectangle 6"/>
            <p:cNvSpPr>
              <a:spLocks noChangeArrowheads="1"/>
            </p:cNvSpPr>
            <p:nvPr/>
          </p:nvSpPr>
          <p:spPr bwMode="auto">
            <a:xfrm>
              <a:off x="288" y="655"/>
              <a:ext cx="453"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10</a:t>
              </a:r>
            </a:p>
          </p:txBody>
        </p:sp>
        <p:sp>
          <p:nvSpPr>
            <p:cNvPr id="7175" name="Rectangle 7"/>
            <p:cNvSpPr>
              <a:spLocks noChangeArrowheads="1"/>
            </p:cNvSpPr>
            <p:nvPr/>
          </p:nvSpPr>
          <p:spPr bwMode="auto">
            <a:xfrm>
              <a:off x="741" y="655"/>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50</a:t>
              </a:r>
            </a:p>
          </p:txBody>
        </p:sp>
        <p:sp>
          <p:nvSpPr>
            <p:cNvPr id="7176" name="Rectangle 8"/>
            <p:cNvSpPr>
              <a:spLocks noChangeArrowheads="1"/>
            </p:cNvSpPr>
            <p:nvPr/>
          </p:nvSpPr>
          <p:spPr bwMode="auto">
            <a:xfrm>
              <a:off x="1289" y="655"/>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30</a:t>
              </a:r>
            </a:p>
          </p:txBody>
        </p:sp>
        <p:sp>
          <p:nvSpPr>
            <p:cNvPr id="7177" name="Rectangle 9"/>
            <p:cNvSpPr>
              <a:spLocks noChangeArrowheads="1"/>
            </p:cNvSpPr>
            <p:nvPr/>
          </p:nvSpPr>
          <p:spPr bwMode="auto">
            <a:xfrm>
              <a:off x="1838" y="655"/>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40</a:t>
              </a:r>
            </a:p>
          </p:txBody>
        </p:sp>
        <p:sp>
          <p:nvSpPr>
            <p:cNvPr id="7178" name="Rectangle 10"/>
            <p:cNvSpPr>
              <a:spLocks noChangeArrowheads="1"/>
            </p:cNvSpPr>
            <p:nvPr/>
          </p:nvSpPr>
          <p:spPr bwMode="auto">
            <a:xfrm>
              <a:off x="2386" y="655"/>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179" name="Rectangle 11"/>
            <p:cNvSpPr>
              <a:spLocks noChangeArrowheads="1"/>
            </p:cNvSpPr>
            <p:nvPr/>
          </p:nvSpPr>
          <p:spPr bwMode="auto">
            <a:xfrm>
              <a:off x="2935" y="655"/>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180" name="Rectangle 12"/>
            <p:cNvSpPr>
              <a:spLocks noChangeArrowheads="1"/>
            </p:cNvSpPr>
            <p:nvPr/>
          </p:nvSpPr>
          <p:spPr bwMode="auto">
            <a:xfrm>
              <a:off x="3483" y="655"/>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181" name="Line 13"/>
            <p:cNvSpPr>
              <a:spLocks noChangeShapeType="1"/>
            </p:cNvSpPr>
            <p:nvPr/>
          </p:nvSpPr>
          <p:spPr bwMode="auto">
            <a:xfrm>
              <a:off x="741"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182" name="Line 14"/>
            <p:cNvSpPr>
              <a:spLocks noChangeShapeType="1"/>
            </p:cNvSpPr>
            <p:nvPr/>
          </p:nvSpPr>
          <p:spPr bwMode="auto">
            <a:xfrm>
              <a:off x="1289"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183" name="Line 15"/>
            <p:cNvSpPr>
              <a:spLocks noChangeShapeType="1"/>
            </p:cNvSpPr>
            <p:nvPr/>
          </p:nvSpPr>
          <p:spPr bwMode="auto">
            <a:xfrm>
              <a:off x="1838"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184" name="Line 16"/>
            <p:cNvSpPr>
              <a:spLocks noChangeShapeType="1"/>
            </p:cNvSpPr>
            <p:nvPr/>
          </p:nvSpPr>
          <p:spPr bwMode="auto">
            <a:xfrm>
              <a:off x="2386"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185" name="Line 17"/>
            <p:cNvSpPr>
              <a:spLocks noChangeShapeType="1"/>
            </p:cNvSpPr>
            <p:nvPr/>
          </p:nvSpPr>
          <p:spPr bwMode="auto">
            <a:xfrm>
              <a:off x="2935"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186" name="Line 18"/>
            <p:cNvSpPr>
              <a:spLocks noChangeShapeType="1"/>
            </p:cNvSpPr>
            <p:nvPr/>
          </p:nvSpPr>
          <p:spPr bwMode="auto">
            <a:xfrm>
              <a:off x="3483"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187" name="Line 19"/>
            <p:cNvSpPr>
              <a:spLocks noChangeShapeType="1"/>
            </p:cNvSpPr>
            <p:nvPr/>
          </p:nvSpPr>
          <p:spPr bwMode="auto">
            <a:xfrm>
              <a:off x="288"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188" name="Line 20"/>
            <p:cNvSpPr>
              <a:spLocks noChangeShapeType="1"/>
            </p:cNvSpPr>
            <p:nvPr/>
          </p:nvSpPr>
          <p:spPr bwMode="auto">
            <a:xfrm>
              <a:off x="4032"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189" name="Line 21"/>
            <p:cNvSpPr>
              <a:spLocks noChangeShapeType="1"/>
            </p:cNvSpPr>
            <p:nvPr/>
          </p:nvSpPr>
          <p:spPr bwMode="auto">
            <a:xfrm>
              <a:off x="288" y="655"/>
              <a:ext cx="3744" cy="1"/>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190" name="Line 22"/>
            <p:cNvSpPr>
              <a:spLocks noChangeShapeType="1"/>
            </p:cNvSpPr>
            <p:nvPr/>
          </p:nvSpPr>
          <p:spPr bwMode="auto">
            <a:xfrm>
              <a:off x="288" y="885"/>
              <a:ext cx="3744" cy="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sp>
        <p:nvSpPr>
          <p:cNvPr id="7191" name="Text Box 23"/>
          <p:cNvSpPr txBox="1">
            <a:spLocks noChangeArrowheads="1"/>
          </p:cNvSpPr>
          <p:nvPr/>
        </p:nvSpPr>
        <p:spPr bwMode="auto">
          <a:xfrm>
            <a:off x="457200" y="1793875"/>
            <a:ext cx="8382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(1) Insert 20. Now Rear = 5 and Front = 1</a:t>
            </a:r>
          </a:p>
        </p:txBody>
      </p:sp>
      <p:grpSp>
        <p:nvGrpSpPr>
          <p:cNvPr id="7192" name="Group 24"/>
          <p:cNvGrpSpPr>
            <a:grpSpLocks/>
          </p:cNvGrpSpPr>
          <p:nvPr/>
        </p:nvGrpSpPr>
        <p:grpSpPr bwMode="auto">
          <a:xfrm>
            <a:off x="633413" y="1349375"/>
            <a:ext cx="5449887" cy="366713"/>
            <a:chOff x="399" y="850"/>
            <a:chExt cx="3433" cy="231"/>
          </a:xfrm>
        </p:grpSpPr>
        <p:sp>
          <p:nvSpPr>
            <p:cNvPr id="7193" name="Text Box 25"/>
            <p:cNvSpPr txBox="1">
              <a:spLocks noChangeArrowheads="1"/>
            </p:cNvSpPr>
            <p:nvPr/>
          </p:nvSpPr>
          <p:spPr bwMode="auto">
            <a:xfrm>
              <a:off x="399" y="850"/>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1</a:t>
              </a:r>
            </a:p>
          </p:txBody>
        </p:sp>
        <p:sp>
          <p:nvSpPr>
            <p:cNvPr id="7194" name="Text Box 26"/>
            <p:cNvSpPr txBox="1">
              <a:spLocks noChangeArrowheads="1"/>
            </p:cNvSpPr>
            <p:nvPr/>
          </p:nvSpPr>
          <p:spPr bwMode="auto">
            <a:xfrm>
              <a:off x="933" y="850"/>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2</a:t>
              </a:r>
            </a:p>
          </p:txBody>
        </p:sp>
        <p:sp>
          <p:nvSpPr>
            <p:cNvPr id="7195" name="Text Box 27"/>
            <p:cNvSpPr txBox="1">
              <a:spLocks noChangeArrowheads="1"/>
            </p:cNvSpPr>
            <p:nvPr/>
          </p:nvSpPr>
          <p:spPr bwMode="auto">
            <a:xfrm>
              <a:off x="1425" y="850"/>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3</a:t>
              </a:r>
            </a:p>
          </p:txBody>
        </p:sp>
        <p:sp>
          <p:nvSpPr>
            <p:cNvPr id="7196" name="Text Box 28"/>
            <p:cNvSpPr txBox="1">
              <a:spLocks noChangeArrowheads="1"/>
            </p:cNvSpPr>
            <p:nvPr/>
          </p:nvSpPr>
          <p:spPr bwMode="auto">
            <a:xfrm>
              <a:off x="1965" y="850"/>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4</a:t>
              </a:r>
            </a:p>
          </p:txBody>
        </p:sp>
        <p:sp>
          <p:nvSpPr>
            <p:cNvPr id="7197" name="Text Box 29"/>
            <p:cNvSpPr txBox="1">
              <a:spLocks noChangeArrowheads="1"/>
            </p:cNvSpPr>
            <p:nvPr/>
          </p:nvSpPr>
          <p:spPr bwMode="auto">
            <a:xfrm>
              <a:off x="2559" y="850"/>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5</a:t>
              </a:r>
            </a:p>
          </p:txBody>
        </p:sp>
        <p:sp>
          <p:nvSpPr>
            <p:cNvPr id="7198" name="Text Box 30"/>
            <p:cNvSpPr txBox="1">
              <a:spLocks noChangeArrowheads="1"/>
            </p:cNvSpPr>
            <p:nvPr/>
          </p:nvSpPr>
          <p:spPr bwMode="auto">
            <a:xfrm>
              <a:off x="3099" y="850"/>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6</a:t>
              </a:r>
            </a:p>
          </p:txBody>
        </p:sp>
        <p:sp>
          <p:nvSpPr>
            <p:cNvPr id="7199" name="Text Box 31"/>
            <p:cNvSpPr txBox="1">
              <a:spLocks noChangeArrowheads="1"/>
            </p:cNvSpPr>
            <p:nvPr/>
          </p:nvSpPr>
          <p:spPr bwMode="auto">
            <a:xfrm>
              <a:off x="3639" y="850"/>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7</a:t>
              </a:r>
            </a:p>
          </p:txBody>
        </p:sp>
      </p:grpSp>
      <p:grpSp>
        <p:nvGrpSpPr>
          <p:cNvPr id="7200" name="Group 32"/>
          <p:cNvGrpSpPr>
            <a:grpSpLocks/>
          </p:cNvGrpSpPr>
          <p:nvPr/>
        </p:nvGrpSpPr>
        <p:grpSpPr bwMode="auto">
          <a:xfrm>
            <a:off x="471488" y="2306638"/>
            <a:ext cx="5942012" cy="363537"/>
            <a:chOff x="297" y="1453"/>
            <a:chExt cx="3743" cy="229"/>
          </a:xfrm>
        </p:grpSpPr>
        <p:sp>
          <p:nvSpPr>
            <p:cNvPr id="7201" name="Rectangle 33"/>
            <p:cNvSpPr>
              <a:spLocks noChangeArrowheads="1"/>
            </p:cNvSpPr>
            <p:nvPr/>
          </p:nvSpPr>
          <p:spPr bwMode="auto">
            <a:xfrm>
              <a:off x="297" y="1453"/>
              <a:ext cx="453"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10</a:t>
              </a:r>
            </a:p>
          </p:txBody>
        </p:sp>
        <p:sp>
          <p:nvSpPr>
            <p:cNvPr id="7202" name="Rectangle 34"/>
            <p:cNvSpPr>
              <a:spLocks noChangeArrowheads="1"/>
            </p:cNvSpPr>
            <p:nvPr/>
          </p:nvSpPr>
          <p:spPr bwMode="auto">
            <a:xfrm>
              <a:off x="750" y="1453"/>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50</a:t>
              </a:r>
            </a:p>
          </p:txBody>
        </p:sp>
        <p:sp>
          <p:nvSpPr>
            <p:cNvPr id="7203" name="Rectangle 35"/>
            <p:cNvSpPr>
              <a:spLocks noChangeArrowheads="1"/>
            </p:cNvSpPr>
            <p:nvPr/>
          </p:nvSpPr>
          <p:spPr bwMode="auto">
            <a:xfrm>
              <a:off x="1298" y="1453"/>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30</a:t>
              </a:r>
            </a:p>
          </p:txBody>
        </p:sp>
        <p:sp>
          <p:nvSpPr>
            <p:cNvPr id="7204" name="Rectangle 36"/>
            <p:cNvSpPr>
              <a:spLocks noChangeArrowheads="1"/>
            </p:cNvSpPr>
            <p:nvPr/>
          </p:nvSpPr>
          <p:spPr bwMode="auto">
            <a:xfrm>
              <a:off x="1847" y="1453"/>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40</a:t>
              </a:r>
            </a:p>
          </p:txBody>
        </p:sp>
        <p:sp>
          <p:nvSpPr>
            <p:cNvPr id="7205" name="Rectangle 37"/>
            <p:cNvSpPr>
              <a:spLocks noChangeArrowheads="1"/>
            </p:cNvSpPr>
            <p:nvPr/>
          </p:nvSpPr>
          <p:spPr bwMode="auto">
            <a:xfrm>
              <a:off x="2395" y="1453"/>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20</a:t>
              </a:r>
            </a:p>
          </p:txBody>
        </p:sp>
        <p:sp>
          <p:nvSpPr>
            <p:cNvPr id="7206" name="Rectangle 38"/>
            <p:cNvSpPr>
              <a:spLocks noChangeArrowheads="1"/>
            </p:cNvSpPr>
            <p:nvPr/>
          </p:nvSpPr>
          <p:spPr bwMode="auto">
            <a:xfrm>
              <a:off x="2944" y="1453"/>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07" name="Rectangle 39"/>
            <p:cNvSpPr>
              <a:spLocks noChangeArrowheads="1"/>
            </p:cNvSpPr>
            <p:nvPr/>
          </p:nvSpPr>
          <p:spPr bwMode="auto">
            <a:xfrm>
              <a:off x="3492" y="1453"/>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08" name="Line 40"/>
            <p:cNvSpPr>
              <a:spLocks noChangeShapeType="1"/>
            </p:cNvSpPr>
            <p:nvPr/>
          </p:nvSpPr>
          <p:spPr bwMode="auto">
            <a:xfrm>
              <a:off x="750"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09" name="Line 41"/>
            <p:cNvSpPr>
              <a:spLocks noChangeShapeType="1"/>
            </p:cNvSpPr>
            <p:nvPr/>
          </p:nvSpPr>
          <p:spPr bwMode="auto">
            <a:xfrm>
              <a:off x="1298"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10" name="Line 42"/>
            <p:cNvSpPr>
              <a:spLocks noChangeShapeType="1"/>
            </p:cNvSpPr>
            <p:nvPr/>
          </p:nvSpPr>
          <p:spPr bwMode="auto">
            <a:xfrm>
              <a:off x="1847"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11" name="Line 43"/>
            <p:cNvSpPr>
              <a:spLocks noChangeShapeType="1"/>
            </p:cNvSpPr>
            <p:nvPr/>
          </p:nvSpPr>
          <p:spPr bwMode="auto">
            <a:xfrm>
              <a:off x="2395"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12" name="Line 44"/>
            <p:cNvSpPr>
              <a:spLocks noChangeShapeType="1"/>
            </p:cNvSpPr>
            <p:nvPr/>
          </p:nvSpPr>
          <p:spPr bwMode="auto">
            <a:xfrm>
              <a:off x="2944"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13" name="Line 45"/>
            <p:cNvSpPr>
              <a:spLocks noChangeShapeType="1"/>
            </p:cNvSpPr>
            <p:nvPr/>
          </p:nvSpPr>
          <p:spPr bwMode="auto">
            <a:xfrm>
              <a:off x="3492"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14" name="Line 46"/>
            <p:cNvSpPr>
              <a:spLocks noChangeShapeType="1"/>
            </p:cNvSpPr>
            <p:nvPr/>
          </p:nvSpPr>
          <p:spPr bwMode="auto">
            <a:xfrm>
              <a:off x="297"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15" name="Line 47"/>
            <p:cNvSpPr>
              <a:spLocks noChangeShapeType="1"/>
            </p:cNvSpPr>
            <p:nvPr/>
          </p:nvSpPr>
          <p:spPr bwMode="auto">
            <a:xfrm>
              <a:off x="4041"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16" name="Line 48"/>
            <p:cNvSpPr>
              <a:spLocks noChangeShapeType="1"/>
            </p:cNvSpPr>
            <p:nvPr/>
          </p:nvSpPr>
          <p:spPr bwMode="auto">
            <a:xfrm>
              <a:off x="297" y="1453"/>
              <a:ext cx="3744" cy="1"/>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17" name="Line 49"/>
            <p:cNvSpPr>
              <a:spLocks noChangeShapeType="1"/>
            </p:cNvSpPr>
            <p:nvPr/>
          </p:nvSpPr>
          <p:spPr bwMode="auto">
            <a:xfrm>
              <a:off x="297" y="1683"/>
              <a:ext cx="3744" cy="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grpSp>
        <p:nvGrpSpPr>
          <p:cNvPr id="7218" name="Group 50"/>
          <p:cNvGrpSpPr>
            <a:grpSpLocks/>
          </p:cNvGrpSpPr>
          <p:nvPr/>
        </p:nvGrpSpPr>
        <p:grpSpPr bwMode="auto">
          <a:xfrm>
            <a:off x="647700" y="2617788"/>
            <a:ext cx="5449888" cy="366712"/>
            <a:chOff x="408" y="1649"/>
            <a:chExt cx="3433" cy="231"/>
          </a:xfrm>
        </p:grpSpPr>
        <p:sp>
          <p:nvSpPr>
            <p:cNvPr id="7219" name="Text Box 51"/>
            <p:cNvSpPr txBox="1">
              <a:spLocks noChangeArrowheads="1"/>
            </p:cNvSpPr>
            <p:nvPr/>
          </p:nvSpPr>
          <p:spPr bwMode="auto">
            <a:xfrm>
              <a:off x="408" y="1649"/>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1</a:t>
              </a:r>
            </a:p>
          </p:txBody>
        </p:sp>
        <p:sp>
          <p:nvSpPr>
            <p:cNvPr id="7220" name="Text Box 52"/>
            <p:cNvSpPr txBox="1">
              <a:spLocks noChangeArrowheads="1"/>
            </p:cNvSpPr>
            <p:nvPr/>
          </p:nvSpPr>
          <p:spPr bwMode="auto">
            <a:xfrm>
              <a:off x="942" y="1649"/>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2</a:t>
              </a:r>
            </a:p>
          </p:txBody>
        </p:sp>
        <p:sp>
          <p:nvSpPr>
            <p:cNvPr id="7221" name="Text Box 53"/>
            <p:cNvSpPr txBox="1">
              <a:spLocks noChangeArrowheads="1"/>
            </p:cNvSpPr>
            <p:nvPr/>
          </p:nvSpPr>
          <p:spPr bwMode="auto">
            <a:xfrm>
              <a:off x="1434" y="1649"/>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3</a:t>
              </a:r>
            </a:p>
          </p:txBody>
        </p:sp>
        <p:sp>
          <p:nvSpPr>
            <p:cNvPr id="7222" name="Text Box 54"/>
            <p:cNvSpPr txBox="1">
              <a:spLocks noChangeArrowheads="1"/>
            </p:cNvSpPr>
            <p:nvPr/>
          </p:nvSpPr>
          <p:spPr bwMode="auto">
            <a:xfrm>
              <a:off x="1974" y="1649"/>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4</a:t>
              </a:r>
            </a:p>
          </p:txBody>
        </p:sp>
        <p:sp>
          <p:nvSpPr>
            <p:cNvPr id="7223" name="Text Box 55"/>
            <p:cNvSpPr txBox="1">
              <a:spLocks noChangeArrowheads="1"/>
            </p:cNvSpPr>
            <p:nvPr/>
          </p:nvSpPr>
          <p:spPr bwMode="auto">
            <a:xfrm>
              <a:off x="2568" y="1649"/>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5</a:t>
              </a:r>
            </a:p>
          </p:txBody>
        </p:sp>
        <p:sp>
          <p:nvSpPr>
            <p:cNvPr id="7224" name="Text Box 56"/>
            <p:cNvSpPr txBox="1">
              <a:spLocks noChangeArrowheads="1"/>
            </p:cNvSpPr>
            <p:nvPr/>
          </p:nvSpPr>
          <p:spPr bwMode="auto">
            <a:xfrm>
              <a:off x="3108" y="1649"/>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6</a:t>
              </a:r>
            </a:p>
          </p:txBody>
        </p:sp>
        <p:sp>
          <p:nvSpPr>
            <p:cNvPr id="7225" name="Text Box 57"/>
            <p:cNvSpPr txBox="1">
              <a:spLocks noChangeArrowheads="1"/>
            </p:cNvSpPr>
            <p:nvPr/>
          </p:nvSpPr>
          <p:spPr bwMode="auto">
            <a:xfrm>
              <a:off x="3648" y="1649"/>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7</a:t>
              </a:r>
            </a:p>
          </p:txBody>
        </p:sp>
      </p:grpSp>
      <p:sp>
        <p:nvSpPr>
          <p:cNvPr id="7226" name="Text Box 58"/>
          <p:cNvSpPr txBox="1">
            <a:spLocks noChangeArrowheads="1"/>
          </p:cNvSpPr>
          <p:nvPr/>
        </p:nvSpPr>
        <p:spPr bwMode="auto">
          <a:xfrm>
            <a:off x="484188" y="3021013"/>
            <a:ext cx="8382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(2) Delete Front Element. Now Rear = 5 and Front = 2</a:t>
            </a:r>
          </a:p>
        </p:txBody>
      </p:sp>
      <p:grpSp>
        <p:nvGrpSpPr>
          <p:cNvPr id="7227" name="Group 59"/>
          <p:cNvGrpSpPr>
            <a:grpSpLocks/>
          </p:cNvGrpSpPr>
          <p:nvPr/>
        </p:nvGrpSpPr>
        <p:grpSpPr bwMode="auto">
          <a:xfrm>
            <a:off x="484188" y="3478213"/>
            <a:ext cx="5942012" cy="363537"/>
            <a:chOff x="305" y="2191"/>
            <a:chExt cx="3743" cy="229"/>
          </a:xfrm>
        </p:grpSpPr>
        <p:sp>
          <p:nvSpPr>
            <p:cNvPr id="7228" name="Rectangle 60"/>
            <p:cNvSpPr>
              <a:spLocks noChangeArrowheads="1"/>
            </p:cNvSpPr>
            <p:nvPr/>
          </p:nvSpPr>
          <p:spPr bwMode="auto">
            <a:xfrm>
              <a:off x="305" y="2191"/>
              <a:ext cx="453"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29" name="Rectangle 61"/>
            <p:cNvSpPr>
              <a:spLocks noChangeArrowheads="1"/>
            </p:cNvSpPr>
            <p:nvPr/>
          </p:nvSpPr>
          <p:spPr bwMode="auto">
            <a:xfrm>
              <a:off x="758" y="2191"/>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50</a:t>
              </a:r>
            </a:p>
          </p:txBody>
        </p:sp>
        <p:sp>
          <p:nvSpPr>
            <p:cNvPr id="7230" name="Rectangle 62"/>
            <p:cNvSpPr>
              <a:spLocks noChangeArrowheads="1"/>
            </p:cNvSpPr>
            <p:nvPr/>
          </p:nvSpPr>
          <p:spPr bwMode="auto">
            <a:xfrm>
              <a:off x="1306" y="2191"/>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30</a:t>
              </a:r>
            </a:p>
          </p:txBody>
        </p:sp>
        <p:sp>
          <p:nvSpPr>
            <p:cNvPr id="7231" name="Rectangle 63"/>
            <p:cNvSpPr>
              <a:spLocks noChangeArrowheads="1"/>
            </p:cNvSpPr>
            <p:nvPr/>
          </p:nvSpPr>
          <p:spPr bwMode="auto">
            <a:xfrm>
              <a:off x="1855" y="2191"/>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40</a:t>
              </a:r>
            </a:p>
          </p:txBody>
        </p:sp>
        <p:sp>
          <p:nvSpPr>
            <p:cNvPr id="7232" name="Rectangle 64"/>
            <p:cNvSpPr>
              <a:spLocks noChangeArrowheads="1"/>
            </p:cNvSpPr>
            <p:nvPr/>
          </p:nvSpPr>
          <p:spPr bwMode="auto">
            <a:xfrm>
              <a:off x="2403" y="2191"/>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20</a:t>
              </a:r>
            </a:p>
          </p:txBody>
        </p:sp>
        <p:sp>
          <p:nvSpPr>
            <p:cNvPr id="7233" name="Rectangle 65"/>
            <p:cNvSpPr>
              <a:spLocks noChangeArrowheads="1"/>
            </p:cNvSpPr>
            <p:nvPr/>
          </p:nvSpPr>
          <p:spPr bwMode="auto">
            <a:xfrm>
              <a:off x="2952" y="2191"/>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34" name="Rectangle 66"/>
            <p:cNvSpPr>
              <a:spLocks noChangeArrowheads="1"/>
            </p:cNvSpPr>
            <p:nvPr/>
          </p:nvSpPr>
          <p:spPr bwMode="auto">
            <a:xfrm>
              <a:off x="3500" y="2191"/>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35" name="Line 67"/>
            <p:cNvSpPr>
              <a:spLocks noChangeShapeType="1"/>
            </p:cNvSpPr>
            <p:nvPr/>
          </p:nvSpPr>
          <p:spPr bwMode="auto">
            <a:xfrm>
              <a:off x="758"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36" name="Line 68"/>
            <p:cNvSpPr>
              <a:spLocks noChangeShapeType="1"/>
            </p:cNvSpPr>
            <p:nvPr/>
          </p:nvSpPr>
          <p:spPr bwMode="auto">
            <a:xfrm>
              <a:off x="1306"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37" name="Line 69"/>
            <p:cNvSpPr>
              <a:spLocks noChangeShapeType="1"/>
            </p:cNvSpPr>
            <p:nvPr/>
          </p:nvSpPr>
          <p:spPr bwMode="auto">
            <a:xfrm>
              <a:off x="1855"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38" name="Line 70"/>
            <p:cNvSpPr>
              <a:spLocks noChangeShapeType="1"/>
            </p:cNvSpPr>
            <p:nvPr/>
          </p:nvSpPr>
          <p:spPr bwMode="auto">
            <a:xfrm>
              <a:off x="2403"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39" name="Line 71"/>
            <p:cNvSpPr>
              <a:spLocks noChangeShapeType="1"/>
            </p:cNvSpPr>
            <p:nvPr/>
          </p:nvSpPr>
          <p:spPr bwMode="auto">
            <a:xfrm>
              <a:off x="2952"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40" name="Line 72"/>
            <p:cNvSpPr>
              <a:spLocks noChangeShapeType="1"/>
            </p:cNvSpPr>
            <p:nvPr/>
          </p:nvSpPr>
          <p:spPr bwMode="auto">
            <a:xfrm>
              <a:off x="3500"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41" name="Line 73"/>
            <p:cNvSpPr>
              <a:spLocks noChangeShapeType="1"/>
            </p:cNvSpPr>
            <p:nvPr/>
          </p:nvSpPr>
          <p:spPr bwMode="auto">
            <a:xfrm>
              <a:off x="305"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42" name="Line 74"/>
            <p:cNvSpPr>
              <a:spLocks noChangeShapeType="1"/>
            </p:cNvSpPr>
            <p:nvPr/>
          </p:nvSpPr>
          <p:spPr bwMode="auto">
            <a:xfrm>
              <a:off x="4049"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43" name="Line 75"/>
            <p:cNvSpPr>
              <a:spLocks noChangeShapeType="1"/>
            </p:cNvSpPr>
            <p:nvPr/>
          </p:nvSpPr>
          <p:spPr bwMode="auto">
            <a:xfrm>
              <a:off x="305" y="2191"/>
              <a:ext cx="3744" cy="1"/>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44" name="Line 76"/>
            <p:cNvSpPr>
              <a:spLocks noChangeShapeType="1"/>
            </p:cNvSpPr>
            <p:nvPr/>
          </p:nvSpPr>
          <p:spPr bwMode="auto">
            <a:xfrm>
              <a:off x="305" y="2421"/>
              <a:ext cx="3744" cy="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grpSp>
        <p:nvGrpSpPr>
          <p:cNvPr id="7245" name="Group 77"/>
          <p:cNvGrpSpPr>
            <a:grpSpLocks/>
          </p:cNvGrpSpPr>
          <p:nvPr/>
        </p:nvGrpSpPr>
        <p:grpSpPr bwMode="auto">
          <a:xfrm>
            <a:off x="661988" y="3787775"/>
            <a:ext cx="5449887" cy="366713"/>
            <a:chOff x="417" y="2386"/>
            <a:chExt cx="3433" cy="231"/>
          </a:xfrm>
        </p:grpSpPr>
        <p:sp>
          <p:nvSpPr>
            <p:cNvPr id="7246" name="Text Box 78"/>
            <p:cNvSpPr txBox="1">
              <a:spLocks noChangeArrowheads="1"/>
            </p:cNvSpPr>
            <p:nvPr/>
          </p:nvSpPr>
          <p:spPr bwMode="auto">
            <a:xfrm>
              <a:off x="417" y="238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1</a:t>
              </a:r>
            </a:p>
          </p:txBody>
        </p:sp>
        <p:sp>
          <p:nvSpPr>
            <p:cNvPr id="7247" name="Text Box 79"/>
            <p:cNvSpPr txBox="1">
              <a:spLocks noChangeArrowheads="1"/>
            </p:cNvSpPr>
            <p:nvPr/>
          </p:nvSpPr>
          <p:spPr bwMode="auto">
            <a:xfrm>
              <a:off x="951" y="238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2</a:t>
              </a:r>
            </a:p>
          </p:txBody>
        </p:sp>
        <p:sp>
          <p:nvSpPr>
            <p:cNvPr id="7248" name="Text Box 80"/>
            <p:cNvSpPr txBox="1">
              <a:spLocks noChangeArrowheads="1"/>
            </p:cNvSpPr>
            <p:nvPr/>
          </p:nvSpPr>
          <p:spPr bwMode="auto">
            <a:xfrm>
              <a:off x="1443" y="238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3</a:t>
              </a:r>
            </a:p>
          </p:txBody>
        </p:sp>
        <p:sp>
          <p:nvSpPr>
            <p:cNvPr id="7249" name="Text Box 81"/>
            <p:cNvSpPr txBox="1">
              <a:spLocks noChangeArrowheads="1"/>
            </p:cNvSpPr>
            <p:nvPr/>
          </p:nvSpPr>
          <p:spPr bwMode="auto">
            <a:xfrm>
              <a:off x="1983" y="238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4</a:t>
              </a:r>
            </a:p>
          </p:txBody>
        </p:sp>
        <p:sp>
          <p:nvSpPr>
            <p:cNvPr id="7250" name="Text Box 82"/>
            <p:cNvSpPr txBox="1">
              <a:spLocks noChangeArrowheads="1"/>
            </p:cNvSpPr>
            <p:nvPr/>
          </p:nvSpPr>
          <p:spPr bwMode="auto">
            <a:xfrm>
              <a:off x="2577" y="238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5</a:t>
              </a:r>
            </a:p>
          </p:txBody>
        </p:sp>
        <p:sp>
          <p:nvSpPr>
            <p:cNvPr id="7251" name="Text Box 83"/>
            <p:cNvSpPr txBox="1">
              <a:spLocks noChangeArrowheads="1"/>
            </p:cNvSpPr>
            <p:nvPr/>
          </p:nvSpPr>
          <p:spPr bwMode="auto">
            <a:xfrm>
              <a:off x="3117" y="238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6</a:t>
              </a:r>
            </a:p>
          </p:txBody>
        </p:sp>
        <p:sp>
          <p:nvSpPr>
            <p:cNvPr id="7252" name="Text Box 84"/>
            <p:cNvSpPr txBox="1">
              <a:spLocks noChangeArrowheads="1"/>
            </p:cNvSpPr>
            <p:nvPr/>
          </p:nvSpPr>
          <p:spPr bwMode="auto">
            <a:xfrm>
              <a:off x="3657" y="238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7</a:t>
              </a:r>
            </a:p>
          </p:txBody>
        </p:sp>
      </p:grpSp>
      <p:sp>
        <p:nvSpPr>
          <p:cNvPr id="7253" name="Text Box 85"/>
          <p:cNvSpPr txBox="1">
            <a:spLocks noChangeArrowheads="1"/>
          </p:cNvSpPr>
          <p:nvPr/>
        </p:nvSpPr>
        <p:spPr bwMode="auto">
          <a:xfrm>
            <a:off x="442913" y="4137025"/>
            <a:ext cx="8382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(3) Delete Front Element. Now Rear = 5 and Front = 3</a:t>
            </a:r>
          </a:p>
        </p:txBody>
      </p:sp>
      <p:grpSp>
        <p:nvGrpSpPr>
          <p:cNvPr id="7254" name="Group 86"/>
          <p:cNvGrpSpPr>
            <a:grpSpLocks/>
          </p:cNvGrpSpPr>
          <p:nvPr/>
        </p:nvGrpSpPr>
        <p:grpSpPr bwMode="auto">
          <a:xfrm>
            <a:off x="442913" y="4594225"/>
            <a:ext cx="5942012" cy="363538"/>
            <a:chOff x="279" y="2894"/>
            <a:chExt cx="3743" cy="229"/>
          </a:xfrm>
        </p:grpSpPr>
        <p:sp>
          <p:nvSpPr>
            <p:cNvPr id="7255" name="Rectangle 87"/>
            <p:cNvSpPr>
              <a:spLocks noChangeArrowheads="1"/>
            </p:cNvSpPr>
            <p:nvPr/>
          </p:nvSpPr>
          <p:spPr bwMode="auto">
            <a:xfrm>
              <a:off x="279" y="2894"/>
              <a:ext cx="453"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56" name="Rectangle 88"/>
            <p:cNvSpPr>
              <a:spLocks noChangeArrowheads="1"/>
            </p:cNvSpPr>
            <p:nvPr/>
          </p:nvSpPr>
          <p:spPr bwMode="auto">
            <a:xfrm>
              <a:off x="732" y="2894"/>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57" name="Rectangle 89"/>
            <p:cNvSpPr>
              <a:spLocks noChangeArrowheads="1"/>
            </p:cNvSpPr>
            <p:nvPr/>
          </p:nvSpPr>
          <p:spPr bwMode="auto">
            <a:xfrm>
              <a:off x="1280" y="2894"/>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30</a:t>
              </a:r>
            </a:p>
          </p:txBody>
        </p:sp>
        <p:sp>
          <p:nvSpPr>
            <p:cNvPr id="7258" name="Rectangle 90"/>
            <p:cNvSpPr>
              <a:spLocks noChangeArrowheads="1"/>
            </p:cNvSpPr>
            <p:nvPr/>
          </p:nvSpPr>
          <p:spPr bwMode="auto">
            <a:xfrm>
              <a:off x="1829" y="2894"/>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40</a:t>
              </a:r>
            </a:p>
          </p:txBody>
        </p:sp>
        <p:sp>
          <p:nvSpPr>
            <p:cNvPr id="7259" name="Rectangle 91"/>
            <p:cNvSpPr>
              <a:spLocks noChangeArrowheads="1"/>
            </p:cNvSpPr>
            <p:nvPr/>
          </p:nvSpPr>
          <p:spPr bwMode="auto">
            <a:xfrm>
              <a:off x="2377" y="2894"/>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20</a:t>
              </a:r>
            </a:p>
          </p:txBody>
        </p:sp>
        <p:sp>
          <p:nvSpPr>
            <p:cNvPr id="7260" name="Rectangle 92"/>
            <p:cNvSpPr>
              <a:spLocks noChangeArrowheads="1"/>
            </p:cNvSpPr>
            <p:nvPr/>
          </p:nvSpPr>
          <p:spPr bwMode="auto">
            <a:xfrm>
              <a:off x="2926" y="2894"/>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61" name="Rectangle 93"/>
            <p:cNvSpPr>
              <a:spLocks noChangeArrowheads="1"/>
            </p:cNvSpPr>
            <p:nvPr/>
          </p:nvSpPr>
          <p:spPr bwMode="auto">
            <a:xfrm>
              <a:off x="3474" y="2894"/>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62" name="Line 94"/>
            <p:cNvSpPr>
              <a:spLocks noChangeShapeType="1"/>
            </p:cNvSpPr>
            <p:nvPr/>
          </p:nvSpPr>
          <p:spPr bwMode="auto">
            <a:xfrm>
              <a:off x="732"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63" name="Line 95"/>
            <p:cNvSpPr>
              <a:spLocks noChangeShapeType="1"/>
            </p:cNvSpPr>
            <p:nvPr/>
          </p:nvSpPr>
          <p:spPr bwMode="auto">
            <a:xfrm>
              <a:off x="1280"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64" name="Line 96"/>
            <p:cNvSpPr>
              <a:spLocks noChangeShapeType="1"/>
            </p:cNvSpPr>
            <p:nvPr/>
          </p:nvSpPr>
          <p:spPr bwMode="auto">
            <a:xfrm>
              <a:off x="1829"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65" name="Line 97"/>
            <p:cNvSpPr>
              <a:spLocks noChangeShapeType="1"/>
            </p:cNvSpPr>
            <p:nvPr/>
          </p:nvSpPr>
          <p:spPr bwMode="auto">
            <a:xfrm>
              <a:off x="2377"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66" name="Line 98"/>
            <p:cNvSpPr>
              <a:spLocks noChangeShapeType="1"/>
            </p:cNvSpPr>
            <p:nvPr/>
          </p:nvSpPr>
          <p:spPr bwMode="auto">
            <a:xfrm>
              <a:off x="2926"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67" name="Line 99"/>
            <p:cNvSpPr>
              <a:spLocks noChangeShapeType="1"/>
            </p:cNvSpPr>
            <p:nvPr/>
          </p:nvSpPr>
          <p:spPr bwMode="auto">
            <a:xfrm>
              <a:off x="3474"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68" name="Line 100"/>
            <p:cNvSpPr>
              <a:spLocks noChangeShapeType="1"/>
            </p:cNvSpPr>
            <p:nvPr/>
          </p:nvSpPr>
          <p:spPr bwMode="auto">
            <a:xfrm>
              <a:off x="279"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69" name="Line 101"/>
            <p:cNvSpPr>
              <a:spLocks noChangeShapeType="1"/>
            </p:cNvSpPr>
            <p:nvPr/>
          </p:nvSpPr>
          <p:spPr bwMode="auto">
            <a:xfrm>
              <a:off x="4023"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70" name="Line 102"/>
            <p:cNvSpPr>
              <a:spLocks noChangeShapeType="1"/>
            </p:cNvSpPr>
            <p:nvPr/>
          </p:nvSpPr>
          <p:spPr bwMode="auto">
            <a:xfrm>
              <a:off x="279" y="2894"/>
              <a:ext cx="3744" cy="1"/>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71" name="Line 103"/>
            <p:cNvSpPr>
              <a:spLocks noChangeShapeType="1"/>
            </p:cNvSpPr>
            <p:nvPr/>
          </p:nvSpPr>
          <p:spPr bwMode="auto">
            <a:xfrm>
              <a:off x="279" y="3124"/>
              <a:ext cx="3744" cy="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grpSp>
        <p:nvGrpSpPr>
          <p:cNvPr id="7272" name="Group 104"/>
          <p:cNvGrpSpPr>
            <a:grpSpLocks/>
          </p:cNvGrpSpPr>
          <p:nvPr/>
        </p:nvGrpSpPr>
        <p:grpSpPr bwMode="auto">
          <a:xfrm>
            <a:off x="720725" y="4883150"/>
            <a:ext cx="5449888" cy="366713"/>
            <a:chOff x="454" y="3076"/>
            <a:chExt cx="3433" cy="231"/>
          </a:xfrm>
        </p:grpSpPr>
        <p:sp>
          <p:nvSpPr>
            <p:cNvPr id="7273" name="Text Box 105"/>
            <p:cNvSpPr txBox="1">
              <a:spLocks noChangeArrowheads="1"/>
            </p:cNvSpPr>
            <p:nvPr/>
          </p:nvSpPr>
          <p:spPr bwMode="auto">
            <a:xfrm>
              <a:off x="454" y="307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1</a:t>
              </a:r>
            </a:p>
          </p:txBody>
        </p:sp>
        <p:sp>
          <p:nvSpPr>
            <p:cNvPr id="7274" name="Text Box 106"/>
            <p:cNvSpPr txBox="1">
              <a:spLocks noChangeArrowheads="1"/>
            </p:cNvSpPr>
            <p:nvPr/>
          </p:nvSpPr>
          <p:spPr bwMode="auto">
            <a:xfrm>
              <a:off x="988" y="307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2</a:t>
              </a:r>
            </a:p>
          </p:txBody>
        </p:sp>
        <p:sp>
          <p:nvSpPr>
            <p:cNvPr id="7275" name="Text Box 107"/>
            <p:cNvSpPr txBox="1">
              <a:spLocks noChangeArrowheads="1"/>
            </p:cNvSpPr>
            <p:nvPr/>
          </p:nvSpPr>
          <p:spPr bwMode="auto">
            <a:xfrm>
              <a:off x="1480" y="307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3</a:t>
              </a:r>
            </a:p>
          </p:txBody>
        </p:sp>
        <p:sp>
          <p:nvSpPr>
            <p:cNvPr id="7276" name="Text Box 108"/>
            <p:cNvSpPr txBox="1">
              <a:spLocks noChangeArrowheads="1"/>
            </p:cNvSpPr>
            <p:nvPr/>
          </p:nvSpPr>
          <p:spPr bwMode="auto">
            <a:xfrm>
              <a:off x="2020" y="307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4</a:t>
              </a:r>
            </a:p>
          </p:txBody>
        </p:sp>
        <p:sp>
          <p:nvSpPr>
            <p:cNvPr id="7277" name="Text Box 109"/>
            <p:cNvSpPr txBox="1">
              <a:spLocks noChangeArrowheads="1"/>
            </p:cNvSpPr>
            <p:nvPr/>
          </p:nvSpPr>
          <p:spPr bwMode="auto">
            <a:xfrm>
              <a:off x="2614" y="307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5</a:t>
              </a:r>
            </a:p>
          </p:txBody>
        </p:sp>
        <p:sp>
          <p:nvSpPr>
            <p:cNvPr id="7278" name="Text Box 110"/>
            <p:cNvSpPr txBox="1">
              <a:spLocks noChangeArrowheads="1"/>
            </p:cNvSpPr>
            <p:nvPr/>
          </p:nvSpPr>
          <p:spPr bwMode="auto">
            <a:xfrm>
              <a:off x="3154" y="307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6</a:t>
              </a:r>
            </a:p>
          </p:txBody>
        </p:sp>
        <p:sp>
          <p:nvSpPr>
            <p:cNvPr id="7279" name="Text Box 111"/>
            <p:cNvSpPr txBox="1">
              <a:spLocks noChangeArrowheads="1"/>
            </p:cNvSpPr>
            <p:nvPr/>
          </p:nvSpPr>
          <p:spPr bwMode="auto">
            <a:xfrm>
              <a:off x="3694" y="307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7</a:t>
              </a:r>
            </a:p>
          </p:txBody>
        </p:sp>
      </p:grpSp>
      <p:sp>
        <p:nvSpPr>
          <p:cNvPr id="7280" name="Text Box 112"/>
          <p:cNvSpPr txBox="1">
            <a:spLocks noChangeArrowheads="1"/>
          </p:cNvSpPr>
          <p:nvPr/>
        </p:nvSpPr>
        <p:spPr bwMode="auto">
          <a:xfrm>
            <a:off x="463550" y="5202238"/>
            <a:ext cx="8382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(4) Insert 60. Now Rear = 6 and Front = 3</a:t>
            </a:r>
          </a:p>
        </p:txBody>
      </p:sp>
      <p:grpSp>
        <p:nvGrpSpPr>
          <p:cNvPr id="7281" name="Group 113"/>
          <p:cNvGrpSpPr>
            <a:grpSpLocks/>
          </p:cNvGrpSpPr>
          <p:nvPr/>
        </p:nvGrpSpPr>
        <p:grpSpPr bwMode="auto">
          <a:xfrm>
            <a:off x="477838" y="5715000"/>
            <a:ext cx="5942012" cy="363538"/>
            <a:chOff x="301" y="3600"/>
            <a:chExt cx="3743" cy="229"/>
          </a:xfrm>
        </p:grpSpPr>
        <p:sp>
          <p:nvSpPr>
            <p:cNvPr id="7282" name="Rectangle 114"/>
            <p:cNvSpPr>
              <a:spLocks noChangeArrowheads="1"/>
            </p:cNvSpPr>
            <p:nvPr/>
          </p:nvSpPr>
          <p:spPr bwMode="auto">
            <a:xfrm>
              <a:off x="301" y="3600"/>
              <a:ext cx="453"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83" name="Rectangle 115"/>
            <p:cNvSpPr>
              <a:spLocks noChangeArrowheads="1"/>
            </p:cNvSpPr>
            <p:nvPr/>
          </p:nvSpPr>
          <p:spPr bwMode="auto">
            <a:xfrm>
              <a:off x="754" y="3600"/>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84" name="Rectangle 116"/>
            <p:cNvSpPr>
              <a:spLocks noChangeArrowheads="1"/>
            </p:cNvSpPr>
            <p:nvPr/>
          </p:nvSpPr>
          <p:spPr bwMode="auto">
            <a:xfrm>
              <a:off x="1302" y="3600"/>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30</a:t>
              </a:r>
            </a:p>
          </p:txBody>
        </p:sp>
        <p:sp>
          <p:nvSpPr>
            <p:cNvPr id="7285" name="Rectangle 117"/>
            <p:cNvSpPr>
              <a:spLocks noChangeArrowheads="1"/>
            </p:cNvSpPr>
            <p:nvPr/>
          </p:nvSpPr>
          <p:spPr bwMode="auto">
            <a:xfrm>
              <a:off x="1851" y="3600"/>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40</a:t>
              </a:r>
            </a:p>
          </p:txBody>
        </p:sp>
        <p:sp>
          <p:nvSpPr>
            <p:cNvPr id="7286" name="Rectangle 118"/>
            <p:cNvSpPr>
              <a:spLocks noChangeArrowheads="1"/>
            </p:cNvSpPr>
            <p:nvPr/>
          </p:nvSpPr>
          <p:spPr bwMode="auto">
            <a:xfrm>
              <a:off x="2399" y="3600"/>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20</a:t>
              </a:r>
            </a:p>
          </p:txBody>
        </p:sp>
        <p:sp>
          <p:nvSpPr>
            <p:cNvPr id="7287" name="Rectangle 119"/>
            <p:cNvSpPr>
              <a:spLocks noChangeArrowheads="1"/>
            </p:cNvSpPr>
            <p:nvPr/>
          </p:nvSpPr>
          <p:spPr bwMode="auto">
            <a:xfrm>
              <a:off x="2948" y="3600"/>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60</a:t>
              </a:r>
            </a:p>
          </p:txBody>
        </p:sp>
        <p:sp>
          <p:nvSpPr>
            <p:cNvPr id="7288" name="Rectangle 120"/>
            <p:cNvSpPr>
              <a:spLocks noChangeArrowheads="1"/>
            </p:cNvSpPr>
            <p:nvPr/>
          </p:nvSpPr>
          <p:spPr bwMode="auto">
            <a:xfrm>
              <a:off x="3496" y="3600"/>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89" name="Line 121"/>
            <p:cNvSpPr>
              <a:spLocks noChangeShapeType="1"/>
            </p:cNvSpPr>
            <p:nvPr/>
          </p:nvSpPr>
          <p:spPr bwMode="auto">
            <a:xfrm>
              <a:off x="754"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90" name="Line 122"/>
            <p:cNvSpPr>
              <a:spLocks noChangeShapeType="1"/>
            </p:cNvSpPr>
            <p:nvPr/>
          </p:nvSpPr>
          <p:spPr bwMode="auto">
            <a:xfrm>
              <a:off x="1302"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91" name="Line 123"/>
            <p:cNvSpPr>
              <a:spLocks noChangeShapeType="1"/>
            </p:cNvSpPr>
            <p:nvPr/>
          </p:nvSpPr>
          <p:spPr bwMode="auto">
            <a:xfrm>
              <a:off x="1851"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92" name="Line 124"/>
            <p:cNvSpPr>
              <a:spLocks noChangeShapeType="1"/>
            </p:cNvSpPr>
            <p:nvPr/>
          </p:nvSpPr>
          <p:spPr bwMode="auto">
            <a:xfrm>
              <a:off x="2399"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93" name="Line 125"/>
            <p:cNvSpPr>
              <a:spLocks noChangeShapeType="1"/>
            </p:cNvSpPr>
            <p:nvPr/>
          </p:nvSpPr>
          <p:spPr bwMode="auto">
            <a:xfrm>
              <a:off x="2948"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94" name="Line 126"/>
            <p:cNvSpPr>
              <a:spLocks noChangeShapeType="1"/>
            </p:cNvSpPr>
            <p:nvPr/>
          </p:nvSpPr>
          <p:spPr bwMode="auto">
            <a:xfrm>
              <a:off x="3496"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95" name="Line 127"/>
            <p:cNvSpPr>
              <a:spLocks noChangeShapeType="1"/>
            </p:cNvSpPr>
            <p:nvPr/>
          </p:nvSpPr>
          <p:spPr bwMode="auto">
            <a:xfrm>
              <a:off x="301"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96" name="Line 128"/>
            <p:cNvSpPr>
              <a:spLocks noChangeShapeType="1"/>
            </p:cNvSpPr>
            <p:nvPr/>
          </p:nvSpPr>
          <p:spPr bwMode="auto">
            <a:xfrm>
              <a:off x="4045"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97" name="Line 129"/>
            <p:cNvSpPr>
              <a:spLocks noChangeShapeType="1"/>
            </p:cNvSpPr>
            <p:nvPr/>
          </p:nvSpPr>
          <p:spPr bwMode="auto">
            <a:xfrm>
              <a:off x="301" y="3600"/>
              <a:ext cx="3744" cy="1"/>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98" name="Line 130"/>
            <p:cNvSpPr>
              <a:spLocks noChangeShapeType="1"/>
            </p:cNvSpPr>
            <p:nvPr/>
          </p:nvSpPr>
          <p:spPr bwMode="auto">
            <a:xfrm>
              <a:off x="301" y="3830"/>
              <a:ext cx="3744" cy="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grpSp>
        <p:nvGrpSpPr>
          <p:cNvPr id="7299" name="Group 131"/>
          <p:cNvGrpSpPr>
            <a:grpSpLocks/>
          </p:cNvGrpSpPr>
          <p:nvPr/>
        </p:nvGrpSpPr>
        <p:grpSpPr bwMode="auto">
          <a:xfrm>
            <a:off x="654050" y="6024563"/>
            <a:ext cx="5449888" cy="366712"/>
            <a:chOff x="412" y="3795"/>
            <a:chExt cx="3433" cy="231"/>
          </a:xfrm>
        </p:grpSpPr>
        <p:sp>
          <p:nvSpPr>
            <p:cNvPr id="7300" name="Text Box 132"/>
            <p:cNvSpPr txBox="1">
              <a:spLocks noChangeArrowheads="1"/>
            </p:cNvSpPr>
            <p:nvPr/>
          </p:nvSpPr>
          <p:spPr bwMode="auto">
            <a:xfrm>
              <a:off x="412" y="3795"/>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1</a:t>
              </a:r>
            </a:p>
          </p:txBody>
        </p:sp>
        <p:sp>
          <p:nvSpPr>
            <p:cNvPr id="7301" name="Text Box 133"/>
            <p:cNvSpPr txBox="1">
              <a:spLocks noChangeArrowheads="1"/>
            </p:cNvSpPr>
            <p:nvPr/>
          </p:nvSpPr>
          <p:spPr bwMode="auto">
            <a:xfrm>
              <a:off x="946" y="3795"/>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2</a:t>
              </a:r>
            </a:p>
          </p:txBody>
        </p:sp>
        <p:sp>
          <p:nvSpPr>
            <p:cNvPr id="7302" name="Text Box 134"/>
            <p:cNvSpPr txBox="1">
              <a:spLocks noChangeArrowheads="1"/>
            </p:cNvSpPr>
            <p:nvPr/>
          </p:nvSpPr>
          <p:spPr bwMode="auto">
            <a:xfrm>
              <a:off x="1438" y="3795"/>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3</a:t>
              </a:r>
            </a:p>
          </p:txBody>
        </p:sp>
        <p:sp>
          <p:nvSpPr>
            <p:cNvPr id="7303" name="Text Box 135"/>
            <p:cNvSpPr txBox="1">
              <a:spLocks noChangeArrowheads="1"/>
            </p:cNvSpPr>
            <p:nvPr/>
          </p:nvSpPr>
          <p:spPr bwMode="auto">
            <a:xfrm>
              <a:off x="1978" y="3795"/>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4</a:t>
              </a:r>
            </a:p>
          </p:txBody>
        </p:sp>
        <p:sp>
          <p:nvSpPr>
            <p:cNvPr id="7304" name="Text Box 136"/>
            <p:cNvSpPr txBox="1">
              <a:spLocks noChangeArrowheads="1"/>
            </p:cNvSpPr>
            <p:nvPr/>
          </p:nvSpPr>
          <p:spPr bwMode="auto">
            <a:xfrm>
              <a:off x="2572" y="3795"/>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5</a:t>
              </a:r>
            </a:p>
          </p:txBody>
        </p:sp>
        <p:sp>
          <p:nvSpPr>
            <p:cNvPr id="7305" name="Text Box 137"/>
            <p:cNvSpPr txBox="1">
              <a:spLocks noChangeArrowheads="1"/>
            </p:cNvSpPr>
            <p:nvPr/>
          </p:nvSpPr>
          <p:spPr bwMode="auto">
            <a:xfrm>
              <a:off x="3112" y="3795"/>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6</a:t>
              </a:r>
            </a:p>
          </p:txBody>
        </p:sp>
        <p:sp>
          <p:nvSpPr>
            <p:cNvPr id="7306" name="Text Box 138"/>
            <p:cNvSpPr txBox="1">
              <a:spLocks noChangeArrowheads="1"/>
            </p:cNvSpPr>
            <p:nvPr/>
          </p:nvSpPr>
          <p:spPr bwMode="auto">
            <a:xfrm>
              <a:off x="3652" y="3795"/>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7</a:t>
              </a:r>
            </a:p>
          </p:txBody>
        </p:sp>
      </p:grpSp>
    </p:spTree>
    <p:extLst>
      <p:ext uri="{BB962C8B-B14F-4D97-AF65-F5344CB8AC3E}">
        <p14:creationId xmlns:p14="http://schemas.microsoft.com/office/powerpoint/2010/main" val="25725673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ctr">
              <a:lnSpc>
                <a:spcPct val="100000"/>
              </a:lnSpc>
              <a:buClr>
                <a:srgbClr val="898989"/>
              </a:buClr>
              <a:buFont typeface="Calibri" pitchFamily="34" charset="0"/>
              <a:buNone/>
            </a:pPr>
            <a:endParaRPr lang="en-US" sz="1200">
              <a:solidFill>
                <a:srgbClr val="898989"/>
              </a:solidFill>
              <a:latin typeface="Calibri" pitchFamily="34" charset="0"/>
            </a:endParaRPr>
          </a:p>
        </p:txBody>
      </p:sp>
      <p:sp>
        <p:nvSpPr>
          <p:cNvPr id="8196" name="Text Box 4"/>
          <p:cNvSpPr txBox="1">
            <a:spLocks noChangeArrowheads="1"/>
          </p:cNvSpPr>
          <p:nvPr/>
        </p:nvSpPr>
        <p:spPr bwMode="auto">
          <a:xfrm>
            <a:off x="234950" y="158750"/>
            <a:ext cx="8534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b="1" u="sng"/>
              <a:t>Drawback of Linear Queue</a:t>
            </a:r>
          </a:p>
        </p:txBody>
      </p:sp>
      <p:sp>
        <p:nvSpPr>
          <p:cNvPr id="8197" name="Text Box 5"/>
          <p:cNvSpPr txBox="1">
            <a:spLocks noChangeArrowheads="1"/>
          </p:cNvSpPr>
          <p:nvPr/>
        </p:nvSpPr>
        <p:spPr bwMode="auto">
          <a:xfrm>
            <a:off x="304800" y="436563"/>
            <a:ext cx="8763000" cy="1328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50000"/>
              </a:lnSpc>
              <a:buFont typeface="Arial" pitchFamily="34" charset="0"/>
              <a:buChar char="•"/>
            </a:pPr>
            <a:r>
              <a:rPr lang="en-GB"/>
              <a:t> Once the queue is full, even though few elements from the front are deleted and</a:t>
            </a:r>
          </a:p>
          <a:p>
            <a:pPr>
              <a:lnSpc>
                <a:spcPct val="150000"/>
              </a:lnSpc>
            </a:pPr>
            <a:r>
              <a:rPr lang="en-GB"/>
              <a:t>   some occupied space is relieved, it is not possible to add anymore new elements,  </a:t>
            </a:r>
          </a:p>
          <a:p>
            <a:pPr>
              <a:lnSpc>
                <a:spcPct val="150000"/>
              </a:lnSpc>
            </a:pPr>
            <a:r>
              <a:rPr lang="en-GB"/>
              <a:t>   as the rear has already reached the Queue’s rear most position.  </a:t>
            </a:r>
          </a:p>
        </p:txBody>
      </p:sp>
      <p:sp>
        <p:nvSpPr>
          <p:cNvPr id="8198" name="Text Box 6"/>
          <p:cNvSpPr txBox="1">
            <a:spLocks noChangeArrowheads="1"/>
          </p:cNvSpPr>
          <p:nvPr/>
        </p:nvSpPr>
        <p:spPr bwMode="auto">
          <a:xfrm>
            <a:off x="304800" y="1981200"/>
            <a:ext cx="3276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sz="2000" b="1" u="sng"/>
              <a:t>Circular Queue</a:t>
            </a:r>
          </a:p>
        </p:txBody>
      </p:sp>
      <p:sp>
        <p:nvSpPr>
          <p:cNvPr id="8199" name="Text Box 7"/>
          <p:cNvSpPr txBox="1">
            <a:spLocks noChangeArrowheads="1"/>
          </p:cNvSpPr>
          <p:nvPr/>
        </p:nvSpPr>
        <p:spPr bwMode="auto">
          <a:xfrm>
            <a:off x="304800" y="2209800"/>
            <a:ext cx="8229600"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200000"/>
              </a:lnSpc>
              <a:buFont typeface="Arial" pitchFamily="34" charset="0"/>
              <a:buChar char="•"/>
            </a:pPr>
            <a:r>
              <a:rPr lang="en-GB"/>
              <a:t> This queue is not linear but circular.</a:t>
            </a:r>
          </a:p>
          <a:p>
            <a:pPr>
              <a:lnSpc>
                <a:spcPct val="200000"/>
              </a:lnSpc>
              <a:buFont typeface="Arial" pitchFamily="34" charset="0"/>
              <a:buChar char="•"/>
            </a:pPr>
            <a:r>
              <a:rPr lang="en-GB"/>
              <a:t> Its structure can be like the following figure:</a:t>
            </a:r>
          </a:p>
        </p:txBody>
      </p:sp>
      <p:pic>
        <p:nvPicPr>
          <p:cNvPr id="820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590800"/>
            <a:ext cx="2895600" cy="1828800"/>
          </a:xfrm>
          <a:prstGeom prst="rect">
            <a:avLst/>
          </a:prstGeom>
          <a:solidFill>
            <a:srgbClr val="4F81BD"/>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01" name="Text Box 9"/>
          <p:cNvSpPr txBox="1">
            <a:spLocks noChangeArrowheads="1"/>
          </p:cNvSpPr>
          <p:nvPr/>
        </p:nvSpPr>
        <p:spPr bwMode="auto">
          <a:xfrm>
            <a:off x="5486400" y="4572000"/>
            <a:ext cx="34290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Figure: Circular Queue  having </a:t>
            </a:r>
          </a:p>
          <a:p>
            <a:pPr>
              <a:lnSpc>
                <a:spcPct val="100000"/>
              </a:lnSpc>
            </a:pPr>
            <a:r>
              <a:rPr lang="en-GB"/>
              <a:t>             Rear = 5 and Front = 0  </a:t>
            </a:r>
          </a:p>
        </p:txBody>
      </p:sp>
      <p:sp>
        <p:nvSpPr>
          <p:cNvPr id="8202" name="Text Box 10"/>
          <p:cNvSpPr txBox="1">
            <a:spLocks noChangeArrowheads="1"/>
          </p:cNvSpPr>
          <p:nvPr/>
        </p:nvSpPr>
        <p:spPr bwMode="auto">
          <a:xfrm>
            <a:off x="304800" y="3206750"/>
            <a:ext cx="5056188" cy="283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just">
              <a:lnSpc>
                <a:spcPct val="200000"/>
              </a:lnSpc>
              <a:buFont typeface="Arial" pitchFamily="34" charset="0"/>
              <a:buChar char="•"/>
            </a:pPr>
            <a:r>
              <a:rPr lang="en-GB"/>
              <a:t> In circular queue, once the Queue is full the</a:t>
            </a:r>
          </a:p>
          <a:p>
            <a:pPr algn="just">
              <a:lnSpc>
                <a:spcPct val="200000"/>
              </a:lnSpc>
            </a:pPr>
            <a:r>
              <a:rPr lang="en-GB"/>
              <a:t>  "First" element of the Queue becomes the </a:t>
            </a:r>
          </a:p>
          <a:p>
            <a:pPr algn="just">
              <a:lnSpc>
                <a:spcPct val="200000"/>
              </a:lnSpc>
            </a:pPr>
            <a:r>
              <a:rPr lang="en-GB"/>
              <a:t>  "Rear" most element, if and only if the "Front" </a:t>
            </a:r>
          </a:p>
          <a:p>
            <a:pPr algn="just">
              <a:lnSpc>
                <a:spcPct val="200000"/>
              </a:lnSpc>
            </a:pPr>
            <a:r>
              <a:rPr lang="en-GB"/>
              <a:t>  has moved forward. otherwise it will again be </a:t>
            </a:r>
          </a:p>
          <a:p>
            <a:pPr algn="just">
              <a:lnSpc>
                <a:spcPct val="200000"/>
              </a:lnSpc>
            </a:pPr>
            <a:r>
              <a:rPr lang="en-GB"/>
              <a:t>  a "Queue overflow" state.</a:t>
            </a:r>
          </a:p>
        </p:txBody>
      </p:sp>
    </p:spTree>
    <p:extLst>
      <p:ext uri="{BB962C8B-B14F-4D97-AF65-F5344CB8AC3E}">
        <p14:creationId xmlns:p14="http://schemas.microsoft.com/office/powerpoint/2010/main" val="4194710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ctr">
              <a:lnSpc>
                <a:spcPct val="100000"/>
              </a:lnSpc>
              <a:buClr>
                <a:srgbClr val="898989"/>
              </a:buClr>
              <a:buFont typeface="Calibri" pitchFamily="34" charset="0"/>
              <a:buNone/>
            </a:pPr>
            <a:endParaRPr lang="en-US" sz="1200">
              <a:solidFill>
                <a:srgbClr val="898989"/>
              </a:solidFill>
              <a:latin typeface="Calibri" pitchFamily="34" charset="0"/>
            </a:endParaRPr>
          </a:p>
        </p:txBody>
      </p:sp>
      <p:sp>
        <p:nvSpPr>
          <p:cNvPr id="9220" name="Text Box 4"/>
          <p:cNvSpPr txBox="1">
            <a:spLocks noChangeArrowheads="1"/>
          </p:cNvSpPr>
          <p:nvPr/>
        </p:nvSpPr>
        <p:spPr bwMode="auto">
          <a:xfrm>
            <a:off x="276225" y="84138"/>
            <a:ext cx="845820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sz="2000" b="1" u="sng">
                <a:cs typeface="Arial" pitchFamily="34" charset="0"/>
              </a:rPr>
              <a:t>Algorithms for Insert and Delete Operations in Circular Queue</a:t>
            </a:r>
          </a:p>
        </p:txBody>
      </p:sp>
      <p:sp>
        <p:nvSpPr>
          <p:cNvPr id="9221" name="Text Box 5"/>
          <p:cNvSpPr txBox="1">
            <a:spLocks noChangeArrowheads="1"/>
          </p:cNvSpPr>
          <p:nvPr/>
        </p:nvSpPr>
        <p:spPr bwMode="auto">
          <a:xfrm>
            <a:off x="290513" y="457200"/>
            <a:ext cx="8534400" cy="585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just">
              <a:lnSpc>
                <a:spcPct val="150000"/>
              </a:lnSpc>
            </a:pPr>
            <a:r>
              <a:rPr lang="en-GB" b="1" u="sng">
                <a:cs typeface="Arial" pitchFamily="34" charset="0"/>
              </a:rPr>
              <a:t>For Insert Operation</a:t>
            </a:r>
          </a:p>
          <a:p>
            <a:pPr algn="just">
              <a:lnSpc>
                <a:spcPct val="150000"/>
              </a:lnSpc>
            </a:pPr>
            <a:r>
              <a:rPr lang="en-GB" u="sng">
                <a:cs typeface="Arial" pitchFamily="34" charset="0"/>
              </a:rPr>
              <a:t>Insert-Circular-Q(CQueue, Rear, Front, N, Item)</a:t>
            </a:r>
          </a:p>
          <a:p>
            <a:pPr algn="just">
              <a:lnSpc>
                <a:spcPct val="150000"/>
              </a:lnSpc>
            </a:pPr>
            <a:r>
              <a:rPr lang="en-GB">
                <a:cs typeface="Arial" pitchFamily="34" charset="0"/>
              </a:rPr>
              <a:t>Here, CQueue is a circular queue where to store data. Rear represents the location in which the data element is to be inserted and Front represents the location from which the data element is to be removed.  Here N is the maximum size of CQueue and finally, Item is the new item to be added. Initailly Rear = 0 and Front = 0.</a:t>
            </a:r>
          </a:p>
          <a:p>
            <a:pPr>
              <a:lnSpc>
                <a:spcPct val="150000"/>
              </a:lnSpc>
            </a:pPr>
            <a:r>
              <a:rPr lang="en-GB">
                <a:cs typeface="Arial" pitchFamily="34" charset="0"/>
              </a:rPr>
              <a:t>1.  If Front = 0 and Rear = 0 then Set Front := 1 and go to step 4.</a:t>
            </a:r>
          </a:p>
          <a:p>
            <a:pPr>
              <a:lnSpc>
                <a:spcPct val="150000"/>
              </a:lnSpc>
            </a:pPr>
            <a:r>
              <a:rPr lang="en-GB">
                <a:cs typeface="Arial" pitchFamily="34" charset="0"/>
              </a:rPr>
              <a:t>2.  If  Front =1 and Rear = N or Front = Rear + 1 </a:t>
            </a:r>
          </a:p>
          <a:p>
            <a:pPr>
              <a:lnSpc>
                <a:spcPct val="150000"/>
              </a:lnSpc>
            </a:pPr>
            <a:r>
              <a:rPr lang="en-GB">
                <a:cs typeface="Arial" pitchFamily="34" charset="0"/>
              </a:rPr>
              <a:t>            then Print: “Circular Queue Overflow” and Return.</a:t>
            </a:r>
          </a:p>
          <a:p>
            <a:pPr>
              <a:lnSpc>
                <a:spcPct val="150000"/>
              </a:lnSpc>
            </a:pPr>
            <a:r>
              <a:rPr lang="en-GB">
                <a:cs typeface="Arial" pitchFamily="34" charset="0"/>
              </a:rPr>
              <a:t>3.  If Rear = N  then Set Rear := 1 and go to step 5.</a:t>
            </a:r>
          </a:p>
          <a:p>
            <a:pPr>
              <a:lnSpc>
                <a:spcPct val="150000"/>
              </a:lnSpc>
            </a:pPr>
            <a:r>
              <a:rPr lang="en-GB">
                <a:cs typeface="Arial" pitchFamily="34" charset="0"/>
              </a:rPr>
              <a:t>4.  Set Rear := Rear + 1</a:t>
            </a:r>
          </a:p>
          <a:p>
            <a:pPr>
              <a:lnSpc>
                <a:spcPct val="150000"/>
              </a:lnSpc>
            </a:pPr>
            <a:r>
              <a:rPr lang="en-GB">
                <a:cs typeface="Arial" pitchFamily="34" charset="0"/>
              </a:rPr>
              <a:t>5.  Set CQueue [Rear] := Item.</a:t>
            </a:r>
          </a:p>
          <a:p>
            <a:pPr>
              <a:lnSpc>
                <a:spcPct val="150000"/>
              </a:lnSpc>
            </a:pPr>
            <a:r>
              <a:rPr lang="en-GB">
                <a:cs typeface="Arial" pitchFamily="34" charset="0"/>
              </a:rPr>
              <a:t>6.  Return</a:t>
            </a:r>
          </a:p>
        </p:txBody>
      </p:sp>
    </p:spTree>
    <p:extLst>
      <p:ext uri="{BB962C8B-B14F-4D97-AF65-F5344CB8AC3E}">
        <p14:creationId xmlns:p14="http://schemas.microsoft.com/office/powerpoint/2010/main" val="36384064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ctr">
              <a:lnSpc>
                <a:spcPct val="100000"/>
              </a:lnSpc>
              <a:buClr>
                <a:srgbClr val="898989"/>
              </a:buClr>
              <a:buFont typeface="Calibri" pitchFamily="34" charset="0"/>
              <a:buNone/>
            </a:pPr>
            <a:endParaRPr lang="en-US" sz="1200">
              <a:solidFill>
                <a:srgbClr val="898989"/>
              </a:solidFill>
              <a:latin typeface="Calibri" pitchFamily="34" charset="0"/>
            </a:endParaRPr>
          </a:p>
        </p:txBody>
      </p:sp>
      <p:sp>
        <p:nvSpPr>
          <p:cNvPr id="10243"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r">
              <a:lnSpc>
                <a:spcPct val="100000"/>
              </a:lnSpc>
              <a:buClr>
                <a:srgbClr val="898989"/>
              </a:buClr>
              <a:buFont typeface="Calibri" pitchFamily="34" charset="0"/>
              <a:buNone/>
            </a:pPr>
            <a:endParaRPr lang="en-GB" sz="1200" dirty="0">
              <a:solidFill>
                <a:srgbClr val="898989"/>
              </a:solidFill>
              <a:latin typeface="Calibri" pitchFamily="34" charset="0"/>
            </a:endParaRPr>
          </a:p>
        </p:txBody>
      </p:sp>
      <p:sp>
        <p:nvSpPr>
          <p:cNvPr id="10244" name="Text Box 4"/>
          <p:cNvSpPr txBox="1">
            <a:spLocks noChangeArrowheads="1"/>
          </p:cNvSpPr>
          <p:nvPr/>
        </p:nvSpPr>
        <p:spPr bwMode="auto">
          <a:xfrm>
            <a:off x="277813" y="217488"/>
            <a:ext cx="8458200" cy="601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50000"/>
              </a:lnSpc>
            </a:pPr>
            <a:r>
              <a:rPr lang="en-GB" sz="2000" b="1" u="sng">
                <a:cs typeface="Arial" pitchFamily="34" charset="0"/>
              </a:rPr>
              <a:t>For Delete Operation</a:t>
            </a:r>
          </a:p>
          <a:p>
            <a:pPr>
              <a:lnSpc>
                <a:spcPct val="150000"/>
              </a:lnSpc>
            </a:pPr>
            <a:r>
              <a:rPr lang="en-GB" u="sng">
                <a:cs typeface="Arial" pitchFamily="34" charset="0"/>
              </a:rPr>
              <a:t>Delete-Circular-Q(CQueue, Front, Rear, Item)</a:t>
            </a:r>
          </a:p>
          <a:p>
            <a:pPr algn="just">
              <a:lnSpc>
                <a:spcPct val="150000"/>
              </a:lnSpc>
            </a:pPr>
            <a:r>
              <a:rPr lang="en-GB">
                <a:cs typeface="Arial" pitchFamily="34" charset="0"/>
              </a:rPr>
              <a:t>Here, CQueue is the place where data are stored. Rear represents the location in which the data element is to be inserted and Front represents the location from which the data element is to be removed. Front element is assigned to Item. Initially, Front = 1.</a:t>
            </a:r>
          </a:p>
          <a:p>
            <a:pPr algn="just">
              <a:lnSpc>
                <a:spcPct val="150000"/>
              </a:lnSpc>
            </a:pPr>
            <a:endParaRPr lang="en-GB" sz="500">
              <a:cs typeface="Arial" pitchFamily="34" charset="0"/>
            </a:endParaRPr>
          </a:p>
          <a:p>
            <a:pPr>
              <a:lnSpc>
                <a:spcPct val="150000"/>
              </a:lnSpc>
            </a:pPr>
            <a:r>
              <a:rPr lang="en-GB"/>
              <a:t>1. If Front = 0 then </a:t>
            </a:r>
          </a:p>
          <a:p>
            <a:pPr>
              <a:lnSpc>
                <a:spcPct val="150000"/>
              </a:lnSpc>
            </a:pPr>
            <a:r>
              <a:rPr lang="en-GB"/>
              <a:t>            Print: “</a:t>
            </a:r>
            <a:r>
              <a:rPr lang="en-GB">
                <a:cs typeface="Arial" pitchFamily="34" charset="0"/>
              </a:rPr>
              <a:t>Circular Queue Underflow” and Return</a:t>
            </a:r>
            <a:r>
              <a:rPr lang="en-GB" sz="1400">
                <a:cs typeface="Arial" pitchFamily="34" charset="0"/>
              </a:rPr>
              <a:t>.         </a:t>
            </a:r>
            <a:r>
              <a:rPr lang="en-GB" sz="1600">
                <a:cs typeface="Arial" pitchFamily="34" charset="0"/>
              </a:rPr>
              <a:t>/*..Delete without Insertion</a:t>
            </a:r>
          </a:p>
          <a:p>
            <a:pPr>
              <a:lnSpc>
                <a:spcPct val="150000"/>
              </a:lnSpc>
            </a:pPr>
            <a:r>
              <a:rPr lang="en-GB"/>
              <a:t>2. Set Item := CQueue [Front]</a:t>
            </a:r>
          </a:p>
          <a:p>
            <a:pPr>
              <a:lnSpc>
                <a:spcPct val="150000"/>
              </a:lnSpc>
            </a:pPr>
            <a:r>
              <a:rPr lang="en-GB"/>
              <a:t>3. If Front = N then Set Front = 1 and Return.</a:t>
            </a:r>
          </a:p>
          <a:p>
            <a:pPr>
              <a:lnSpc>
                <a:spcPct val="150000"/>
              </a:lnSpc>
            </a:pPr>
            <a:r>
              <a:rPr lang="en-GB"/>
              <a:t>4. If Front = Rear then Set Front = 0 and Rear = 0 and Return.</a:t>
            </a:r>
          </a:p>
          <a:p>
            <a:pPr>
              <a:lnSpc>
                <a:spcPct val="150000"/>
              </a:lnSpc>
            </a:pPr>
            <a:r>
              <a:rPr lang="en-GB"/>
              <a:t>5. Set Front := Front + 1 </a:t>
            </a:r>
          </a:p>
          <a:p>
            <a:pPr>
              <a:lnSpc>
                <a:spcPct val="150000"/>
              </a:lnSpc>
            </a:pPr>
            <a:r>
              <a:rPr lang="en-GB"/>
              <a:t>6. Return.</a:t>
            </a:r>
            <a:br>
              <a:rPr lang="en-GB"/>
            </a:br>
            <a:endParaRPr lang="en-GB"/>
          </a:p>
        </p:txBody>
      </p:sp>
    </p:spTree>
    <p:extLst>
      <p:ext uri="{BB962C8B-B14F-4D97-AF65-F5344CB8AC3E}">
        <p14:creationId xmlns:p14="http://schemas.microsoft.com/office/powerpoint/2010/main" val="5101944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ctr">
              <a:lnSpc>
                <a:spcPct val="100000"/>
              </a:lnSpc>
              <a:buClr>
                <a:srgbClr val="898989"/>
              </a:buClr>
              <a:buFont typeface="Calibri" pitchFamily="34" charset="0"/>
              <a:buNone/>
            </a:pPr>
            <a:endParaRPr lang="en-US" sz="1200">
              <a:solidFill>
                <a:srgbClr val="898989"/>
              </a:solidFill>
              <a:latin typeface="Calibri" pitchFamily="34" charset="0"/>
            </a:endParaRPr>
          </a:p>
        </p:txBody>
      </p:sp>
      <p:sp>
        <p:nvSpPr>
          <p:cNvPr id="11268" name="Text Box 4"/>
          <p:cNvSpPr txBox="1">
            <a:spLocks noChangeArrowheads="1"/>
          </p:cNvSpPr>
          <p:nvPr/>
        </p:nvSpPr>
        <p:spPr bwMode="auto">
          <a:xfrm>
            <a:off x="304800" y="166688"/>
            <a:ext cx="8534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Example: Consider the following circular queue with N = 5.</a:t>
            </a:r>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363" y="969963"/>
            <a:ext cx="1581150" cy="1485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0" name="Text Box 6"/>
          <p:cNvSpPr txBox="1">
            <a:spLocks noChangeArrowheads="1"/>
          </p:cNvSpPr>
          <p:nvPr/>
        </p:nvSpPr>
        <p:spPr bwMode="auto">
          <a:xfrm>
            <a:off x="366713" y="574675"/>
            <a:ext cx="336708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1. Initially, Rear = 0, Front = 0.</a:t>
            </a:r>
          </a:p>
        </p:txBody>
      </p:sp>
      <p:sp>
        <p:nvSpPr>
          <p:cNvPr id="11271" name="Text Box 7"/>
          <p:cNvSpPr txBox="1">
            <a:spLocks noChangeArrowheads="1"/>
          </p:cNvSpPr>
          <p:nvPr/>
        </p:nvSpPr>
        <p:spPr bwMode="auto">
          <a:xfrm>
            <a:off x="354013" y="2500313"/>
            <a:ext cx="3505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2. Insert 10, Rear = 1, Front = 1.</a:t>
            </a:r>
          </a:p>
        </p:txBody>
      </p:sp>
      <p:pic>
        <p:nvPicPr>
          <p:cNvPr id="1127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263" y="2854325"/>
            <a:ext cx="1600200" cy="1476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3" name="Text Box 9"/>
          <p:cNvSpPr txBox="1">
            <a:spLocks noChangeArrowheads="1"/>
          </p:cNvSpPr>
          <p:nvPr/>
        </p:nvSpPr>
        <p:spPr bwMode="auto">
          <a:xfrm>
            <a:off x="381000" y="4314825"/>
            <a:ext cx="3505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3. Insert 50, Rear = 2, Front = 1.</a:t>
            </a:r>
          </a:p>
        </p:txBody>
      </p:sp>
      <p:pic>
        <p:nvPicPr>
          <p:cNvPr id="1127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3475" y="4724400"/>
            <a:ext cx="1609725" cy="1485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5" name="Text Box 11"/>
          <p:cNvSpPr txBox="1">
            <a:spLocks noChangeArrowheads="1"/>
          </p:cNvSpPr>
          <p:nvPr/>
        </p:nvSpPr>
        <p:spPr bwMode="auto">
          <a:xfrm>
            <a:off x="4405313" y="603250"/>
            <a:ext cx="390048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4. Insert 20, Rear = 3, Front = 0.</a:t>
            </a:r>
          </a:p>
        </p:txBody>
      </p:sp>
      <p:pic>
        <p:nvPicPr>
          <p:cNvPr id="1127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969963"/>
            <a:ext cx="1466850" cy="1514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7" name="Text Box 13"/>
          <p:cNvSpPr txBox="1">
            <a:spLocks noChangeArrowheads="1"/>
          </p:cNvSpPr>
          <p:nvPr/>
        </p:nvSpPr>
        <p:spPr bwMode="auto">
          <a:xfrm>
            <a:off x="4343400" y="2514600"/>
            <a:ext cx="3657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5. Insert 70, Rear = 4, Front = 1.</a:t>
            </a:r>
          </a:p>
        </p:txBody>
      </p:sp>
      <p:pic>
        <p:nvPicPr>
          <p:cNvPr id="11278"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7950" y="2895600"/>
            <a:ext cx="1714500" cy="1514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9" name="Text Box 15"/>
          <p:cNvSpPr txBox="1">
            <a:spLocks noChangeArrowheads="1"/>
          </p:cNvSpPr>
          <p:nvPr/>
        </p:nvSpPr>
        <p:spPr bwMode="auto">
          <a:xfrm>
            <a:off x="4419600" y="4267200"/>
            <a:ext cx="3886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6. Delete front, Rear = 4, Front = 2.</a:t>
            </a:r>
          </a:p>
        </p:txBody>
      </p:sp>
      <p:pic>
        <p:nvPicPr>
          <p:cNvPr id="1128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64150" y="4606925"/>
            <a:ext cx="1676400" cy="1533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81" name="Text Box 17"/>
          <p:cNvSpPr txBox="1">
            <a:spLocks noChangeArrowheads="1"/>
          </p:cNvSpPr>
          <p:nvPr/>
        </p:nvSpPr>
        <p:spPr bwMode="auto">
          <a:xfrm>
            <a:off x="692150" y="2825750"/>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Rear</a:t>
            </a:r>
          </a:p>
        </p:txBody>
      </p:sp>
      <p:sp>
        <p:nvSpPr>
          <p:cNvPr id="11282" name="Text Box 18"/>
          <p:cNvSpPr txBox="1">
            <a:spLocks noChangeArrowheads="1"/>
          </p:cNvSpPr>
          <p:nvPr/>
        </p:nvSpPr>
        <p:spPr bwMode="auto">
          <a:xfrm>
            <a:off x="2438400" y="4724400"/>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Rear</a:t>
            </a:r>
          </a:p>
        </p:txBody>
      </p:sp>
      <p:sp>
        <p:nvSpPr>
          <p:cNvPr id="11283" name="Text Box 19"/>
          <p:cNvSpPr txBox="1">
            <a:spLocks noChangeArrowheads="1"/>
          </p:cNvSpPr>
          <p:nvPr/>
        </p:nvSpPr>
        <p:spPr bwMode="auto">
          <a:xfrm>
            <a:off x="6705600" y="1814513"/>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Rear</a:t>
            </a:r>
          </a:p>
        </p:txBody>
      </p:sp>
      <p:sp>
        <p:nvSpPr>
          <p:cNvPr id="11284" name="Text Box 20"/>
          <p:cNvSpPr txBox="1">
            <a:spLocks noChangeArrowheads="1"/>
          </p:cNvSpPr>
          <p:nvPr/>
        </p:nvSpPr>
        <p:spPr bwMode="auto">
          <a:xfrm>
            <a:off x="5430838" y="4100513"/>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Rear</a:t>
            </a:r>
          </a:p>
        </p:txBody>
      </p:sp>
      <p:sp>
        <p:nvSpPr>
          <p:cNvPr id="11285" name="Text Box 21"/>
          <p:cNvSpPr txBox="1">
            <a:spLocks noChangeArrowheads="1"/>
          </p:cNvSpPr>
          <p:nvPr/>
        </p:nvSpPr>
        <p:spPr bwMode="auto">
          <a:xfrm>
            <a:off x="5486400" y="5895975"/>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Rear</a:t>
            </a:r>
          </a:p>
        </p:txBody>
      </p:sp>
      <p:sp>
        <p:nvSpPr>
          <p:cNvPr id="11286" name="Text Box 22"/>
          <p:cNvSpPr txBox="1">
            <a:spLocks noChangeArrowheads="1"/>
          </p:cNvSpPr>
          <p:nvPr/>
        </p:nvSpPr>
        <p:spPr bwMode="auto">
          <a:xfrm>
            <a:off x="685800" y="3013075"/>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Front</a:t>
            </a:r>
          </a:p>
        </p:txBody>
      </p:sp>
      <p:sp>
        <p:nvSpPr>
          <p:cNvPr id="11287" name="Text Box 23"/>
          <p:cNvSpPr txBox="1">
            <a:spLocks noChangeArrowheads="1"/>
          </p:cNvSpPr>
          <p:nvPr/>
        </p:nvSpPr>
        <p:spPr bwMode="auto">
          <a:xfrm>
            <a:off x="838200" y="4676775"/>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Front</a:t>
            </a:r>
          </a:p>
        </p:txBody>
      </p:sp>
      <p:sp>
        <p:nvSpPr>
          <p:cNvPr id="11288" name="Text Box 24"/>
          <p:cNvSpPr txBox="1">
            <a:spLocks noChangeArrowheads="1"/>
          </p:cNvSpPr>
          <p:nvPr/>
        </p:nvSpPr>
        <p:spPr bwMode="auto">
          <a:xfrm>
            <a:off x="4841875" y="976313"/>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Front</a:t>
            </a:r>
          </a:p>
        </p:txBody>
      </p:sp>
      <p:sp>
        <p:nvSpPr>
          <p:cNvPr id="11289" name="Text Box 25"/>
          <p:cNvSpPr txBox="1">
            <a:spLocks noChangeArrowheads="1"/>
          </p:cNvSpPr>
          <p:nvPr/>
        </p:nvSpPr>
        <p:spPr bwMode="auto">
          <a:xfrm>
            <a:off x="4953000" y="2881313"/>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Front</a:t>
            </a:r>
          </a:p>
        </p:txBody>
      </p:sp>
      <p:sp>
        <p:nvSpPr>
          <p:cNvPr id="11290" name="Text Box 26"/>
          <p:cNvSpPr txBox="1">
            <a:spLocks noChangeArrowheads="1"/>
          </p:cNvSpPr>
          <p:nvPr/>
        </p:nvSpPr>
        <p:spPr bwMode="auto">
          <a:xfrm>
            <a:off x="6629400" y="4654550"/>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Front</a:t>
            </a:r>
          </a:p>
        </p:txBody>
      </p:sp>
    </p:spTree>
    <p:extLst>
      <p:ext uri="{BB962C8B-B14F-4D97-AF65-F5344CB8AC3E}">
        <p14:creationId xmlns:p14="http://schemas.microsoft.com/office/powerpoint/2010/main" val="13451582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ctr">
              <a:lnSpc>
                <a:spcPct val="100000"/>
              </a:lnSpc>
              <a:buClr>
                <a:srgbClr val="898989"/>
              </a:buClr>
              <a:buFont typeface="Calibri" pitchFamily="34" charset="0"/>
              <a:buNone/>
            </a:pPr>
            <a:endParaRPr lang="en-US" sz="1200">
              <a:solidFill>
                <a:srgbClr val="898989"/>
              </a:solidFill>
              <a:latin typeface="Calibri" pitchFamily="34" charset="0"/>
            </a:endParaRPr>
          </a:p>
        </p:txBody>
      </p:sp>
      <p:sp>
        <p:nvSpPr>
          <p:cNvPr id="12292" name="Text Box 4"/>
          <p:cNvSpPr txBox="1">
            <a:spLocks noChangeArrowheads="1"/>
          </p:cNvSpPr>
          <p:nvPr/>
        </p:nvSpPr>
        <p:spPr bwMode="auto">
          <a:xfrm>
            <a:off x="304800" y="381000"/>
            <a:ext cx="3733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7. Insert 100, Rear = 5, Front = 2.</a:t>
            </a:r>
          </a:p>
        </p:txBody>
      </p:sp>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768350"/>
            <a:ext cx="1676400" cy="1514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4" name="Text Box 6"/>
          <p:cNvSpPr txBox="1">
            <a:spLocks noChangeArrowheads="1"/>
          </p:cNvSpPr>
          <p:nvPr/>
        </p:nvSpPr>
        <p:spPr bwMode="auto">
          <a:xfrm>
            <a:off x="304800" y="2251075"/>
            <a:ext cx="3733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8. Insert 40, Rear = 1, Front = 2.</a:t>
            </a:r>
          </a:p>
        </p:txBody>
      </p:sp>
      <p:pic>
        <p:nvPicPr>
          <p:cNvPr id="1229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687638"/>
            <a:ext cx="1600200" cy="1495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6" name="Text Box 8"/>
          <p:cNvSpPr txBox="1">
            <a:spLocks noChangeArrowheads="1"/>
          </p:cNvSpPr>
          <p:nvPr/>
        </p:nvSpPr>
        <p:spPr bwMode="auto">
          <a:xfrm>
            <a:off x="325438" y="4164013"/>
            <a:ext cx="4981575"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9. Insert 140, Rear = 1, Front = 2.</a:t>
            </a:r>
          </a:p>
          <a:p>
            <a:pPr>
              <a:lnSpc>
                <a:spcPct val="100000"/>
              </a:lnSpc>
            </a:pPr>
            <a:r>
              <a:rPr lang="en-GB"/>
              <a:t>    As Front = Rear + 1, so Queue overflow.</a:t>
            </a:r>
          </a:p>
        </p:txBody>
      </p:sp>
      <p:pic>
        <p:nvPicPr>
          <p:cNvPr id="1229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800600"/>
            <a:ext cx="1600200" cy="1495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8" name="Text Box 10"/>
          <p:cNvSpPr txBox="1">
            <a:spLocks noChangeArrowheads="1"/>
          </p:cNvSpPr>
          <p:nvPr/>
        </p:nvSpPr>
        <p:spPr bwMode="auto">
          <a:xfrm>
            <a:off x="4648200" y="381000"/>
            <a:ext cx="3962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10. Delete front, Rear = 1, Front = 3.</a:t>
            </a:r>
          </a:p>
        </p:txBody>
      </p:sp>
      <p:pic>
        <p:nvPicPr>
          <p:cNvPr id="1229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706438"/>
            <a:ext cx="1676400" cy="1552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00" name="Text Box 12"/>
          <p:cNvSpPr txBox="1">
            <a:spLocks noChangeArrowheads="1"/>
          </p:cNvSpPr>
          <p:nvPr/>
        </p:nvSpPr>
        <p:spPr bwMode="auto">
          <a:xfrm>
            <a:off x="2084388" y="838200"/>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Front</a:t>
            </a:r>
          </a:p>
        </p:txBody>
      </p:sp>
      <p:sp>
        <p:nvSpPr>
          <p:cNvPr id="12301" name="Text Box 13"/>
          <p:cNvSpPr txBox="1">
            <a:spLocks noChangeArrowheads="1"/>
          </p:cNvSpPr>
          <p:nvPr/>
        </p:nvSpPr>
        <p:spPr bwMode="auto">
          <a:xfrm>
            <a:off x="527050" y="1814513"/>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Rear</a:t>
            </a:r>
          </a:p>
        </p:txBody>
      </p:sp>
      <p:sp>
        <p:nvSpPr>
          <p:cNvPr id="12302" name="Text Box 14"/>
          <p:cNvSpPr txBox="1">
            <a:spLocks noChangeArrowheads="1"/>
          </p:cNvSpPr>
          <p:nvPr/>
        </p:nvSpPr>
        <p:spPr bwMode="auto">
          <a:xfrm>
            <a:off x="2209800" y="2743200"/>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Front</a:t>
            </a:r>
          </a:p>
        </p:txBody>
      </p:sp>
      <p:sp>
        <p:nvSpPr>
          <p:cNvPr id="12303" name="Text Box 15"/>
          <p:cNvSpPr txBox="1">
            <a:spLocks noChangeArrowheads="1"/>
          </p:cNvSpPr>
          <p:nvPr/>
        </p:nvSpPr>
        <p:spPr bwMode="auto">
          <a:xfrm>
            <a:off x="533400" y="2743200"/>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Rear</a:t>
            </a:r>
          </a:p>
        </p:txBody>
      </p:sp>
      <p:sp>
        <p:nvSpPr>
          <p:cNvPr id="12304" name="Text Box 16"/>
          <p:cNvSpPr txBox="1">
            <a:spLocks noChangeArrowheads="1"/>
          </p:cNvSpPr>
          <p:nvPr/>
        </p:nvSpPr>
        <p:spPr bwMode="auto">
          <a:xfrm>
            <a:off x="679450" y="4829175"/>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Rear</a:t>
            </a:r>
          </a:p>
        </p:txBody>
      </p:sp>
      <p:sp>
        <p:nvSpPr>
          <p:cNvPr id="12305" name="Text Box 17"/>
          <p:cNvSpPr txBox="1">
            <a:spLocks noChangeArrowheads="1"/>
          </p:cNvSpPr>
          <p:nvPr/>
        </p:nvSpPr>
        <p:spPr bwMode="auto">
          <a:xfrm>
            <a:off x="5334000" y="762000"/>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Rear</a:t>
            </a:r>
          </a:p>
        </p:txBody>
      </p:sp>
      <p:sp>
        <p:nvSpPr>
          <p:cNvPr id="12306" name="Text Box 18"/>
          <p:cNvSpPr txBox="1">
            <a:spLocks noChangeArrowheads="1"/>
          </p:cNvSpPr>
          <p:nvPr/>
        </p:nvSpPr>
        <p:spPr bwMode="auto">
          <a:xfrm>
            <a:off x="2236788" y="4905375"/>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Front</a:t>
            </a:r>
          </a:p>
        </p:txBody>
      </p:sp>
      <p:sp>
        <p:nvSpPr>
          <p:cNvPr id="12307" name="Text Box 19"/>
          <p:cNvSpPr txBox="1">
            <a:spLocks noChangeArrowheads="1"/>
          </p:cNvSpPr>
          <p:nvPr/>
        </p:nvSpPr>
        <p:spPr bwMode="auto">
          <a:xfrm>
            <a:off x="7086600" y="1476375"/>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Front</a:t>
            </a:r>
          </a:p>
        </p:txBody>
      </p:sp>
      <p:sp>
        <p:nvSpPr>
          <p:cNvPr id="12308" name="Text Box 20"/>
          <p:cNvSpPr txBox="1">
            <a:spLocks noChangeArrowheads="1"/>
          </p:cNvSpPr>
          <p:nvPr/>
        </p:nvSpPr>
        <p:spPr bwMode="auto">
          <a:xfrm>
            <a:off x="4724400" y="2209800"/>
            <a:ext cx="3962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11. Delete front, Rear = 1, Front = 4.</a:t>
            </a:r>
          </a:p>
        </p:txBody>
      </p:sp>
      <p:pic>
        <p:nvPicPr>
          <p:cNvPr id="12309"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2590800"/>
            <a:ext cx="1695450" cy="1552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10" name="Text Box 22"/>
          <p:cNvSpPr txBox="1">
            <a:spLocks noChangeArrowheads="1"/>
          </p:cNvSpPr>
          <p:nvPr/>
        </p:nvSpPr>
        <p:spPr bwMode="auto">
          <a:xfrm>
            <a:off x="4800600" y="4114800"/>
            <a:ext cx="4038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12. Delete front, Rear = 1, Front = 5.</a:t>
            </a:r>
          </a:p>
        </p:txBody>
      </p:sp>
      <p:pic>
        <p:nvPicPr>
          <p:cNvPr id="12311"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4419600"/>
            <a:ext cx="1752600" cy="1552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12" name="Text Box 24"/>
          <p:cNvSpPr txBox="1">
            <a:spLocks noChangeArrowheads="1"/>
          </p:cNvSpPr>
          <p:nvPr/>
        </p:nvSpPr>
        <p:spPr bwMode="auto">
          <a:xfrm>
            <a:off x="5348288" y="2563813"/>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Rear</a:t>
            </a:r>
          </a:p>
        </p:txBody>
      </p:sp>
      <p:sp>
        <p:nvSpPr>
          <p:cNvPr id="12313" name="Text Box 25"/>
          <p:cNvSpPr txBox="1">
            <a:spLocks noChangeArrowheads="1"/>
          </p:cNvSpPr>
          <p:nvPr/>
        </p:nvSpPr>
        <p:spPr bwMode="auto">
          <a:xfrm>
            <a:off x="5445125" y="4454525"/>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Rear</a:t>
            </a:r>
          </a:p>
        </p:txBody>
      </p:sp>
      <p:sp>
        <p:nvSpPr>
          <p:cNvPr id="12314" name="Text Box 26"/>
          <p:cNvSpPr txBox="1">
            <a:spLocks noChangeArrowheads="1"/>
          </p:cNvSpPr>
          <p:nvPr/>
        </p:nvSpPr>
        <p:spPr bwMode="auto">
          <a:xfrm>
            <a:off x="5791200" y="3859213"/>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Front</a:t>
            </a:r>
          </a:p>
        </p:txBody>
      </p:sp>
      <p:sp>
        <p:nvSpPr>
          <p:cNvPr id="12315" name="Text Box 27"/>
          <p:cNvSpPr txBox="1">
            <a:spLocks noChangeArrowheads="1"/>
          </p:cNvSpPr>
          <p:nvPr/>
        </p:nvSpPr>
        <p:spPr bwMode="auto">
          <a:xfrm>
            <a:off x="5395913" y="5410200"/>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Front</a:t>
            </a:r>
          </a:p>
        </p:txBody>
      </p:sp>
    </p:spTree>
    <p:extLst>
      <p:ext uri="{BB962C8B-B14F-4D97-AF65-F5344CB8AC3E}">
        <p14:creationId xmlns:p14="http://schemas.microsoft.com/office/powerpoint/2010/main" val="5986384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 while inserting an element </a:t>
            </a:r>
            <a:r>
              <a:rPr lang="en-IN" dirty="0" smtClean="0">
                <a:solidFill>
                  <a:srgbClr val="FF0000"/>
                </a:solidFill>
              </a:rPr>
              <a:t>rear=(rear+1) mod (</a:t>
            </a:r>
            <a:r>
              <a:rPr lang="en-IN" dirty="0" smtClean="0">
                <a:solidFill>
                  <a:srgbClr val="FF0000"/>
                </a:solidFill>
              </a:rPr>
              <a:t>size -1)</a:t>
            </a:r>
            <a:endParaRPr lang="en-IN" dirty="0" smtClean="0">
              <a:solidFill>
                <a:srgbClr val="FF0000"/>
              </a:solidFill>
            </a:endParaRPr>
          </a:p>
          <a:p>
            <a:r>
              <a:rPr lang="en-IN" dirty="0"/>
              <a:t>while </a:t>
            </a:r>
            <a:r>
              <a:rPr lang="en-IN" dirty="0" smtClean="0"/>
              <a:t>deleting </a:t>
            </a:r>
            <a:r>
              <a:rPr lang="en-IN" dirty="0"/>
              <a:t>an element</a:t>
            </a:r>
          </a:p>
          <a:p>
            <a:pPr marL="0" indent="0">
              <a:buNone/>
            </a:pPr>
            <a:r>
              <a:rPr lang="en-IN" dirty="0" smtClean="0"/>
              <a:t>    </a:t>
            </a:r>
            <a:r>
              <a:rPr lang="en-IN" dirty="0" smtClean="0">
                <a:solidFill>
                  <a:srgbClr val="FF0000"/>
                </a:solidFill>
              </a:rPr>
              <a:t>front=(front+1</a:t>
            </a:r>
            <a:r>
              <a:rPr lang="en-IN" dirty="0">
                <a:solidFill>
                  <a:srgbClr val="FF0000"/>
                </a:solidFill>
              </a:rPr>
              <a:t>) mod (</a:t>
            </a:r>
            <a:r>
              <a:rPr lang="en-IN" dirty="0" smtClean="0">
                <a:solidFill>
                  <a:srgbClr val="FF0000"/>
                </a:solidFill>
              </a:rPr>
              <a:t>size-1)</a:t>
            </a:r>
            <a:endParaRPr lang="en-IN" dirty="0">
              <a:solidFill>
                <a:srgbClr val="FF0000"/>
              </a:solidFill>
            </a:endParaRPr>
          </a:p>
          <a:p>
            <a:r>
              <a:rPr lang="en-IN" dirty="0" smtClean="0"/>
              <a:t>Overflow? </a:t>
            </a:r>
          </a:p>
          <a:p>
            <a:pPr marL="0" indent="0">
              <a:buNone/>
            </a:pPr>
            <a:r>
              <a:rPr lang="en-IN" dirty="0" smtClean="0">
                <a:solidFill>
                  <a:srgbClr val="FF0000"/>
                </a:solidFill>
              </a:rPr>
              <a:t>     front</a:t>
            </a:r>
            <a:r>
              <a:rPr lang="en-IN" dirty="0" smtClean="0">
                <a:solidFill>
                  <a:srgbClr val="FF0000"/>
                </a:solidFill>
              </a:rPr>
              <a:t>=(rear+1</a:t>
            </a:r>
            <a:r>
              <a:rPr lang="en-IN" dirty="0">
                <a:solidFill>
                  <a:srgbClr val="FF0000"/>
                </a:solidFill>
              </a:rPr>
              <a:t>) mod (</a:t>
            </a:r>
            <a:r>
              <a:rPr lang="en-IN" dirty="0" smtClean="0">
                <a:solidFill>
                  <a:srgbClr val="FF0000"/>
                </a:solidFill>
              </a:rPr>
              <a:t>size-1)</a:t>
            </a:r>
            <a:endParaRPr lang="en-IN" dirty="0" smtClean="0"/>
          </a:p>
          <a:p>
            <a:r>
              <a:rPr lang="en-IN" dirty="0" smtClean="0"/>
              <a:t>Empty? </a:t>
            </a:r>
          </a:p>
          <a:p>
            <a:pPr marL="0" indent="0">
              <a:buNone/>
            </a:pPr>
            <a:r>
              <a:rPr lang="en-IN" smtClean="0">
                <a:solidFill>
                  <a:srgbClr val="FF0000"/>
                </a:solidFill>
              </a:rPr>
              <a:t>       front=rear</a:t>
            </a:r>
            <a:endParaRPr lang="en-IN" dirty="0">
              <a:solidFill>
                <a:srgbClr val="FF0000"/>
              </a:solidFill>
            </a:endParaRPr>
          </a:p>
        </p:txBody>
      </p:sp>
    </p:spTree>
    <p:extLst>
      <p:ext uri="{BB962C8B-B14F-4D97-AF65-F5344CB8AC3E}">
        <p14:creationId xmlns:p14="http://schemas.microsoft.com/office/powerpoint/2010/main" val="30705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Queues</a:t>
            </a:r>
          </a:p>
        </p:txBody>
      </p:sp>
      <p:sp>
        <p:nvSpPr>
          <p:cNvPr id="20483" name="Rectangle 3"/>
          <p:cNvSpPr>
            <a:spLocks noGrp="1" noChangeArrowheads="1"/>
          </p:cNvSpPr>
          <p:nvPr>
            <p:ph type="body" idx="1"/>
          </p:nvPr>
        </p:nvSpPr>
        <p:spPr>
          <a:xfrm>
            <a:off x="533400" y="1447800"/>
            <a:ext cx="8305800" cy="5029200"/>
          </a:xfrm>
        </p:spPr>
        <p:txBody>
          <a:bodyPr/>
          <a:lstStyle/>
          <a:p>
            <a:pPr>
              <a:lnSpc>
                <a:spcPct val="90000"/>
              </a:lnSpc>
            </a:pPr>
            <a:r>
              <a:rPr lang="en-US" b="1">
                <a:solidFill>
                  <a:schemeClr val="accent2"/>
                </a:solidFill>
              </a:rPr>
              <a:t>Queue</a:t>
            </a:r>
            <a:r>
              <a:rPr lang="en-US"/>
              <a:t>: a collection whose elements are added at one end (the </a:t>
            </a:r>
            <a:r>
              <a:rPr lang="en-US" b="1" i="1">
                <a:solidFill>
                  <a:schemeClr val="accent2"/>
                </a:solidFill>
              </a:rPr>
              <a:t>rear</a:t>
            </a:r>
            <a:r>
              <a:rPr lang="en-US"/>
              <a:t> or </a:t>
            </a:r>
            <a:r>
              <a:rPr lang="en-US" b="1" i="1">
                <a:solidFill>
                  <a:schemeClr val="accent2"/>
                </a:solidFill>
              </a:rPr>
              <a:t>tail</a:t>
            </a:r>
            <a:r>
              <a:rPr lang="en-US">
                <a:solidFill>
                  <a:srgbClr val="CC0000"/>
                </a:solidFill>
              </a:rPr>
              <a:t> </a:t>
            </a:r>
            <a:r>
              <a:rPr lang="en-US"/>
              <a:t>of the queue) and removed from the other end (the </a:t>
            </a:r>
            <a:r>
              <a:rPr lang="en-US" b="1" i="1">
                <a:solidFill>
                  <a:schemeClr val="accent2"/>
                </a:solidFill>
              </a:rPr>
              <a:t>front</a:t>
            </a:r>
            <a:r>
              <a:rPr lang="en-US"/>
              <a:t> or </a:t>
            </a:r>
            <a:r>
              <a:rPr lang="en-US" b="1" i="1">
                <a:solidFill>
                  <a:schemeClr val="accent2"/>
                </a:solidFill>
              </a:rPr>
              <a:t>head</a:t>
            </a:r>
            <a:r>
              <a:rPr lang="en-US"/>
              <a:t> of the queue)</a:t>
            </a:r>
          </a:p>
          <a:p>
            <a:pPr>
              <a:lnSpc>
                <a:spcPct val="90000"/>
              </a:lnSpc>
            </a:pPr>
            <a:r>
              <a:rPr lang="en-US"/>
              <a:t>A queue is a </a:t>
            </a:r>
            <a:r>
              <a:rPr lang="en-US" b="1" i="1">
                <a:solidFill>
                  <a:schemeClr val="accent2"/>
                </a:solidFill>
              </a:rPr>
              <a:t>FIFO</a:t>
            </a:r>
            <a:r>
              <a:rPr lang="en-US"/>
              <a:t> (first in, first out) data structure</a:t>
            </a:r>
          </a:p>
          <a:p>
            <a:pPr>
              <a:lnSpc>
                <a:spcPct val="90000"/>
              </a:lnSpc>
            </a:pPr>
            <a:r>
              <a:rPr lang="en-US"/>
              <a:t>Any waiting line is a queue:</a:t>
            </a:r>
          </a:p>
          <a:p>
            <a:pPr lvl="1">
              <a:lnSpc>
                <a:spcPct val="90000"/>
              </a:lnSpc>
            </a:pPr>
            <a:r>
              <a:rPr lang="en-US" sz="3200"/>
              <a:t>The check-out line at a grocery store</a:t>
            </a:r>
          </a:p>
          <a:p>
            <a:pPr lvl="1">
              <a:lnSpc>
                <a:spcPct val="90000"/>
              </a:lnSpc>
            </a:pPr>
            <a:r>
              <a:rPr lang="en-US" sz="3200"/>
              <a:t>The cars at a stop light</a:t>
            </a:r>
          </a:p>
          <a:p>
            <a:pPr lvl="1">
              <a:lnSpc>
                <a:spcPct val="90000"/>
              </a:lnSpc>
            </a:pPr>
            <a:r>
              <a:rPr lang="en-US" sz="3200"/>
              <a:t>An assembly line</a:t>
            </a:r>
            <a:endParaRPr lang="en-US"/>
          </a:p>
        </p:txBody>
      </p:sp>
    </p:spTree>
    <p:extLst>
      <p:ext uri="{BB962C8B-B14F-4D97-AF65-F5344CB8AC3E}">
        <p14:creationId xmlns:p14="http://schemas.microsoft.com/office/powerpoint/2010/main" val="3544292879"/>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Conceptual View of a Queue</a:t>
            </a:r>
          </a:p>
        </p:txBody>
      </p:sp>
      <p:sp>
        <p:nvSpPr>
          <p:cNvPr id="21507" name="Oval 3"/>
          <p:cNvSpPr>
            <a:spLocks noChangeArrowheads="1"/>
          </p:cNvSpPr>
          <p:nvPr/>
        </p:nvSpPr>
        <p:spPr bwMode="auto">
          <a:xfrm>
            <a:off x="2362200" y="3429000"/>
            <a:ext cx="304800" cy="381000"/>
          </a:xfrm>
          <a:prstGeom prst="ellipse">
            <a:avLst/>
          </a:prstGeom>
          <a:noFill/>
          <a:ln w="38100">
            <a:solidFill>
              <a:schemeClr val="hlink"/>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1508" name="Line 4"/>
          <p:cNvSpPr>
            <a:spLocks noChangeShapeType="1"/>
          </p:cNvSpPr>
          <p:nvPr/>
        </p:nvSpPr>
        <p:spPr bwMode="auto">
          <a:xfrm>
            <a:off x="2514600" y="3810000"/>
            <a:ext cx="76200" cy="9906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09" name="Line 5"/>
          <p:cNvSpPr>
            <a:spLocks noChangeShapeType="1"/>
          </p:cNvSpPr>
          <p:nvPr/>
        </p:nvSpPr>
        <p:spPr bwMode="auto">
          <a:xfrm flipH="1">
            <a:off x="2286000" y="4800600"/>
            <a:ext cx="304800" cy="9906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10" name="Line 6"/>
          <p:cNvSpPr>
            <a:spLocks noChangeShapeType="1"/>
          </p:cNvSpPr>
          <p:nvPr/>
        </p:nvSpPr>
        <p:spPr bwMode="auto">
          <a:xfrm>
            <a:off x="2590800" y="4800600"/>
            <a:ext cx="152400" cy="9906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11" name="Line 7"/>
          <p:cNvSpPr>
            <a:spLocks noChangeShapeType="1"/>
          </p:cNvSpPr>
          <p:nvPr/>
        </p:nvSpPr>
        <p:spPr bwMode="auto">
          <a:xfrm flipH="1" flipV="1">
            <a:off x="2133600" y="5715000"/>
            <a:ext cx="152400" cy="762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12" name="Line 8"/>
          <p:cNvSpPr>
            <a:spLocks noChangeShapeType="1"/>
          </p:cNvSpPr>
          <p:nvPr/>
        </p:nvSpPr>
        <p:spPr bwMode="auto">
          <a:xfrm flipH="1" flipV="1">
            <a:off x="2590800" y="5715000"/>
            <a:ext cx="152400" cy="762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16" name="Line 12"/>
          <p:cNvSpPr>
            <a:spLocks noChangeShapeType="1"/>
          </p:cNvSpPr>
          <p:nvPr/>
        </p:nvSpPr>
        <p:spPr bwMode="auto">
          <a:xfrm flipH="1">
            <a:off x="2286000" y="4114800"/>
            <a:ext cx="228600" cy="7620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17" name="Line 13"/>
          <p:cNvSpPr>
            <a:spLocks noChangeShapeType="1"/>
          </p:cNvSpPr>
          <p:nvPr/>
        </p:nvSpPr>
        <p:spPr bwMode="auto">
          <a:xfrm>
            <a:off x="2590800" y="4114800"/>
            <a:ext cx="228600" cy="3810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18" name="Line 14"/>
          <p:cNvSpPr>
            <a:spLocks noChangeShapeType="1"/>
          </p:cNvSpPr>
          <p:nvPr/>
        </p:nvSpPr>
        <p:spPr bwMode="auto">
          <a:xfrm flipH="1">
            <a:off x="2743200" y="4419600"/>
            <a:ext cx="76200" cy="4572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19" name="Oval 15"/>
          <p:cNvSpPr>
            <a:spLocks noChangeArrowheads="1"/>
          </p:cNvSpPr>
          <p:nvPr/>
        </p:nvSpPr>
        <p:spPr bwMode="auto">
          <a:xfrm>
            <a:off x="3200400" y="3429000"/>
            <a:ext cx="304800" cy="381000"/>
          </a:xfrm>
          <a:prstGeom prst="ellipse">
            <a:avLst/>
          </a:prstGeom>
          <a:noFill/>
          <a:ln w="38100">
            <a:solidFill>
              <a:schemeClr val="accent2"/>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1520" name="Line 16"/>
          <p:cNvSpPr>
            <a:spLocks noChangeShapeType="1"/>
          </p:cNvSpPr>
          <p:nvPr/>
        </p:nvSpPr>
        <p:spPr bwMode="auto">
          <a:xfrm>
            <a:off x="3352800" y="3810000"/>
            <a:ext cx="762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21" name="Line 17"/>
          <p:cNvSpPr>
            <a:spLocks noChangeShapeType="1"/>
          </p:cNvSpPr>
          <p:nvPr/>
        </p:nvSpPr>
        <p:spPr bwMode="auto">
          <a:xfrm flipH="1">
            <a:off x="3124200" y="4800600"/>
            <a:ext cx="3048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22" name="Line 18"/>
          <p:cNvSpPr>
            <a:spLocks noChangeShapeType="1"/>
          </p:cNvSpPr>
          <p:nvPr/>
        </p:nvSpPr>
        <p:spPr bwMode="auto">
          <a:xfrm>
            <a:off x="3429000" y="4800600"/>
            <a:ext cx="1524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23" name="Line 19"/>
          <p:cNvSpPr>
            <a:spLocks noChangeShapeType="1"/>
          </p:cNvSpPr>
          <p:nvPr/>
        </p:nvSpPr>
        <p:spPr bwMode="auto">
          <a:xfrm flipH="1" flipV="1">
            <a:off x="2971800" y="5715000"/>
            <a:ext cx="152400" cy="76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24" name="Line 20"/>
          <p:cNvSpPr>
            <a:spLocks noChangeShapeType="1"/>
          </p:cNvSpPr>
          <p:nvPr/>
        </p:nvSpPr>
        <p:spPr bwMode="auto">
          <a:xfrm flipH="1" flipV="1">
            <a:off x="3429000" y="5715000"/>
            <a:ext cx="152400" cy="76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25" name="Line 21"/>
          <p:cNvSpPr>
            <a:spLocks noChangeShapeType="1"/>
          </p:cNvSpPr>
          <p:nvPr/>
        </p:nvSpPr>
        <p:spPr bwMode="auto">
          <a:xfrm flipH="1">
            <a:off x="3124200" y="4114800"/>
            <a:ext cx="228600" cy="7620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26" name="Line 22"/>
          <p:cNvSpPr>
            <a:spLocks noChangeShapeType="1"/>
          </p:cNvSpPr>
          <p:nvPr/>
        </p:nvSpPr>
        <p:spPr bwMode="auto">
          <a:xfrm>
            <a:off x="3429000" y="4114800"/>
            <a:ext cx="228600" cy="3810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27" name="Line 23"/>
          <p:cNvSpPr>
            <a:spLocks noChangeShapeType="1"/>
          </p:cNvSpPr>
          <p:nvPr/>
        </p:nvSpPr>
        <p:spPr bwMode="auto">
          <a:xfrm flipH="1">
            <a:off x="3581400" y="4419600"/>
            <a:ext cx="76200" cy="457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56" name="Oval 52"/>
          <p:cNvSpPr>
            <a:spLocks noChangeArrowheads="1"/>
          </p:cNvSpPr>
          <p:nvPr/>
        </p:nvSpPr>
        <p:spPr bwMode="auto">
          <a:xfrm>
            <a:off x="3962400" y="3429000"/>
            <a:ext cx="304800" cy="381000"/>
          </a:xfrm>
          <a:prstGeom prst="ellipse">
            <a:avLst/>
          </a:prstGeom>
          <a:noFill/>
          <a:ln w="38100">
            <a:solidFill>
              <a:schemeClr val="tx2"/>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1557" name="Line 53"/>
          <p:cNvSpPr>
            <a:spLocks noChangeShapeType="1"/>
          </p:cNvSpPr>
          <p:nvPr/>
        </p:nvSpPr>
        <p:spPr bwMode="auto">
          <a:xfrm>
            <a:off x="4114800" y="3810000"/>
            <a:ext cx="762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58" name="Line 54"/>
          <p:cNvSpPr>
            <a:spLocks noChangeShapeType="1"/>
          </p:cNvSpPr>
          <p:nvPr/>
        </p:nvSpPr>
        <p:spPr bwMode="auto">
          <a:xfrm flipH="1">
            <a:off x="3886200" y="4800600"/>
            <a:ext cx="3048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59" name="Line 55"/>
          <p:cNvSpPr>
            <a:spLocks noChangeShapeType="1"/>
          </p:cNvSpPr>
          <p:nvPr/>
        </p:nvSpPr>
        <p:spPr bwMode="auto">
          <a:xfrm>
            <a:off x="4191000" y="4800600"/>
            <a:ext cx="1524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60" name="Line 56"/>
          <p:cNvSpPr>
            <a:spLocks noChangeShapeType="1"/>
          </p:cNvSpPr>
          <p:nvPr/>
        </p:nvSpPr>
        <p:spPr bwMode="auto">
          <a:xfrm flipH="1" flipV="1">
            <a:off x="3733800" y="5715000"/>
            <a:ext cx="152400" cy="76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61" name="Line 57"/>
          <p:cNvSpPr>
            <a:spLocks noChangeShapeType="1"/>
          </p:cNvSpPr>
          <p:nvPr/>
        </p:nvSpPr>
        <p:spPr bwMode="auto">
          <a:xfrm flipH="1" flipV="1">
            <a:off x="4191000" y="5715000"/>
            <a:ext cx="152400" cy="76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62" name="Line 58"/>
          <p:cNvSpPr>
            <a:spLocks noChangeShapeType="1"/>
          </p:cNvSpPr>
          <p:nvPr/>
        </p:nvSpPr>
        <p:spPr bwMode="auto">
          <a:xfrm flipH="1">
            <a:off x="3886200" y="4114800"/>
            <a:ext cx="228600" cy="7620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63" name="Line 59"/>
          <p:cNvSpPr>
            <a:spLocks noChangeShapeType="1"/>
          </p:cNvSpPr>
          <p:nvPr/>
        </p:nvSpPr>
        <p:spPr bwMode="auto">
          <a:xfrm>
            <a:off x="4191000" y="4114800"/>
            <a:ext cx="228600" cy="3810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64" name="Line 60"/>
          <p:cNvSpPr>
            <a:spLocks noChangeShapeType="1"/>
          </p:cNvSpPr>
          <p:nvPr/>
        </p:nvSpPr>
        <p:spPr bwMode="auto">
          <a:xfrm flipH="1">
            <a:off x="4343400" y="4419600"/>
            <a:ext cx="76200" cy="457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65" name="Oval 61"/>
          <p:cNvSpPr>
            <a:spLocks noChangeArrowheads="1"/>
          </p:cNvSpPr>
          <p:nvPr/>
        </p:nvSpPr>
        <p:spPr bwMode="auto">
          <a:xfrm>
            <a:off x="4724400" y="3429000"/>
            <a:ext cx="304800" cy="381000"/>
          </a:xfrm>
          <a:prstGeom prst="ellipse">
            <a:avLst/>
          </a:prstGeom>
          <a:noFill/>
          <a:ln w="38100">
            <a:solidFill>
              <a:schemeClr val="accent2"/>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1566" name="Line 62"/>
          <p:cNvSpPr>
            <a:spLocks noChangeShapeType="1"/>
          </p:cNvSpPr>
          <p:nvPr/>
        </p:nvSpPr>
        <p:spPr bwMode="auto">
          <a:xfrm>
            <a:off x="4876800" y="3810000"/>
            <a:ext cx="762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67" name="Line 63"/>
          <p:cNvSpPr>
            <a:spLocks noChangeShapeType="1"/>
          </p:cNvSpPr>
          <p:nvPr/>
        </p:nvSpPr>
        <p:spPr bwMode="auto">
          <a:xfrm flipH="1">
            <a:off x="4648200" y="4800600"/>
            <a:ext cx="3048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68" name="Line 64"/>
          <p:cNvSpPr>
            <a:spLocks noChangeShapeType="1"/>
          </p:cNvSpPr>
          <p:nvPr/>
        </p:nvSpPr>
        <p:spPr bwMode="auto">
          <a:xfrm>
            <a:off x="4953000" y="4800600"/>
            <a:ext cx="1524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69" name="Line 65"/>
          <p:cNvSpPr>
            <a:spLocks noChangeShapeType="1"/>
          </p:cNvSpPr>
          <p:nvPr/>
        </p:nvSpPr>
        <p:spPr bwMode="auto">
          <a:xfrm flipH="1" flipV="1">
            <a:off x="4495800" y="5715000"/>
            <a:ext cx="152400" cy="76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70" name="Line 66"/>
          <p:cNvSpPr>
            <a:spLocks noChangeShapeType="1"/>
          </p:cNvSpPr>
          <p:nvPr/>
        </p:nvSpPr>
        <p:spPr bwMode="auto">
          <a:xfrm flipH="1" flipV="1">
            <a:off x="4953000" y="5715000"/>
            <a:ext cx="152400" cy="76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71" name="Line 67"/>
          <p:cNvSpPr>
            <a:spLocks noChangeShapeType="1"/>
          </p:cNvSpPr>
          <p:nvPr/>
        </p:nvSpPr>
        <p:spPr bwMode="auto">
          <a:xfrm flipH="1">
            <a:off x="4648200" y="4114800"/>
            <a:ext cx="228600" cy="7620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72" name="Line 68"/>
          <p:cNvSpPr>
            <a:spLocks noChangeShapeType="1"/>
          </p:cNvSpPr>
          <p:nvPr/>
        </p:nvSpPr>
        <p:spPr bwMode="auto">
          <a:xfrm>
            <a:off x="4953000" y="4114800"/>
            <a:ext cx="228600" cy="3810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73" name="Line 69"/>
          <p:cNvSpPr>
            <a:spLocks noChangeShapeType="1"/>
          </p:cNvSpPr>
          <p:nvPr/>
        </p:nvSpPr>
        <p:spPr bwMode="auto">
          <a:xfrm flipH="1">
            <a:off x="5105400" y="4419600"/>
            <a:ext cx="76200" cy="457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74" name="Oval 70"/>
          <p:cNvSpPr>
            <a:spLocks noChangeArrowheads="1"/>
          </p:cNvSpPr>
          <p:nvPr/>
        </p:nvSpPr>
        <p:spPr bwMode="auto">
          <a:xfrm>
            <a:off x="5486400" y="3429000"/>
            <a:ext cx="304800" cy="381000"/>
          </a:xfrm>
          <a:prstGeom prst="ellipse">
            <a:avLst/>
          </a:prstGeom>
          <a:noFill/>
          <a:ln w="38100">
            <a:solidFill>
              <a:schemeClr val="tx2"/>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1575" name="Line 71"/>
          <p:cNvSpPr>
            <a:spLocks noChangeShapeType="1"/>
          </p:cNvSpPr>
          <p:nvPr/>
        </p:nvSpPr>
        <p:spPr bwMode="auto">
          <a:xfrm>
            <a:off x="5638800" y="3810000"/>
            <a:ext cx="762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76" name="Line 72"/>
          <p:cNvSpPr>
            <a:spLocks noChangeShapeType="1"/>
          </p:cNvSpPr>
          <p:nvPr/>
        </p:nvSpPr>
        <p:spPr bwMode="auto">
          <a:xfrm flipH="1">
            <a:off x="5410200" y="4800600"/>
            <a:ext cx="3048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77" name="Line 73"/>
          <p:cNvSpPr>
            <a:spLocks noChangeShapeType="1"/>
          </p:cNvSpPr>
          <p:nvPr/>
        </p:nvSpPr>
        <p:spPr bwMode="auto">
          <a:xfrm>
            <a:off x="5715000" y="4800600"/>
            <a:ext cx="1524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78" name="Line 74"/>
          <p:cNvSpPr>
            <a:spLocks noChangeShapeType="1"/>
          </p:cNvSpPr>
          <p:nvPr/>
        </p:nvSpPr>
        <p:spPr bwMode="auto">
          <a:xfrm flipH="1" flipV="1">
            <a:off x="5257800" y="5715000"/>
            <a:ext cx="152400" cy="76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79" name="Line 75"/>
          <p:cNvSpPr>
            <a:spLocks noChangeShapeType="1"/>
          </p:cNvSpPr>
          <p:nvPr/>
        </p:nvSpPr>
        <p:spPr bwMode="auto">
          <a:xfrm flipH="1" flipV="1">
            <a:off x="5715000" y="5715000"/>
            <a:ext cx="152400" cy="76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80" name="Line 76"/>
          <p:cNvSpPr>
            <a:spLocks noChangeShapeType="1"/>
          </p:cNvSpPr>
          <p:nvPr/>
        </p:nvSpPr>
        <p:spPr bwMode="auto">
          <a:xfrm flipH="1">
            <a:off x="5410200" y="4114800"/>
            <a:ext cx="228600" cy="7620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81" name="Line 77"/>
          <p:cNvSpPr>
            <a:spLocks noChangeShapeType="1"/>
          </p:cNvSpPr>
          <p:nvPr/>
        </p:nvSpPr>
        <p:spPr bwMode="auto">
          <a:xfrm>
            <a:off x="5715000" y="4114800"/>
            <a:ext cx="228600" cy="3810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82" name="Line 78"/>
          <p:cNvSpPr>
            <a:spLocks noChangeShapeType="1"/>
          </p:cNvSpPr>
          <p:nvPr/>
        </p:nvSpPr>
        <p:spPr bwMode="auto">
          <a:xfrm flipH="1">
            <a:off x="5867400" y="4419600"/>
            <a:ext cx="76200" cy="457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83" name="Oval 79"/>
          <p:cNvSpPr>
            <a:spLocks noChangeArrowheads="1"/>
          </p:cNvSpPr>
          <p:nvPr/>
        </p:nvSpPr>
        <p:spPr bwMode="auto">
          <a:xfrm>
            <a:off x="7772400" y="2362200"/>
            <a:ext cx="304800" cy="381000"/>
          </a:xfrm>
          <a:prstGeom prst="ellipse">
            <a:avLst/>
          </a:prstGeom>
          <a:noFill/>
          <a:ln w="38100">
            <a:solidFill>
              <a:schemeClr val="tx1"/>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1584" name="Line 80"/>
          <p:cNvSpPr>
            <a:spLocks noChangeShapeType="1"/>
          </p:cNvSpPr>
          <p:nvPr/>
        </p:nvSpPr>
        <p:spPr bwMode="auto">
          <a:xfrm>
            <a:off x="7924800" y="2743200"/>
            <a:ext cx="76200" cy="9906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85" name="Line 81"/>
          <p:cNvSpPr>
            <a:spLocks noChangeShapeType="1"/>
          </p:cNvSpPr>
          <p:nvPr/>
        </p:nvSpPr>
        <p:spPr bwMode="auto">
          <a:xfrm flipH="1">
            <a:off x="7696200" y="3733800"/>
            <a:ext cx="304800" cy="9906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86" name="Line 82"/>
          <p:cNvSpPr>
            <a:spLocks noChangeShapeType="1"/>
          </p:cNvSpPr>
          <p:nvPr/>
        </p:nvSpPr>
        <p:spPr bwMode="auto">
          <a:xfrm>
            <a:off x="8001000" y="3733800"/>
            <a:ext cx="152400" cy="9906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87" name="Line 83"/>
          <p:cNvSpPr>
            <a:spLocks noChangeShapeType="1"/>
          </p:cNvSpPr>
          <p:nvPr/>
        </p:nvSpPr>
        <p:spPr bwMode="auto">
          <a:xfrm flipH="1" flipV="1">
            <a:off x="7543800" y="4648200"/>
            <a:ext cx="152400" cy="762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88" name="Line 84"/>
          <p:cNvSpPr>
            <a:spLocks noChangeShapeType="1"/>
          </p:cNvSpPr>
          <p:nvPr/>
        </p:nvSpPr>
        <p:spPr bwMode="auto">
          <a:xfrm flipH="1" flipV="1">
            <a:off x="8001000" y="4648200"/>
            <a:ext cx="152400" cy="762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89" name="Line 85"/>
          <p:cNvSpPr>
            <a:spLocks noChangeShapeType="1"/>
          </p:cNvSpPr>
          <p:nvPr/>
        </p:nvSpPr>
        <p:spPr bwMode="auto">
          <a:xfrm flipH="1">
            <a:off x="7696200" y="3048000"/>
            <a:ext cx="228600" cy="7620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90" name="Line 86"/>
          <p:cNvSpPr>
            <a:spLocks noChangeShapeType="1"/>
          </p:cNvSpPr>
          <p:nvPr/>
        </p:nvSpPr>
        <p:spPr bwMode="auto">
          <a:xfrm>
            <a:off x="8001000" y="3048000"/>
            <a:ext cx="228600" cy="3810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91" name="Line 87"/>
          <p:cNvSpPr>
            <a:spLocks noChangeShapeType="1"/>
          </p:cNvSpPr>
          <p:nvPr/>
        </p:nvSpPr>
        <p:spPr bwMode="auto">
          <a:xfrm flipH="1">
            <a:off x="8153400" y="3352800"/>
            <a:ext cx="76200" cy="4572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92" name="Text Box 88"/>
          <p:cNvSpPr txBox="1">
            <a:spLocks noChangeArrowheads="1"/>
          </p:cNvSpPr>
          <p:nvPr/>
        </p:nvSpPr>
        <p:spPr bwMode="auto">
          <a:xfrm>
            <a:off x="2057400" y="2286000"/>
            <a:ext cx="2057400" cy="396875"/>
          </a:xfrm>
          <a:prstGeom prst="rect">
            <a:avLst/>
          </a:prstGeom>
          <a:solidFill>
            <a:schemeClr val="bg2"/>
          </a:solidFill>
          <a:ln w="38100">
            <a:noFill/>
            <a:miter lim="800000"/>
            <a:headEnd/>
            <a:tailEnd/>
          </a:ln>
          <a:effectLst/>
        </p:spPr>
        <p:txBody>
          <a:bodyPr>
            <a:spAutoFit/>
          </a:bodyPr>
          <a:lstStyle/>
          <a:p>
            <a:pPr fontAlgn="base">
              <a:spcBef>
                <a:spcPct val="50000"/>
              </a:spcBef>
              <a:spcAft>
                <a:spcPct val="0"/>
              </a:spcAft>
            </a:pPr>
            <a:r>
              <a:rPr lang="en-US" sz="2000" b="1">
                <a:solidFill>
                  <a:srgbClr val="000000"/>
                </a:solidFill>
              </a:rPr>
              <a:t>Front of queue</a:t>
            </a:r>
          </a:p>
        </p:txBody>
      </p:sp>
      <p:sp>
        <p:nvSpPr>
          <p:cNvPr id="21593" name="Text Box 89"/>
          <p:cNvSpPr txBox="1">
            <a:spLocks noChangeArrowheads="1"/>
          </p:cNvSpPr>
          <p:nvPr/>
        </p:nvSpPr>
        <p:spPr bwMode="auto">
          <a:xfrm>
            <a:off x="1371600" y="1219200"/>
            <a:ext cx="3505200" cy="557213"/>
          </a:xfrm>
          <a:prstGeom prst="rect">
            <a:avLst/>
          </a:prstGeom>
          <a:solidFill>
            <a:schemeClr val="bg2"/>
          </a:solidFill>
          <a:ln w="38100">
            <a:solidFill>
              <a:schemeClr val="hlink"/>
            </a:solidFill>
            <a:miter lim="800000"/>
            <a:headEnd/>
            <a:tailEnd/>
          </a:ln>
          <a:effectLst/>
        </p:spPr>
        <p:txBody>
          <a:bodyPr>
            <a:spAutoFit/>
          </a:bodyPr>
          <a:lstStyle/>
          <a:p>
            <a:pPr fontAlgn="base">
              <a:spcBef>
                <a:spcPct val="50000"/>
              </a:spcBef>
              <a:spcAft>
                <a:spcPct val="0"/>
              </a:spcAft>
            </a:pPr>
            <a:r>
              <a:rPr lang="en-US" sz="2800" b="1">
                <a:solidFill>
                  <a:srgbClr val="000000"/>
                </a:solidFill>
              </a:rPr>
              <a:t>Adding an element</a:t>
            </a:r>
          </a:p>
        </p:txBody>
      </p:sp>
      <p:sp>
        <p:nvSpPr>
          <p:cNvPr id="21594" name="Line 90"/>
          <p:cNvSpPr>
            <a:spLocks noChangeShapeType="1"/>
          </p:cNvSpPr>
          <p:nvPr/>
        </p:nvSpPr>
        <p:spPr bwMode="auto">
          <a:xfrm>
            <a:off x="2514600" y="2667000"/>
            <a:ext cx="0" cy="609600"/>
          </a:xfrm>
          <a:prstGeom prst="line">
            <a:avLst/>
          </a:prstGeom>
          <a:noFill/>
          <a:ln w="38100">
            <a:solidFill>
              <a:schemeClr val="hlink"/>
            </a:solidFill>
            <a:round/>
            <a:headEnd/>
            <a:tailEnd type="triangle" w="med" len="med"/>
          </a:ln>
          <a:effectLst/>
        </p:spPr>
        <p:txBody>
          <a:bodyPr/>
          <a:lstStyle/>
          <a:p>
            <a:pPr fontAlgn="base">
              <a:spcBef>
                <a:spcPct val="0"/>
              </a:spcBef>
              <a:spcAft>
                <a:spcPct val="0"/>
              </a:spcAft>
            </a:pPr>
            <a:endParaRPr lang="en-CA" sz="2000" b="1">
              <a:solidFill>
                <a:srgbClr val="000000"/>
              </a:solidFill>
            </a:endParaRPr>
          </a:p>
        </p:txBody>
      </p:sp>
      <p:sp>
        <p:nvSpPr>
          <p:cNvPr id="21595" name="Line 91"/>
          <p:cNvSpPr>
            <a:spLocks noChangeShapeType="1"/>
          </p:cNvSpPr>
          <p:nvPr/>
        </p:nvSpPr>
        <p:spPr bwMode="auto">
          <a:xfrm flipH="1">
            <a:off x="6172200" y="3276600"/>
            <a:ext cx="1371600" cy="762000"/>
          </a:xfrm>
          <a:prstGeom prst="line">
            <a:avLst/>
          </a:prstGeom>
          <a:noFill/>
          <a:ln w="38100">
            <a:solidFill>
              <a:schemeClr val="hlink"/>
            </a:solidFill>
            <a:round/>
            <a:headEnd/>
            <a:tailEnd type="triangle" w="med" len="med"/>
          </a:ln>
          <a:effectLst/>
        </p:spPr>
        <p:txBody>
          <a:bodyPr/>
          <a:lstStyle/>
          <a:p>
            <a:pPr fontAlgn="base">
              <a:spcBef>
                <a:spcPct val="0"/>
              </a:spcBef>
              <a:spcAft>
                <a:spcPct val="0"/>
              </a:spcAft>
            </a:pPr>
            <a:endParaRPr lang="en-CA" sz="2000" b="1">
              <a:solidFill>
                <a:srgbClr val="000000"/>
              </a:solidFill>
            </a:endParaRPr>
          </a:p>
        </p:txBody>
      </p:sp>
      <p:sp>
        <p:nvSpPr>
          <p:cNvPr id="21596" name="Text Box 92"/>
          <p:cNvSpPr txBox="1">
            <a:spLocks noChangeArrowheads="1"/>
          </p:cNvSpPr>
          <p:nvPr/>
        </p:nvSpPr>
        <p:spPr bwMode="auto">
          <a:xfrm>
            <a:off x="6400800" y="4876800"/>
            <a:ext cx="2438400" cy="1006475"/>
          </a:xfrm>
          <a:prstGeom prst="rect">
            <a:avLst/>
          </a:prstGeom>
          <a:solidFill>
            <a:schemeClr val="bg2"/>
          </a:solidFill>
          <a:ln w="38100">
            <a:noFill/>
            <a:miter lim="800000"/>
            <a:headEnd/>
            <a:tailEnd/>
          </a:ln>
          <a:effectLst/>
        </p:spPr>
        <p:txBody>
          <a:bodyPr>
            <a:spAutoFit/>
          </a:bodyPr>
          <a:lstStyle/>
          <a:p>
            <a:pPr fontAlgn="base">
              <a:spcBef>
                <a:spcPct val="50000"/>
              </a:spcBef>
              <a:spcAft>
                <a:spcPct val="0"/>
              </a:spcAft>
            </a:pPr>
            <a:r>
              <a:rPr lang="en-US" sz="2000" b="1">
                <a:solidFill>
                  <a:srgbClr val="000000"/>
                </a:solidFill>
              </a:rPr>
              <a:t>New element is added to the rear of the queue</a:t>
            </a:r>
          </a:p>
        </p:txBody>
      </p:sp>
    </p:spTree>
    <p:extLst>
      <p:ext uri="{BB962C8B-B14F-4D97-AF65-F5344CB8AC3E}">
        <p14:creationId xmlns:p14="http://schemas.microsoft.com/office/powerpoint/2010/main" val="3984318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Conceptual View of a Queue</a:t>
            </a:r>
          </a:p>
        </p:txBody>
      </p:sp>
      <p:sp>
        <p:nvSpPr>
          <p:cNvPr id="23564" name="Oval 12"/>
          <p:cNvSpPr>
            <a:spLocks noChangeArrowheads="1"/>
          </p:cNvSpPr>
          <p:nvPr/>
        </p:nvSpPr>
        <p:spPr bwMode="auto">
          <a:xfrm>
            <a:off x="3200400" y="3429000"/>
            <a:ext cx="304800" cy="381000"/>
          </a:xfrm>
          <a:prstGeom prst="ellipse">
            <a:avLst/>
          </a:prstGeom>
          <a:noFill/>
          <a:ln w="38100">
            <a:solidFill>
              <a:schemeClr val="accent2"/>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3565" name="Line 13"/>
          <p:cNvSpPr>
            <a:spLocks noChangeShapeType="1"/>
          </p:cNvSpPr>
          <p:nvPr/>
        </p:nvSpPr>
        <p:spPr bwMode="auto">
          <a:xfrm>
            <a:off x="3352800" y="3810000"/>
            <a:ext cx="762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66" name="Line 14"/>
          <p:cNvSpPr>
            <a:spLocks noChangeShapeType="1"/>
          </p:cNvSpPr>
          <p:nvPr/>
        </p:nvSpPr>
        <p:spPr bwMode="auto">
          <a:xfrm flipH="1">
            <a:off x="3124200" y="4800600"/>
            <a:ext cx="3048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67" name="Line 15"/>
          <p:cNvSpPr>
            <a:spLocks noChangeShapeType="1"/>
          </p:cNvSpPr>
          <p:nvPr/>
        </p:nvSpPr>
        <p:spPr bwMode="auto">
          <a:xfrm>
            <a:off x="3429000" y="4800600"/>
            <a:ext cx="1524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68" name="Line 16"/>
          <p:cNvSpPr>
            <a:spLocks noChangeShapeType="1"/>
          </p:cNvSpPr>
          <p:nvPr/>
        </p:nvSpPr>
        <p:spPr bwMode="auto">
          <a:xfrm flipH="1" flipV="1">
            <a:off x="2971800" y="5715000"/>
            <a:ext cx="152400" cy="76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69" name="Line 17"/>
          <p:cNvSpPr>
            <a:spLocks noChangeShapeType="1"/>
          </p:cNvSpPr>
          <p:nvPr/>
        </p:nvSpPr>
        <p:spPr bwMode="auto">
          <a:xfrm flipH="1" flipV="1">
            <a:off x="3429000" y="5715000"/>
            <a:ext cx="152400" cy="76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70" name="Line 18"/>
          <p:cNvSpPr>
            <a:spLocks noChangeShapeType="1"/>
          </p:cNvSpPr>
          <p:nvPr/>
        </p:nvSpPr>
        <p:spPr bwMode="auto">
          <a:xfrm flipH="1">
            <a:off x="3124200" y="4114800"/>
            <a:ext cx="228600" cy="7620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71" name="Line 19"/>
          <p:cNvSpPr>
            <a:spLocks noChangeShapeType="1"/>
          </p:cNvSpPr>
          <p:nvPr/>
        </p:nvSpPr>
        <p:spPr bwMode="auto">
          <a:xfrm>
            <a:off x="3429000" y="4114800"/>
            <a:ext cx="228600" cy="3810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72" name="Line 20"/>
          <p:cNvSpPr>
            <a:spLocks noChangeShapeType="1"/>
          </p:cNvSpPr>
          <p:nvPr/>
        </p:nvSpPr>
        <p:spPr bwMode="auto">
          <a:xfrm flipH="1">
            <a:off x="3581400" y="4419600"/>
            <a:ext cx="76200" cy="457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73" name="Oval 21"/>
          <p:cNvSpPr>
            <a:spLocks noChangeArrowheads="1"/>
          </p:cNvSpPr>
          <p:nvPr/>
        </p:nvSpPr>
        <p:spPr bwMode="auto">
          <a:xfrm>
            <a:off x="3962400" y="3429000"/>
            <a:ext cx="304800" cy="381000"/>
          </a:xfrm>
          <a:prstGeom prst="ellipse">
            <a:avLst/>
          </a:prstGeom>
          <a:noFill/>
          <a:ln w="38100">
            <a:solidFill>
              <a:schemeClr val="tx2"/>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3574" name="Line 22"/>
          <p:cNvSpPr>
            <a:spLocks noChangeShapeType="1"/>
          </p:cNvSpPr>
          <p:nvPr/>
        </p:nvSpPr>
        <p:spPr bwMode="auto">
          <a:xfrm>
            <a:off x="4114800" y="3810000"/>
            <a:ext cx="762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75" name="Line 23"/>
          <p:cNvSpPr>
            <a:spLocks noChangeShapeType="1"/>
          </p:cNvSpPr>
          <p:nvPr/>
        </p:nvSpPr>
        <p:spPr bwMode="auto">
          <a:xfrm flipH="1">
            <a:off x="3886200" y="4800600"/>
            <a:ext cx="3048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76" name="Line 24"/>
          <p:cNvSpPr>
            <a:spLocks noChangeShapeType="1"/>
          </p:cNvSpPr>
          <p:nvPr/>
        </p:nvSpPr>
        <p:spPr bwMode="auto">
          <a:xfrm>
            <a:off x="4191000" y="4800600"/>
            <a:ext cx="1524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77" name="Line 25"/>
          <p:cNvSpPr>
            <a:spLocks noChangeShapeType="1"/>
          </p:cNvSpPr>
          <p:nvPr/>
        </p:nvSpPr>
        <p:spPr bwMode="auto">
          <a:xfrm flipH="1" flipV="1">
            <a:off x="3733800" y="5715000"/>
            <a:ext cx="152400" cy="76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78" name="Line 26"/>
          <p:cNvSpPr>
            <a:spLocks noChangeShapeType="1"/>
          </p:cNvSpPr>
          <p:nvPr/>
        </p:nvSpPr>
        <p:spPr bwMode="auto">
          <a:xfrm flipH="1" flipV="1">
            <a:off x="4191000" y="5715000"/>
            <a:ext cx="152400" cy="76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79" name="Line 27"/>
          <p:cNvSpPr>
            <a:spLocks noChangeShapeType="1"/>
          </p:cNvSpPr>
          <p:nvPr/>
        </p:nvSpPr>
        <p:spPr bwMode="auto">
          <a:xfrm flipH="1">
            <a:off x="3886200" y="4114800"/>
            <a:ext cx="228600" cy="7620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80" name="Line 28"/>
          <p:cNvSpPr>
            <a:spLocks noChangeShapeType="1"/>
          </p:cNvSpPr>
          <p:nvPr/>
        </p:nvSpPr>
        <p:spPr bwMode="auto">
          <a:xfrm>
            <a:off x="4191000" y="4114800"/>
            <a:ext cx="228600" cy="3810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81" name="Line 29"/>
          <p:cNvSpPr>
            <a:spLocks noChangeShapeType="1"/>
          </p:cNvSpPr>
          <p:nvPr/>
        </p:nvSpPr>
        <p:spPr bwMode="auto">
          <a:xfrm flipH="1">
            <a:off x="4343400" y="4419600"/>
            <a:ext cx="76200" cy="457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82" name="Oval 30"/>
          <p:cNvSpPr>
            <a:spLocks noChangeArrowheads="1"/>
          </p:cNvSpPr>
          <p:nvPr/>
        </p:nvSpPr>
        <p:spPr bwMode="auto">
          <a:xfrm>
            <a:off x="4724400" y="3429000"/>
            <a:ext cx="304800" cy="381000"/>
          </a:xfrm>
          <a:prstGeom prst="ellipse">
            <a:avLst/>
          </a:prstGeom>
          <a:noFill/>
          <a:ln w="38100">
            <a:solidFill>
              <a:schemeClr val="accent2"/>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3583" name="Line 31"/>
          <p:cNvSpPr>
            <a:spLocks noChangeShapeType="1"/>
          </p:cNvSpPr>
          <p:nvPr/>
        </p:nvSpPr>
        <p:spPr bwMode="auto">
          <a:xfrm>
            <a:off x="4876800" y="3810000"/>
            <a:ext cx="762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84" name="Line 32"/>
          <p:cNvSpPr>
            <a:spLocks noChangeShapeType="1"/>
          </p:cNvSpPr>
          <p:nvPr/>
        </p:nvSpPr>
        <p:spPr bwMode="auto">
          <a:xfrm flipH="1">
            <a:off x="4648200" y="4800600"/>
            <a:ext cx="3048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85" name="Line 33"/>
          <p:cNvSpPr>
            <a:spLocks noChangeShapeType="1"/>
          </p:cNvSpPr>
          <p:nvPr/>
        </p:nvSpPr>
        <p:spPr bwMode="auto">
          <a:xfrm>
            <a:off x="4953000" y="4800600"/>
            <a:ext cx="1524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86" name="Line 34"/>
          <p:cNvSpPr>
            <a:spLocks noChangeShapeType="1"/>
          </p:cNvSpPr>
          <p:nvPr/>
        </p:nvSpPr>
        <p:spPr bwMode="auto">
          <a:xfrm flipH="1" flipV="1">
            <a:off x="4495800" y="5715000"/>
            <a:ext cx="152400" cy="76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87" name="Line 35"/>
          <p:cNvSpPr>
            <a:spLocks noChangeShapeType="1"/>
          </p:cNvSpPr>
          <p:nvPr/>
        </p:nvSpPr>
        <p:spPr bwMode="auto">
          <a:xfrm flipH="1" flipV="1">
            <a:off x="4953000" y="5715000"/>
            <a:ext cx="152400" cy="76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88" name="Line 36"/>
          <p:cNvSpPr>
            <a:spLocks noChangeShapeType="1"/>
          </p:cNvSpPr>
          <p:nvPr/>
        </p:nvSpPr>
        <p:spPr bwMode="auto">
          <a:xfrm flipH="1">
            <a:off x="4648200" y="4114800"/>
            <a:ext cx="228600" cy="7620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89" name="Line 37"/>
          <p:cNvSpPr>
            <a:spLocks noChangeShapeType="1"/>
          </p:cNvSpPr>
          <p:nvPr/>
        </p:nvSpPr>
        <p:spPr bwMode="auto">
          <a:xfrm>
            <a:off x="4953000" y="4114800"/>
            <a:ext cx="228600" cy="3810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90" name="Line 38"/>
          <p:cNvSpPr>
            <a:spLocks noChangeShapeType="1"/>
          </p:cNvSpPr>
          <p:nvPr/>
        </p:nvSpPr>
        <p:spPr bwMode="auto">
          <a:xfrm flipH="1">
            <a:off x="5105400" y="4419600"/>
            <a:ext cx="76200" cy="457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91" name="Oval 39"/>
          <p:cNvSpPr>
            <a:spLocks noChangeArrowheads="1"/>
          </p:cNvSpPr>
          <p:nvPr/>
        </p:nvSpPr>
        <p:spPr bwMode="auto">
          <a:xfrm>
            <a:off x="5486400" y="3429000"/>
            <a:ext cx="304800" cy="381000"/>
          </a:xfrm>
          <a:prstGeom prst="ellipse">
            <a:avLst/>
          </a:prstGeom>
          <a:noFill/>
          <a:ln w="38100">
            <a:solidFill>
              <a:schemeClr val="tx2"/>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3592" name="Line 40"/>
          <p:cNvSpPr>
            <a:spLocks noChangeShapeType="1"/>
          </p:cNvSpPr>
          <p:nvPr/>
        </p:nvSpPr>
        <p:spPr bwMode="auto">
          <a:xfrm>
            <a:off x="5638800" y="3810000"/>
            <a:ext cx="762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93" name="Line 41"/>
          <p:cNvSpPr>
            <a:spLocks noChangeShapeType="1"/>
          </p:cNvSpPr>
          <p:nvPr/>
        </p:nvSpPr>
        <p:spPr bwMode="auto">
          <a:xfrm flipH="1">
            <a:off x="5410200" y="4800600"/>
            <a:ext cx="3048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94" name="Line 42"/>
          <p:cNvSpPr>
            <a:spLocks noChangeShapeType="1"/>
          </p:cNvSpPr>
          <p:nvPr/>
        </p:nvSpPr>
        <p:spPr bwMode="auto">
          <a:xfrm>
            <a:off x="5715000" y="4800600"/>
            <a:ext cx="1524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95" name="Line 43"/>
          <p:cNvSpPr>
            <a:spLocks noChangeShapeType="1"/>
          </p:cNvSpPr>
          <p:nvPr/>
        </p:nvSpPr>
        <p:spPr bwMode="auto">
          <a:xfrm flipH="1" flipV="1">
            <a:off x="5257800" y="5715000"/>
            <a:ext cx="152400" cy="76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96" name="Line 44"/>
          <p:cNvSpPr>
            <a:spLocks noChangeShapeType="1"/>
          </p:cNvSpPr>
          <p:nvPr/>
        </p:nvSpPr>
        <p:spPr bwMode="auto">
          <a:xfrm flipH="1" flipV="1">
            <a:off x="5715000" y="5715000"/>
            <a:ext cx="152400" cy="76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97" name="Line 45"/>
          <p:cNvSpPr>
            <a:spLocks noChangeShapeType="1"/>
          </p:cNvSpPr>
          <p:nvPr/>
        </p:nvSpPr>
        <p:spPr bwMode="auto">
          <a:xfrm flipH="1">
            <a:off x="5410200" y="4114800"/>
            <a:ext cx="228600" cy="7620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98" name="Line 46"/>
          <p:cNvSpPr>
            <a:spLocks noChangeShapeType="1"/>
          </p:cNvSpPr>
          <p:nvPr/>
        </p:nvSpPr>
        <p:spPr bwMode="auto">
          <a:xfrm>
            <a:off x="5715000" y="4114800"/>
            <a:ext cx="228600" cy="3810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99" name="Line 47"/>
          <p:cNvSpPr>
            <a:spLocks noChangeShapeType="1"/>
          </p:cNvSpPr>
          <p:nvPr/>
        </p:nvSpPr>
        <p:spPr bwMode="auto">
          <a:xfrm flipH="1">
            <a:off x="5867400" y="4419600"/>
            <a:ext cx="76200" cy="457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00" name="Oval 48"/>
          <p:cNvSpPr>
            <a:spLocks noChangeArrowheads="1"/>
          </p:cNvSpPr>
          <p:nvPr/>
        </p:nvSpPr>
        <p:spPr bwMode="auto">
          <a:xfrm>
            <a:off x="6248400" y="3429000"/>
            <a:ext cx="304800" cy="381000"/>
          </a:xfrm>
          <a:prstGeom prst="ellipse">
            <a:avLst/>
          </a:prstGeom>
          <a:noFill/>
          <a:ln w="38100">
            <a:solidFill>
              <a:schemeClr val="tx1"/>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3601" name="Line 49"/>
          <p:cNvSpPr>
            <a:spLocks noChangeShapeType="1"/>
          </p:cNvSpPr>
          <p:nvPr/>
        </p:nvSpPr>
        <p:spPr bwMode="auto">
          <a:xfrm>
            <a:off x="6400800" y="3810000"/>
            <a:ext cx="76200" cy="9906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02" name="Line 50"/>
          <p:cNvSpPr>
            <a:spLocks noChangeShapeType="1"/>
          </p:cNvSpPr>
          <p:nvPr/>
        </p:nvSpPr>
        <p:spPr bwMode="auto">
          <a:xfrm flipH="1">
            <a:off x="6172200" y="4800600"/>
            <a:ext cx="304800" cy="9906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03" name="Line 51"/>
          <p:cNvSpPr>
            <a:spLocks noChangeShapeType="1"/>
          </p:cNvSpPr>
          <p:nvPr/>
        </p:nvSpPr>
        <p:spPr bwMode="auto">
          <a:xfrm>
            <a:off x="6477000" y="4800600"/>
            <a:ext cx="152400" cy="9906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04" name="Line 52"/>
          <p:cNvSpPr>
            <a:spLocks noChangeShapeType="1"/>
          </p:cNvSpPr>
          <p:nvPr/>
        </p:nvSpPr>
        <p:spPr bwMode="auto">
          <a:xfrm flipH="1" flipV="1">
            <a:off x="6019800" y="5715000"/>
            <a:ext cx="152400" cy="762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05" name="Line 53"/>
          <p:cNvSpPr>
            <a:spLocks noChangeShapeType="1"/>
          </p:cNvSpPr>
          <p:nvPr/>
        </p:nvSpPr>
        <p:spPr bwMode="auto">
          <a:xfrm flipH="1" flipV="1">
            <a:off x="6477000" y="5715000"/>
            <a:ext cx="152400" cy="762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06" name="Line 54"/>
          <p:cNvSpPr>
            <a:spLocks noChangeShapeType="1"/>
          </p:cNvSpPr>
          <p:nvPr/>
        </p:nvSpPr>
        <p:spPr bwMode="auto">
          <a:xfrm flipH="1">
            <a:off x="6172200" y="4114800"/>
            <a:ext cx="228600" cy="7620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07" name="Line 55"/>
          <p:cNvSpPr>
            <a:spLocks noChangeShapeType="1"/>
          </p:cNvSpPr>
          <p:nvPr/>
        </p:nvSpPr>
        <p:spPr bwMode="auto">
          <a:xfrm>
            <a:off x="6477000" y="4114800"/>
            <a:ext cx="228600" cy="3810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08" name="Line 56"/>
          <p:cNvSpPr>
            <a:spLocks noChangeShapeType="1"/>
          </p:cNvSpPr>
          <p:nvPr/>
        </p:nvSpPr>
        <p:spPr bwMode="auto">
          <a:xfrm flipH="1">
            <a:off x="6629400" y="4419600"/>
            <a:ext cx="76200" cy="4572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10" name="Text Box 58"/>
          <p:cNvSpPr txBox="1">
            <a:spLocks noChangeArrowheads="1"/>
          </p:cNvSpPr>
          <p:nvPr/>
        </p:nvSpPr>
        <p:spPr bwMode="auto">
          <a:xfrm>
            <a:off x="1371600" y="1219200"/>
            <a:ext cx="4114800" cy="557213"/>
          </a:xfrm>
          <a:prstGeom prst="rect">
            <a:avLst/>
          </a:prstGeom>
          <a:solidFill>
            <a:schemeClr val="bg2"/>
          </a:solidFill>
          <a:ln w="38100">
            <a:solidFill>
              <a:schemeClr val="hlink"/>
            </a:solidFill>
            <a:miter lim="800000"/>
            <a:headEnd/>
            <a:tailEnd/>
          </a:ln>
          <a:effectLst/>
        </p:spPr>
        <p:txBody>
          <a:bodyPr>
            <a:spAutoFit/>
          </a:bodyPr>
          <a:lstStyle/>
          <a:p>
            <a:pPr fontAlgn="base">
              <a:spcBef>
                <a:spcPct val="50000"/>
              </a:spcBef>
              <a:spcAft>
                <a:spcPct val="0"/>
              </a:spcAft>
            </a:pPr>
            <a:r>
              <a:rPr lang="en-US" sz="2800" b="1">
                <a:solidFill>
                  <a:srgbClr val="000000"/>
                </a:solidFill>
              </a:rPr>
              <a:t>Removing an element</a:t>
            </a:r>
          </a:p>
        </p:txBody>
      </p:sp>
      <p:sp>
        <p:nvSpPr>
          <p:cNvPr id="23614" name="Oval 62"/>
          <p:cNvSpPr>
            <a:spLocks noChangeArrowheads="1"/>
          </p:cNvSpPr>
          <p:nvPr/>
        </p:nvSpPr>
        <p:spPr bwMode="auto">
          <a:xfrm>
            <a:off x="685800" y="2362200"/>
            <a:ext cx="304800" cy="381000"/>
          </a:xfrm>
          <a:prstGeom prst="ellipse">
            <a:avLst/>
          </a:prstGeom>
          <a:noFill/>
          <a:ln w="38100">
            <a:solidFill>
              <a:schemeClr val="hlink"/>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3615" name="Line 63"/>
          <p:cNvSpPr>
            <a:spLocks noChangeShapeType="1"/>
          </p:cNvSpPr>
          <p:nvPr/>
        </p:nvSpPr>
        <p:spPr bwMode="auto">
          <a:xfrm>
            <a:off x="838200" y="2743200"/>
            <a:ext cx="76200" cy="9906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16" name="Line 64"/>
          <p:cNvSpPr>
            <a:spLocks noChangeShapeType="1"/>
          </p:cNvSpPr>
          <p:nvPr/>
        </p:nvSpPr>
        <p:spPr bwMode="auto">
          <a:xfrm flipH="1">
            <a:off x="609600" y="3733800"/>
            <a:ext cx="304800" cy="9906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17" name="Line 65"/>
          <p:cNvSpPr>
            <a:spLocks noChangeShapeType="1"/>
          </p:cNvSpPr>
          <p:nvPr/>
        </p:nvSpPr>
        <p:spPr bwMode="auto">
          <a:xfrm>
            <a:off x="914400" y="3733800"/>
            <a:ext cx="152400" cy="9906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18" name="Line 66"/>
          <p:cNvSpPr>
            <a:spLocks noChangeShapeType="1"/>
          </p:cNvSpPr>
          <p:nvPr/>
        </p:nvSpPr>
        <p:spPr bwMode="auto">
          <a:xfrm flipH="1" flipV="1">
            <a:off x="457200" y="4648200"/>
            <a:ext cx="152400" cy="762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19" name="Line 67"/>
          <p:cNvSpPr>
            <a:spLocks noChangeShapeType="1"/>
          </p:cNvSpPr>
          <p:nvPr/>
        </p:nvSpPr>
        <p:spPr bwMode="auto">
          <a:xfrm flipH="1" flipV="1">
            <a:off x="914400" y="4648200"/>
            <a:ext cx="152400" cy="762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20" name="Line 68"/>
          <p:cNvSpPr>
            <a:spLocks noChangeShapeType="1"/>
          </p:cNvSpPr>
          <p:nvPr/>
        </p:nvSpPr>
        <p:spPr bwMode="auto">
          <a:xfrm flipH="1">
            <a:off x="609600" y="3048000"/>
            <a:ext cx="228600" cy="7620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21" name="Line 69"/>
          <p:cNvSpPr>
            <a:spLocks noChangeShapeType="1"/>
          </p:cNvSpPr>
          <p:nvPr/>
        </p:nvSpPr>
        <p:spPr bwMode="auto">
          <a:xfrm>
            <a:off x="914400" y="3048000"/>
            <a:ext cx="228600" cy="3810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22" name="Line 70"/>
          <p:cNvSpPr>
            <a:spLocks noChangeShapeType="1"/>
          </p:cNvSpPr>
          <p:nvPr/>
        </p:nvSpPr>
        <p:spPr bwMode="auto">
          <a:xfrm flipH="1">
            <a:off x="1066800" y="3352800"/>
            <a:ext cx="76200" cy="4572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23" name="Line 71"/>
          <p:cNvSpPr>
            <a:spLocks noChangeShapeType="1"/>
          </p:cNvSpPr>
          <p:nvPr/>
        </p:nvSpPr>
        <p:spPr bwMode="auto">
          <a:xfrm flipH="1" flipV="1">
            <a:off x="1447800" y="4038600"/>
            <a:ext cx="1371600" cy="990600"/>
          </a:xfrm>
          <a:prstGeom prst="line">
            <a:avLst/>
          </a:prstGeom>
          <a:noFill/>
          <a:ln w="38100">
            <a:solidFill>
              <a:schemeClr val="hlink"/>
            </a:solidFill>
            <a:round/>
            <a:headEnd/>
            <a:tailEnd type="triangle" w="med" len="med"/>
          </a:ln>
          <a:effectLst/>
        </p:spPr>
        <p:txBody>
          <a:bodyPr/>
          <a:lstStyle/>
          <a:p>
            <a:pPr fontAlgn="base">
              <a:spcBef>
                <a:spcPct val="0"/>
              </a:spcBef>
              <a:spcAft>
                <a:spcPct val="0"/>
              </a:spcAft>
            </a:pPr>
            <a:endParaRPr lang="en-CA" sz="2000" b="1">
              <a:solidFill>
                <a:srgbClr val="000000"/>
              </a:solidFill>
            </a:endParaRPr>
          </a:p>
        </p:txBody>
      </p:sp>
      <p:sp>
        <p:nvSpPr>
          <p:cNvPr id="23624" name="Text Box 72"/>
          <p:cNvSpPr txBox="1">
            <a:spLocks noChangeArrowheads="1"/>
          </p:cNvSpPr>
          <p:nvPr/>
        </p:nvSpPr>
        <p:spPr bwMode="auto">
          <a:xfrm>
            <a:off x="2057400" y="2286000"/>
            <a:ext cx="3810000" cy="396875"/>
          </a:xfrm>
          <a:prstGeom prst="rect">
            <a:avLst/>
          </a:prstGeom>
          <a:solidFill>
            <a:schemeClr val="bg2"/>
          </a:solidFill>
          <a:ln w="38100">
            <a:noFill/>
            <a:miter lim="800000"/>
            <a:headEnd/>
            <a:tailEnd/>
          </a:ln>
          <a:effectLst/>
        </p:spPr>
        <p:txBody>
          <a:bodyPr>
            <a:spAutoFit/>
          </a:bodyPr>
          <a:lstStyle/>
          <a:p>
            <a:pPr fontAlgn="base">
              <a:spcBef>
                <a:spcPct val="50000"/>
              </a:spcBef>
              <a:spcAft>
                <a:spcPct val="0"/>
              </a:spcAft>
            </a:pPr>
            <a:r>
              <a:rPr lang="en-US" sz="2000" b="1">
                <a:solidFill>
                  <a:srgbClr val="000000"/>
                </a:solidFill>
              </a:rPr>
              <a:t>New front element of queue</a:t>
            </a:r>
          </a:p>
        </p:txBody>
      </p:sp>
      <p:sp>
        <p:nvSpPr>
          <p:cNvPr id="23625" name="Line 73"/>
          <p:cNvSpPr>
            <a:spLocks noChangeShapeType="1"/>
          </p:cNvSpPr>
          <p:nvPr/>
        </p:nvSpPr>
        <p:spPr bwMode="auto">
          <a:xfrm>
            <a:off x="3352800" y="2667000"/>
            <a:ext cx="0" cy="609600"/>
          </a:xfrm>
          <a:prstGeom prst="line">
            <a:avLst/>
          </a:prstGeom>
          <a:noFill/>
          <a:ln w="38100">
            <a:solidFill>
              <a:schemeClr val="hlink"/>
            </a:solidFill>
            <a:round/>
            <a:headEnd/>
            <a:tailEnd type="triangle" w="med" len="med"/>
          </a:ln>
          <a:effectLst/>
        </p:spPr>
        <p:txBody>
          <a:bodyPr/>
          <a:lstStyle/>
          <a:p>
            <a:pPr fontAlgn="base">
              <a:spcBef>
                <a:spcPct val="0"/>
              </a:spcBef>
              <a:spcAft>
                <a:spcPct val="0"/>
              </a:spcAft>
            </a:pPr>
            <a:endParaRPr lang="en-CA" sz="2000" b="1">
              <a:solidFill>
                <a:srgbClr val="000000"/>
              </a:solidFill>
            </a:endParaRPr>
          </a:p>
        </p:txBody>
      </p:sp>
      <p:sp>
        <p:nvSpPr>
          <p:cNvPr id="23626" name="Text Box 74"/>
          <p:cNvSpPr txBox="1">
            <a:spLocks noChangeArrowheads="1"/>
          </p:cNvSpPr>
          <p:nvPr/>
        </p:nvSpPr>
        <p:spPr bwMode="auto">
          <a:xfrm>
            <a:off x="381000" y="5334000"/>
            <a:ext cx="2438400" cy="1006475"/>
          </a:xfrm>
          <a:prstGeom prst="rect">
            <a:avLst/>
          </a:prstGeom>
          <a:solidFill>
            <a:schemeClr val="bg2"/>
          </a:solidFill>
          <a:ln w="38100">
            <a:noFill/>
            <a:miter lim="800000"/>
            <a:headEnd/>
            <a:tailEnd/>
          </a:ln>
          <a:effectLst/>
        </p:spPr>
        <p:txBody>
          <a:bodyPr>
            <a:spAutoFit/>
          </a:bodyPr>
          <a:lstStyle/>
          <a:p>
            <a:pPr fontAlgn="base">
              <a:spcBef>
                <a:spcPct val="50000"/>
              </a:spcBef>
              <a:spcAft>
                <a:spcPct val="0"/>
              </a:spcAft>
            </a:pPr>
            <a:r>
              <a:rPr lang="en-US" sz="2000" b="1">
                <a:solidFill>
                  <a:srgbClr val="000000"/>
                </a:solidFill>
              </a:rPr>
              <a:t>Element is removed from the front of the queue</a:t>
            </a:r>
          </a:p>
        </p:txBody>
      </p:sp>
    </p:spTree>
    <p:extLst>
      <p:ext uri="{BB962C8B-B14F-4D97-AF65-F5344CB8AC3E}">
        <p14:creationId xmlns:p14="http://schemas.microsoft.com/office/powerpoint/2010/main" val="2238938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Uses of Queues in Computing</a:t>
            </a:r>
          </a:p>
        </p:txBody>
      </p:sp>
      <p:sp>
        <p:nvSpPr>
          <p:cNvPr id="24579" name="Rectangle 3"/>
          <p:cNvSpPr>
            <a:spLocks noGrp="1" noChangeArrowheads="1"/>
          </p:cNvSpPr>
          <p:nvPr>
            <p:ph type="body" idx="1"/>
          </p:nvPr>
        </p:nvSpPr>
        <p:spPr>
          <a:xfrm>
            <a:off x="685800" y="1728788"/>
            <a:ext cx="7772400" cy="4367212"/>
          </a:xfrm>
        </p:spPr>
        <p:txBody>
          <a:bodyPr/>
          <a:lstStyle/>
          <a:p>
            <a:r>
              <a:rPr lang="en-US" dirty="0"/>
              <a:t>For any kind of problem involving FIFO data</a:t>
            </a:r>
          </a:p>
          <a:p>
            <a:r>
              <a:rPr lang="en-US" dirty="0"/>
              <a:t>Printer queue (e.g. printer in MC 235)</a:t>
            </a:r>
          </a:p>
          <a:p>
            <a:r>
              <a:rPr lang="en-US" dirty="0"/>
              <a:t>Keyboard input buffer</a:t>
            </a:r>
          </a:p>
          <a:p>
            <a:r>
              <a:rPr lang="en-US" dirty="0"/>
              <a:t>GUI event queue (click on buttons, menu items</a:t>
            </a:r>
            <a:r>
              <a:rPr lang="en-US" dirty="0" smtClean="0"/>
              <a:t>)</a:t>
            </a:r>
            <a:endParaRPr lang="en-US" dirty="0"/>
          </a:p>
        </p:txBody>
      </p:sp>
    </p:spTree>
    <p:extLst>
      <p:ext uri="{BB962C8B-B14F-4D97-AF65-F5344CB8AC3E}">
        <p14:creationId xmlns:p14="http://schemas.microsoft.com/office/powerpoint/2010/main" val="4089472882"/>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838200" y="1524000"/>
            <a:ext cx="7848600" cy="4572000"/>
          </a:xfrm>
        </p:spPr>
        <p:txBody>
          <a:bodyPr/>
          <a:lstStyle/>
          <a:p>
            <a:r>
              <a:rPr lang="en-US" dirty="0"/>
              <a:t>In </a:t>
            </a:r>
            <a:r>
              <a:rPr lang="en-US" b="1" i="1" dirty="0">
                <a:solidFill>
                  <a:schemeClr val="hlink"/>
                </a:solidFill>
              </a:rPr>
              <a:t>simulation studies</a:t>
            </a:r>
            <a:r>
              <a:rPr lang="en-US" dirty="0"/>
              <a:t>, where the goal is to reduce waiting times:</a:t>
            </a:r>
          </a:p>
          <a:p>
            <a:pPr lvl="1"/>
            <a:r>
              <a:rPr lang="en-US" sz="3200" dirty="0"/>
              <a:t>Optimize the flow of traffic at a traffic light</a:t>
            </a:r>
          </a:p>
          <a:p>
            <a:pPr lvl="1"/>
            <a:r>
              <a:rPr lang="en-US" sz="3200" dirty="0"/>
              <a:t>Determine number of cashiers to have on duty at a grocery store at different times of day</a:t>
            </a:r>
          </a:p>
          <a:p>
            <a:pPr lvl="1"/>
            <a:r>
              <a:rPr lang="en-US" sz="3200" dirty="0"/>
              <a:t>Other examples?</a:t>
            </a:r>
          </a:p>
          <a:p>
            <a:endParaRPr lang="en-US" dirty="0"/>
          </a:p>
        </p:txBody>
      </p:sp>
      <p:sp>
        <p:nvSpPr>
          <p:cNvPr id="26628" name="Rectangle 4"/>
          <p:cNvSpPr>
            <a:spLocks noChangeArrowheads="1"/>
          </p:cNvSpPr>
          <p:nvPr/>
        </p:nvSpPr>
        <p:spPr bwMode="auto">
          <a:xfrm>
            <a:off x="1090613" y="381000"/>
            <a:ext cx="6962775" cy="701675"/>
          </a:xfrm>
          <a:prstGeom prst="rect">
            <a:avLst/>
          </a:prstGeom>
          <a:noFill/>
          <a:ln w="38100">
            <a:noFill/>
            <a:miter lim="800000"/>
            <a:headEnd/>
            <a:tailEnd/>
          </a:ln>
          <a:effectLst/>
        </p:spPr>
        <p:txBody>
          <a:bodyPr>
            <a:spAutoFit/>
          </a:bodyPr>
          <a:lstStyle/>
          <a:p>
            <a:pPr fontAlgn="base">
              <a:spcBef>
                <a:spcPct val="0"/>
              </a:spcBef>
              <a:spcAft>
                <a:spcPct val="0"/>
              </a:spcAft>
            </a:pPr>
            <a:r>
              <a:rPr lang="en-US" sz="4000">
                <a:solidFill>
                  <a:srgbClr val="000099"/>
                </a:solidFill>
              </a:rPr>
              <a:t>Uses of Queues in Computing</a:t>
            </a:r>
          </a:p>
        </p:txBody>
      </p:sp>
    </p:spTree>
    <p:extLst>
      <p:ext uri="{BB962C8B-B14F-4D97-AF65-F5344CB8AC3E}">
        <p14:creationId xmlns:p14="http://schemas.microsoft.com/office/powerpoint/2010/main" val="199932138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Queue Operations</a:t>
            </a:r>
          </a:p>
        </p:txBody>
      </p:sp>
      <p:sp>
        <p:nvSpPr>
          <p:cNvPr id="28675" name="Rectangle 3"/>
          <p:cNvSpPr>
            <a:spLocks noGrp="1" noChangeArrowheads="1"/>
          </p:cNvSpPr>
          <p:nvPr>
            <p:ph type="body" idx="1"/>
          </p:nvPr>
        </p:nvSpPr>
        <p:spPr>
          <a:xfrm>
            <a:off x="685800" y="1295400"/>
            <a:ext cx="7772400" cy="4953000"/>
          </a:xfrm>
        </p:spPr>
        <p:txBody>
          <a:bodyPr/>
          <a:lstStyle/>
          <a:p>
            <a:pPr>
              <a:lnSpc>
                <a:spcPct val="90000"/>
              </a:lnSpc>
            </a:pPr>
            <a:r>
              <a:rPr lang="en-US" b="1" i="1" dirty="0" err="1">
                <a:solidFill>
                  <a:schemeClr val="accent2"/>
                </a:solidFill>
              </a:rPr>
              <a:t>enqueue</a:t>
            </a:r>
            <a:r>
              <a:rPr lang="en-US" b="1" i="1" dirty="0">
                <a:solidFill>
                  <a:schemeClr val="accent2"/>
                </a:solidFill>
              </a:rPr>
              <a:t> </a:t>
            </a:r>
            <a:r>
              <a:rPr lang="en-US" dirty="0"/>
              <a:t>:</a:t>
            </a:r>
            <a:r>
              <a:rPr lang="en-US" i="1" dirty="0"/>
              <a:t> </a:t>
            </a:r>
            <a:r>
              <a:rPr lang="en-US" dirty="0"/>
              <a:t>add an element to the </a:t>
            </a:r>
            <a:r>
              <a:rPr lang="en-US" dirty="0" smtClean="0"/>
              <a:t>tail(rear end) </a:t>
            </a:r>
            <a:r>
              <a:rPr lang="en-US" dirty="0"/>
              <a:t>of a queue</a:t>
            </a:r>
          </a:p>
          <a:p>
            <a:pPr>
              <a:lnSpc>
                <a:spcPct val="90000"/>
              </a:lnSpc>
            </a:pPr>
            <a:r>
              <a:rPr lang="en-US" b="1" i="1" dirty="0" err="1">
                <a:solidFill>
                  <a:schemeClr val="accent2"/>
                </a:solidFill>
              </a:rPr>
              <a:t>dequeue</a:t>
            </a:r>
            <a:r>
              <a:rPr lang="en-US" b="1" i="1" dirty="0">
                <a:solidFill>
                  <a:schemeClr val="accent2"/>
                </a:solidFill>
              </a:rPr>
              <a:t> </a:t>
            </a:r>
            <a:r>
              <a:rPr lang="en-US" dirty="0"/>
              <a:t>:</a:t>
            </a:r>
            <a:r>
              <a:rPr lang="en-US" i="1" dirty="0"/>
              <a:t> </a:t>
            </a:r>
            <a:r>
              <a:rPr lang="en-US" dirty="0"/>
              <a:t>remove an element from the </a:t>
            </a:r>
            <a:r>
              <a:rPr lang="en-US" dirty="0" smtClean="0"/>
              <a:t>head(front) </a:t>
            </a:r>
            <a:r>
              <a:rPr lang="en-US" dirty="0"/>
              <a:t>of a queue</a:t>
            </a:r>
          </a:p>
          <a:p>
            <a:pPr>
              <a:lnSpc>
                <a:spcPct val="90000"/>
              </a:lnSpc>
            </a:pPr>
            <a:r>
              <a:rPr lang="en-US" b="1" i="1" dirty="0">
                <a:solidFill>
                  <a:schemeClr val="accent2"/>
                </a:solidFill>
              </a:rPr>
              <a:t>first </a:t>
            </a:r>
            <a:r>
              <a:rPr lang="en-US" dirty="0"/>
              <a:t>: examine the element at the head of the queue (“peek”)</a:t>
            </a:r>
          </a:p>
          <a:p>
            <a:pPr>
              <a:lnSpc>
                <a:spcPct val="90000"/>
              </a:lnSpc>
            </a:pPr>
            <a:r>
              <a:rPr lang="en-US" dirty="0"/>
              <a:t>Other useful operations (e.g. is the queue empty)</a:t>
            </a:r>
          </a:p>
          <a:p>
            <a:pPr>
              <a:lnSpc>
                <a:spcPct val="90000"/>
              </a:lnSpc>
            </a:pPr>
            <a:r>
              <a:rPr lang="en-US" dirty="0">
                <a:solidFill>
                  <a:schemeClr val="hlink"/>
                </a:solidFill>
              </a:rPr>
              <a:t>It is </a:t>
            </a:r>
            <a:r>
              <a:rPr lang="en-US" b="1" i="1" dirty="0">
                <a:solidFill>
                  <a:schemeClr val="hlink"/>
                </a:solidFill>
              </a:rPr>
              <a:t>not</a:t>
            </a:r>
            <a:r>
              <a:rPr lang="en-US" i="1" dirty="0">
                <a:solidFill>
                  <a:schemeClr val="hlink"/>
                </a:solidFill>
              </a:rPr>
              <a:t> </a:t>
            </a:r>
            <a:r>
              <a:rPr lang="en-US" dirty="0">
                <a:solidFill>
                  <a:schemeClr val="hlink"/>
                </a:solidFill>
              </a:rPr>
              <a:t>legal to access the elements in the middle of the queue!</a:t>
            </a:r>
          </a:p>
        </p:txBody>
      </p:sp>
    </p:spTree>
    <p:extLst>
      <p:ext uri="{BB962C8B-B14F-4D97-AF65-F5344CB8AC3E}">
        <p14:creationId xmlns:p14="http://schemas.microsoft.com/office/powerpoint/2010/main" val="219002623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Operations on a Queue</a:t>
            </a:r>
          </a:p>
        </p:txBody>
      </p:sp>
      <p:graphicFrame>
        <p:nvGraphicFramePr>
          <p:cNvPr id="30043" name="Group 347"/>
          <p:cNvGraphicFramePr>
            <a:graphicFrameLocks noGrp="1"/>
          </p:cNvGraphicFramePr>
          <p:nvPr>
            <p:ph type="tbl" idx="1"/>
            <p:extLst>
              <p:ext uri="{D42A27DB-BD31-4B8C-83A1-F6EECF244321}">
                <p14:modId xmlns:p14="http://schemas.microsoft.com/office/powerpoint/2010/main" val="2669916372"/>
              </p:ext>
            </p:extLst>
          </p:nvPr>
        </p:nvGraphicFramePr>
        <p:xfrm>
          <a:off x="685800" y="1447800"/>
          <a:ext cx="7772400" cy="4746626"/>
        </p:xfrm>
        <a:graphic>
          <a:graphicData uri="http://schemas.openxmlformats.org/drawingml/2006/table">
            <a:tbl>
              <a:tblPr/>
              <a:tblGrid>
                <a:gridCol w="1752600">
                  <a:extLst>
                    <a:ext uri="{9D8B030D-6E8A-4147-A177-3AD203B41FA5}">
                      <a16:colId xmlns="" xmlns:a16="http://schemas.microsoft.com/office/drawing/2014/main" val="20000"/>
                    </a:ext>
                  </a:extLst>
                </a:gridCol>
                <a:gridCol w="6019800">
                  <a:extLst>
                    <a:ext uri="{9D8B030D-6E8A-4147-A177-3AD203B41FA5}">
                      <a16:colId xmlns="" xmlns:a16="http://schemas.microsoft.com/office/drawing/2014/main" val="20001"/>
                    </a:ext>
                  </a:extLst>
                </a:gridCol>
              </a:tblGrid>
              <a:tr h="663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Operation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665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dequeue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Removes an element from the front of the queue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1"/>
                  </a:ext>
                </a:extLst>
              </a:tr>
              <a:tr h="663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enqueue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Adds an element to the rear of the queue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2"/>
                  </a:ext>
                </a:extLst>
              </a:tr>
              <a:tr h="663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first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Examines the element at the front of the queue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3"/>
                  </a:ext>
                </a:extLst>
              </a:tr>
              <a:tr h="663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isEmpty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Determines whether the queue is empty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4"/>
                  </a:ext>
                </a:extLst>
              </a:tr>
              <a:tr h="665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Determines the number of elements in the queue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5"/>
                  </a:ext>
                </a:extLst>
              </a:tr>
              <a:tr h="663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621766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zh-TW" b="1" dirty="0">
                <a:ea typeface="新細明體" pitchFamily="18" charset="-120"/>
              </a:rPr>
              <a:t>Just as stacks can be implemented as </a:t>
            </a:r>
            <a:r>
              <a:rPr lang="en-US" altLang="zh-TW" b="1" dirty="0">
                <a:solidFill>
                  <a:srgbClr val="0033CC"/>
                </a:solidFill>
                <a:ea typeface="新細明體" pitchFamily="18" charset="-120"/>
              </a:rPr>
              <a:t>arrays</a:t>
            </a:r>
            <a:r>
              <a:rPr lang="en-US" altLang="zh-TW" b="1" dirty="0">
                <a:ea typeface="新細明體" pitchFamily="18" charset="-120"/>
              </a:rPr>
              <a:t> or </a:t>
            </a:r>
            <a:r>
              <a:rPr lang="en-US" altLang="zh-TW" b="1" dirty="0">
                <a:solidFill>
                  <a:srgbClr val="0033CC"/>
                </a:solidFill>
                <a:ea typeface="新細明體" pitchFamily="18" charset="-120"/>
              </a:rPr>
              <a:t>linked lists</a:t>
            </a:r>
            <a:r>
              <a:rPr lang="en-US" altLang="zh-TW" b="1" dirty="0">
                <a:ea typeface="新細明體" pitchFamily="18" charset="-120"/>
              </a:rPr>
              <a:t>, so with queues.</a:t>
            </a:r>
          </a:p>
          <a:p>
            <a:endParaRPr lang="en-IN" dirty="0"/>
          </a:p>
        </p:txBody>
      </p:sp>
    </p:spTree>
    <p:extLst>
      <p:ext uri="{BB962C8B-B14F-4D97-AF65-F5344CB8AC3E}">
        <p14:creationId xmlns:p14="http://schemas.microsoft.com/office/powerpoint/2010/main" val="1818781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noteTemplate04">
  <a:themeElements>
    <a:clrScheme name="noteTemplate04 8">
      <a:dk1>
        <a:srgbClr val="000000"/>
      </a:dk1>
      <a:lt1>
        <a:srgbClr val="FFFFFF"/>
      </a:lt1>
      <a:dk2>
        <a:srgbClr val="000099"/>
      </a:dk2>
      <a:lt2>
        <a:srgbClr val="FFFFDF"/>
      </a:lt2>
      <a:accent1>
        <a:srgbClr val="FFFF99"/>
      </a:accent1>
      <a:accent2>
        <a:srgbClr val="CC3300"/>
      </a:accent2>
      <a:accent3>
        <a:srgbClr val="FFFFFF"/>
      </a:accent3>
      <a:accent4>
        <a:srgbClr val="000000"/>
      </a:accent4>
      <a:accent5>
        <a:srgbClr val="FFFFCA"/>
      </a:accent5>
      <a:accent6>
        <a:srgbClr val="B92D00"/>
      </a:accent6>
      <a:hlink>
        <a:srgbClr val="339966"/>
      </a:hlink>
      <a:folHlink>
        <a:srgbClr val="B2B2B2"/>
      </a:folHlink>
    </a:clrScheme>
    <a:fontScheme name="noteTemplate0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38100"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noteTemplate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oteTemplate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oteTemplate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oteTemplate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oteTemplate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oteTemplate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oteTemplate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noteTemplate04 8">
        <a:dk1>
          <a:srgbClr val="000000"/>
        </a:dk1>
        <a:lt1>
          <a:srgbClr val="FFFFFF"/>
        </a:lt1>
        <a:dk2>
          <a:srgbClr val="000099"/>
        </a:dk2>
        <a:lt2>
          <a:srgbClr val="FFFFDF"/>
        </a:lt2>
        <a:accent1>
          <a:srgbClr val="FFFF99"/>
        </a:accent1>
        <a:accent2>
          <a:srgbClr val="CC3300"/>
        </a:accent2>
        <a:accent3>
          <a:srgbClr val="FFFFFF"/>
        </a:accent3>
        <a:accent4>
          <a:srgbClr val="000000"/>
        </a:accent4>
        <a:accent5>
          <a:srgbClr val="FFFFCA"/>
        </a:accent5>
        <a:accent6>
          <a:srgbClr val="B92D00"/>
        </a:accent6>
        <a:hlink>
          <a:srgbClr val="339966"/>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1519</Words>
  <Application>Microsoft Office PowerPoint</Application>
  <PresentationFormat>On-screen Show (4:3)</PresentationFormat>
  <Paragraphs>239</Paragraphs>
  <Slides>19</Slides>
  <Notes>11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noteTemplate04</vt:lpstr>
      <vt:lpstr>PowerPoint Presentation</vt:lpstr>
      <vt:lpstr>Queues</vt:lpstr>
      <vt:lpstr>Conceptual View of a Queue</vt:lpstr>
      <vt:lpstr>Conceptual View of a Queue</vt:lpstr>
      <vt:lpstr>Uses of Queues in Computing</vt:lpstr>
      <vt:lpstr>PowerPoint Presentation</vt:lpstr>
      <vt:lpstr>Queue Operations</vt:lpstr>
      <vt:lpstr>Operations on a 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Jyothi</dc:creator>
  <cp:lastModifiedBy>Jyothi</cp:lastModifiedBy>
  <cp:revision>11</cp:revision>
  <dcterms:created xsi:type="dcterms:W3CDTF">2006-08-16T00:00:00Z</dcterms:created>
  <dcterms:modified xsi:type="dcterms:W3CDTF">2018-10-15T16:06:21Z</dcterms:modified>
</cp:coreProperties>
</file>