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0BE-398C-4426-9A19-97792002111B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8890-8077-4A83-8393-D9B5CE20E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0BE-398C-4426-9A19-97792002111B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8890-8077-4A83-8393-D9B5CE20E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0BE-398C-4426-9A19-97792002111B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8890-8077-4A83-8393-D9B5CE20E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0BE-398C-4426-9A19-97792002111B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8890-8077-4A83-8393-D9B5CE20E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0BE-398C-4426-9A19-97792002111B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8890-8077-4A83-8393-D9B5CE20E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0BE-398C-4426-9A19-97792002111B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8890-8077-4A83-8393-D9B5CE20E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0BE-398C-4426-9A19-97792002111B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8890-8077-4A83-8393-D9B5CE20E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0BE-398C-4426-9A19-97792002111B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8890-8077-4A83-8393-D9B5CE20E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0BE-398C-4426-9A19-97792002111B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8890-8077-4A83-8393-D9B5CE20E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0BE-398C-4426-9A19-97792002111B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8890-8077-4A83-8393-D9B5CE20E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0BE-398C-4426-9A19-97792002111B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4FC8890-8077-4A83-8393-D9B5CE20E1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F910BE-398C-4426-9A19-97792002111B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FC8890-8077-4A83-8393-D9B5CE20E1A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"/>
          <p:cNvSpPr txBox="1"/>
          <p:nvPr/>
        </p:nvSpPr>
        <p:spPr>
          <a:xfrm>
            <a:off x="1219200" y="457200"/>
            <a:ext cx="6053455" cy="3119443"/>
          </a:xfrm>
          <a:prstGeom prst="rect">
            <a:avLst/>
          </a:prstGeom>
        </p:spPr>
        <p:txBody>
          <a:bodyPr vert="horz" wrap="square" lIns="0" tIns="5949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84"/>
              </a:spcBef>
            </a:pPr>
            <a:r>
              <a:rPr sz="6600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sz="6600" spc="-10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sz="6600" spc="-9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sz="6600" spc="-9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sz="6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sz="6600" spc="-23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6600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sz="6600" spc="-9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sz="6600" spc="-9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sz="6600" spc="-9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sz="6600" spc="-9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sz="6600" spc="-9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tin</a:t>
            </a:r>
            <a:r>
              <a:rPr sz="6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</a:t>
            </a: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Principle</a:t>
            </a:r>
            <a:r>
              <a:rPr sz="2000" spc="-2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sz="2000" spc="-3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Paradigms</a:t>
            </a:r>
            <a:endParaRPr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/>
              <a:t>Architecture of Virtualization</a:t>
            </a:r>
          </a:p>
        </p:txBody>
      </p:sp>
      <p:pic>
        <p:nvPicPr>
          <p:cNvPr id="4" name="object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105819"/>
            <a:ext cx="7696200" cy="4048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4387" y="1371601"/>
            <a:ext cx="7515225" cy="46680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1812925" algn="l"/>
              </a:tabLst>
            </a:pPr>
            <a:r>
              <a:rPr spc="-75" dirty="0"/>
              <a:t>Types	</a:t>
            </a:r>
            <a:r>
              <a:rPr dirty="0"/>
              <a:t>of</a:t>
            </a:r>
            <a:r>
              <a:rPr spc="-170" dirty="0"/>
              <a:t> </a:t>
            </a:r>
            <a:r>
              <a:rPr spc="-25" dirty="0"/>
              <a:t>Virtualization</a:t>
            </a:r>
          </a:p>
        </p:txBody>
      </p:sp>
      <p:sp>
        <p:nvSpPr>
          <p:cNvPr id="5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indent="-2997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12420" algn="l"/>
              </a:tabLst>
            </a:pPr>
            <a:r>
              <a:rPr sz="2400" spc="-15" dirty="0">
                <a:latin typeface="Calibri"/>
                <a:cs typeface="Calibri"/>
              </a:rPr>
              <a:t>Hardware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Virtualization.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ibri"/>
              <a:buAutoNum type="arabicPeriod"/>
            </a:pPr>
            <a:endParaRPr sz="1950">
              <a:latin typeface="Calibri"/>
              <a:cs typeface="Calibri"/>
            </a:endParaRPr>
          </a:p>
          <a:p>
            <a:pPr marL="311785" indent="-299720">
              <a:lnSpc>
                <a:spcPct val="100000"/>
              </a:lnSpc>
              <a:buAutoNum type="arabicPeriod"/>
              <a:tabLst>
                <a:tab pos="312420" algn="l"/>
              </a:tabLst>
            </a:pPr>
            <a:r>
              <a:rPr sz="2400" spc="-10" dirty="0">
                <a:latin typeface="Calibri"/>
                <a:cs typeface="Calibri"/>
              </a:rPr>
              <a:t>Operating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10" dirty="0">
                <a:latin typeface="Calibri"/>
                <a:cs typeface="Calibri"/>
              </a:rPr>
              <a:t>Virtualization.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</a:pPr>
            <a:endParaRPr sz="2000">
              <a:latin typeface="Calibri"/>
              <a:cs typeface="Calibri"/>
            </a:endParaRPr>
          </a:p>
          <a:p>
            <a:pPr marL="311785" indent="-299720">
              <a:lnSpc>
                <a:spcPct val="100000"/>
              </a:lnSpc>
              <a:buAutoNum type="arabicPeriod"/>
              <a:tabLst>
                <a:tab pos="312420" algn="l"/>
              </a:tabLst>
            </a:pPr>
            <a:r>
              <a:rPr sz="2400" spc="-5" dirty="0">
                <a:latin typeface="Calibri"/>
                <a:cs typeface="Calibri"/>
              </a:rPr>
              <a:t>Server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Virtualization.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ibri"/>
              <a:buAutoNum type="arabicPeriod"/>
            </a:pPr>
            <a:endParaRPr sz="1950">
              <a:latin typeface="Calibri"/>
              <a:cs typeface="Calibri"/>
            </a:endParaRPr>
          </a:p>
          <a:p>
            <a:pPr marL="311785" indent="-2997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12420" algn="l"/>
              </a:tabLst>
            </a:pPr>
            <a:r>
              <a:rPr sz="2400" spc="-20" dirty="0">
                <a:latin typeface="Calibri"/>
                <a:cs typeface="Calibri"/>
              </a:rPr>
              <a:t>Storage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Virtualization.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381000" y="838200"/>
            <a:ext cx="822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sz="3600" dirty="0"/>
              <a:t>1.	Hardware</a:t>
            </a:r>
            <a:r>
              <a:rPr sz="3600" spc="-160" dirty="0"/>
              <a:t> </a:t>
            </a:r>
            <a:r>
              <a:rPr sz="3600" spc="-25" dirty="0"/>
              <a:t>Virtualization</a:t>
            </a:r>
          </a:p>
        </p:txBody>
      </p:sp>
      <p:sp>
        <p:nvSpPr>
          <p:cNvPr id="5" name="object 4"/>
          <p:cNvSpPr txBox="1">
            <a:spLocks noGrp="1"/>
          </p:cNvSpPr>
          <p:nvPr>
            <p:ph idx="1"/>
          </p:nvPr>
        </p:nvSpPr>
        <p:spPr>
          <a:xfrm>
            <a:off x="533400" y="1524000"/>
            <a:ext cx="8229600" cy="40734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50" dirty="0">
                <a:latin typeface="Calibri"/>
                <a:cs typeface="Calibri"/>
              </a:rPr>
              <a:t>When the virtual </a:t>
            </a:r>
            <a:r>
              <a:rPr sz="1950" spc="-5" dirty="0">
                <a:latin typeface="Calibri"/>
                <a:cs typeface="Calibri"/>
              </a:rPr>
              <a:t>machine </a:t>
            </a:r>
            <a:r>
              <a:rPr sz="1950" spc="-15" dirty="0">
                <a:latin typeface="Calibri"/>
                <a:cs typeface="Calibri"/>
              </a:rPr>
              <a:t>software </a:t>
            </a:r>
            <a:r>
              <a:rPr sz="1950" spc="-5" dirty="0">
                <a:latin typeface="Calibri"/>
                <a:cs typeface="Calibri"/>
              </a:rPr>
              <a:t>or </a:t>
            </a:r>
            <a:r>
              <a:rPr sz="1950" dirty="0">
                <a:latin typeface="Calibri"/>
                <a:cs typeface="Calibri"/>
              </a:rPr>
              <a:t>virtual </a:t>
            </a:r>
            <a:r>
              <a:rPr sz="1950" spc="-5" dirty="0">
                <a:latin typeface="Calibri"/>
                <a:cs typeface="Calibri"/>
              </a:rPr>
              <a:t>machine manager (VMM) </a:t>
            </a:r>
            <a:r>
              <a:rPr sz="1950" dirty="0">
                <a:latin typeface="Calibri"/>
                <a:cs typeface="Calibri"/>
              </a:rPr>
              <a:t>is </a:t>
            </a:r>
            <a:r>
              <a:rPr sz="1950" spc="-5" dirty="0">
                <a:latin typeface="Calibri"/>
                <a:cs typeface="Calibri"/>
              </a:rPr>
              <a:t>directly </a:t>
            </a:r>
            <a:r>
              <a:rPr sz="1950" spc="-10" dirty="0">
                <a:latin typeface="Calibri"/>
                <a:cs typeface="Calibri"/>
              </a:rPr>
              <a:t>installed </a:t>
            </a:r>
            <a:r>
              <a:rPr sz="1950" spc="-530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on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 </a:t>
            </a:r>
            <a:r>
              <a:rPr sz="1950" spc="-15" dirty="0">
                <a:latin typeface="Calibri"/>
                <a:cs typeface="Calibri"/>
              </a:rPr>
              <a:t>hardware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system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is </a:t>
            </a:r>
            <a:r>
              <a:rPr sz="1950" spc="-5" dirty="0">
                <a:latin typeface="Calibri"/>
                <a:cs typeface="Calibri"/>
              </a:rPr>
              <a:t>known</a:t>
            </a:r>
            <a:r>
              <a:rPr sz="1950" dirty="0">
                <a:latin typeface="Calibri"/>
                <a:cs typeface="Calibri"/>
              </a:rPr>
              <a:t> as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-15" dirty="0">
                <a:latin typeface="Calibri"/>
                <a:cs typeface="Calibri"/>
              </a:rPr>
              <a:t>hardware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virtualization.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50" dirty="0">
                <a:latin typeface="Times New Roman"/>
                <a:cs typeface="Times New Roman"/>
              </a:rPr>
              <a:t>The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main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job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of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hypervisor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is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to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control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monitoring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the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processor, memory</a:t>
            </a:r>
            <a:r>
              <a:rPr sz="1950" spc="2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other</a:t>
            </a:r>
            <a:endParaRPr sz="195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1950" dirty="0">
                <a:latin typeface="Times New Roman"/>
                <a:cs typeface="Times New Roman"/>
              </a:rPr>
              <a:t>hardware</a:t>
            </a:r>
            <a:r>
              <a:rPr sz="1950" spc="-5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resources.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1950" spc="-5" dirty="0">
                <a:solidFill>
                  <a:srgbClr val="FF0000"/>
                </a:solidFill>
                <a:latin typeface="Times New Roman"/>
                <a:cs typeface="Times New Roman"/>
              </a:rPr>
              <a:t>Usage:</a:t>
            </a:r>
            <a:endParaRPr sz="1950">
              <a:latin typeface="Times New Roman"/>
              <a:cs typeface="Times New Roman"/>
            </a:endParaRPr>
          </a:p>
          <a:p>
            <a:pPr marL="355600" marR="64135" indent="-342900">
              <a:lnSpc>
                <a:spcPct val="150000"/>
              </a:lnSpc>
              <a:spcBef>
                <a:spcPts val="1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50" dirty="0">
                <a:latin typeface="Times New Roman"/>
                <a:cs typeface="Times New Roman"/>
              </a:rPr>
              <a:t>Hardware </a:t>
            </a:r>
            <a:r>
              <a:rPr sz="1950" spc="-5" dirty="0">
                <a:latin typeface="Times New Roman"/>
                <a:cs typeface="Times New Roman"/>
              </a:rPr>
              <a:t>virtualization</a:t>
            </a:r>
            <a:r>
              <a:rPr sz="1950" spc="-4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is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mainly</a:t>
            </a:r>
            <a:r>
              <a:rPr sz="1950" dirty="0">
                <a:latin typeface="Times New Roman"/>
                <a:cs typeface="Times New Roman"/>
              </a:rPr>
              <a:t> done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for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the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server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platforms, </a:t>
            </a:r>
            <a:r>
              <a:rPr sz="1950" dirty="0">
                <a:latin typeface="Times New Roman"/>
                <a:cs typeface="Times New Roman"/>
              </a:rPr>
              <a:t>because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controlling</a:t>
            </a:r>
            <a:r>
              <a:rPr sz="1950" spc="-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virtual </a:t>
            </a:r>
            <a:r>
              <a:rPr sz="1950" spc="-58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machines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is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much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easier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than controlling</a:t>
            </a:r>
            <a:r>
              <a:rPr sz="1950" spc="-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physical</a:t>
            </a:r>
            <a:r>
              <a:rPr sz="1950" spc="-20" dirty="0">
                <a:latin typeface="Times New Roman"/>
                <a:cs typeface="Times New Roman"/>
              </a:rPr>
              <a:t> server.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600200"/>
            <a:ext cx="8229600" cy="40086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822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3611879" algn="l"/>
              </a:tabLst>
            </a:pPr>
            <a:r>
              <a:rPr sz="3600"/>
              <a:t>2.Operatin</a:t>
            </a:r>
            <a:r>
              <a:rPr lang="en-US" sz="3600" dirty="0"/>
              <a:t>g </a:t>
            </a:r>
            <a:r>
              <a:rPr sz="3600" spc="-5"/>
              <a:t>System</a:t>
            </a:r>
            <a:r>
              <a:rPr sz="3600" spc="-140"/>
              <a:t> </a:t>
            </a:r>
            <a:r>
              <a:rPr sz="3600" spc="-25" dirty="0"/>
              <a:t>Virtualization</a:t>
            </a:r>
          </a:p>
        </p:txBody>
      </p:sp>
      <p:sp>
        <p:nvSpPr>
          <p:cNvPr id="6" name="object 4"/>
          <p:cNvSpPr txBox="1">
            <a:spLocks noGrp="1"/>
          </p:cNvSpPr>
          <p:nvPr>
            <p:ph idx="1"/>
          </p:nvPr>
        </p:nvSpPr>
        <p:spPr>
          <a:xfrm>
            <a:off x="457200" y="1676400"/>
            <a:ext cx="8229600" cy="2950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50" dirty="0">
                <a:latin typeface="Calibri"/>
                <a:cs typeface="Calibri"/>
              </a:rPr>
              <a:t>When the virtual </a:t>
            </a:r>
            <a:r>
              <a:rPr sz="1950" spc="-5" dirty="0">
                <a:latin typeface="Calibri"/>
                <a:cs typeface="Calibri"/>
              </a:rPr>
              <a:t>machine </a:t>
            </a:r>
            <a:r>
              <a:rPr sz="1950" spc="-15" dirty="0">
                <a:latin typeface="Calibri"/>
                <a:cs typeface="Calibri"/>
              </a:rPr>
              <a:t>software </a:t>
            </a:r>
            <a:r>
              <a:rPr sz="1950" spc="-5" dirty="0">
                <a:latin typeface="Calibri"/>
                <a:cs typeface="Calibri"/>
              </a:rPr>
              <a:t>or </a:t>
            </a:r>
            <a:r>
              <a:rPr sz="1950" dirty="0">
                <a:latin typeface="Calibri"/>
                <a:cs typeface="Calibri"/>
              </a:rPr>
              <a:t>virtual </a:t>
            </a:r>
            <a:r>
              <a:rPr sz="1950" spc="-5" dirty="0">
                <a:latin typeface="Calibri"/>
                <a:cs typeface="Calibri"/>
              </a:rPr>
              <a:t>machine manager (VMM) </a:t>
            </a:r>
            <a:r>
              <a:rPr sz="1950" dirty="0">
                <a:latin typeface="Calibri"/>
                <a:cs typeface="Calibri"/>
              </a:rPr>
              <a:t>is </a:t>
            </a:r>
            <a:r>
              <a:rPr sz="1950" spc="-10" dirty="0">
                <a:latin typeface="Calibri"/>
                <a:cs typeface="Calibri"/>
              </a:rPr>
              <a:t>installed </a:t>
            </a:r>
            <a:r>
              <a:rPr sz="1950" spc="-5" dirty="0">
                <a:latin typeface="Calibri"/>
                <a:cs typeface="Calibri"/>
              </a:rPr>
              <a:t>on </a:t>
            </a:r>
            <a:r>
              <a:rPr sz="1950" dirty="0">
                <a:latin typeface="Calibri"/>
                <a:cs typeface="Calibri"/>
              </a:rPr>
              <a:t>the </a:t>
            </a:r>
            <a:r>
              <a:rPr sz="1950" spc="-53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Host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operating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system</a:t>
            </a:r>
            <a:r>
              <a:rPr sz="1950" spc="-10" dirty="0">
                <a:latin typeface="Calibri"/>
                <a:cs typeface="Calibri"/>
              </a:rPr>
              <a:t> instead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of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directly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on </a:t>
            </a:r>
            <a:r>
              <a:rPr sz="1950" dirty="0">
                <a:latin typeface="Calibri"/>
                <a:cs typeface="Calibri"/>
              </a:rPr>
              <a:t>the </a:t>
            </a:r>
            <a:r>
              <a:rPr sz="1950" spc="-15" dirty="0">
                <a:latin typeface="Calibri"/>
                <a:cs typeface="Calibri"/>
              </a:rPr>
              <a:t>hardware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system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is </a:t>
            </a:r>
            <a:r>
              <a:rPr sz="1950" spc="-5" dirty="0">
                <a:latin typeface="Calibri"/>
                <a:cs typeface="Calibri"/>
              </a:rPr>
              <a:t>known</a:t>
            </a:r>
            <a:r>
              <a:rPr sz="1950" dirty="0">
                <a:latin typeface="Calibri"/>
                <a:cs typeface="Calibri"/>
              </a:rPr>
              <a:t> as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-15" dirty="0">
                <a:latin typeface="Calibri"/>
                <a:cs typeface="Calibri"/>
              </a:rPr>
              <a:t>operating 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system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virtualization.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50" spc="-5" dirty="0">
                <a:solidFill>
                  <a:srgbClr val="FF0000"/>
                </a:solidFill>
                <a:latin typeface="Times New Roman"/>
                <a:cs typeface="Times New Roman"/>
              </a:rPr>
              <a:t>Usage:</a:t>
            </a:r>
            <a:endParaRPr sz="1950">
              <a:latin typeface="Times New Roman"/>
              <a:cs typeface="Times New Roman"/>
            </a:endParaRPr>
          </a:p>
          <a:p>
            <a:pPr marL="355600" marR="473075" indent="-342900">
              <a:lnSpc>
                <a:spcPct val="150100"/>
              </a:lnSpc>
              <a:spcBef>
                <a:spcPts val="1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50" dirty="0">
                <a:latin typeface="Times New Roman"/>
                <a:cs typeface="Times New Roman"/>
              </a:rPr>
              <a:t>Operating </a:t>
            </a:r>
            <a:r>
              <a:rPr sz="1950" spc="-5" dirty="0">
                <a:latin typeface="Times New Roman"/>
                <a:cs typeface="Times New Roman"/>
              </a:rPr>
              <a:t>System </a:t>
            </a:r>
            <a:r>
              <a:rPr sz="1950" spc="-15" dirty="0">
                <a:latin typeface="Times New Roman"/>
                <a:cs typeface="Times New Roman"/>
              </a:rPr>
              <a:t>Virtualization </a:t>
            </a:r>
            <a:r>
              <a:rPr sz="1950" spc="-5" dirty="0">
                <a:latin typeface="Times New Roman"/>
                <a:cs typeface="Times New Roman"/>
              </a:rPr>
              <a:t>is mainly </a:t>
            </a:r>
            <a:r>
              <a:rPr sz="1950" dirty="0">
                <a:latin typeface="Times New Roman"/>
                <a:cs typeface="Times New Roman"/>
              </a:rPr>
              <a:t>used for testing the </a:t>
            </a:r>
            <a:r>
              <a:rPr sz="1950" spc="-5" dirty="0">
                <a:latin typeface="Times New Roman"/>
                <a:cs typeface="Times New Roman"/>
              </a:rPr>
              <a:t>applications </a:t>
            </a:r>
            <a:r>
              <a:rPr sz="1950" dirty="0">
                <a:latin typeface="Times New Roman"/>
                <a:cs typeface="Times New Roman"/>
              </a:rPr>
              <a:t>on </a:t>
            </a:r>
            <a:r>
              <a:rPr sz="1950" spc="-10" dirty="0">
                <a:latin typeface="Times New Roman"/>
                <a:cs typeface="Times New Roman"/>
              </a:rPr>
              <a:t>different </a:t>
            </a:r>
            <a:r>
              <a:rPr sz="1950" spc="-59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platforms </a:t>
            </a:r>
            <a:r>
              <a:rPr sz="1950" dirty="0">
                <a:latin typeface="Times New Roman"/>
                <a:cs typeface="Times New Roman"/>
              </a:rPr>
              <a:t>of </a:t>
            </a:r>
            <a:r>
              <a:rPr sz="1950" spc="-5" dirty="0">
                <a:latin typeface="Times New Roman"/>
                <a:cs typeface="Times New Roman"/>
              </a:rPr>
              <a:t>OS.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5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209800"/>
            <a:ext cx="2552448" cy="2895600"/>
          </a:xfrm>
          <a:prstGeom prst="rect">
            <a:avLst/>
          </a:prstGeom>
        </p:spPr>
      </p:pic>
      <p:pic>
        <p:nvPicPr>
          <p:cNvPr id="5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2400" y="838200"/>
            <a:ext cx="4026408" cy="4258056"/>
          </a:xfrm>
          <a:prstGeom prst="rect">
            <a:avLst/>
          </a:prstGeom>
        </p:spPr>
      </p:pic>
      <p:sp>
        <p:nvSpPr>
          <p:cNvPr id="6" name="object 7"/>
          <p:cNvSpPr txBox="1"/>
          <p:nvPr/>
        </p:nvSpPr>
        <p:spPr>
          <a:xfrm>
            <a:off x="685800" y="5486400"/>
            <a:ext cx="2743200" cy="64889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R="5080" indent="-1129665"/>
            <a:r>
              <a:rPr spc="-40" dirty="0">
                <a:latin typeface="Calibri Light"/>
                <a:cs typeface="Calibri Light"/>
              </a:rPr>
              <a:t>Traditional</a:t>
            </a:r>
            <a:r>
              <a:rPr spc="-70" dirty="0">
                <a:latin typeface="Calibri Light"/>
                <a:cs typeface="Calibri Light"/>
              </a:rPr>
              <a:t> </a:t>
            </a:r>
            <a:r>
              <a:rPr spc="-30" dirty="0">
                <a:latin typeface="Calibri Light"/>
                <a:cs typeface="Calibri Light"/>
              </a:rPr>
              <a:t>Operating</a:t>
            </a:r>
            <a:r>
              <a:rPr spc="-90" dirty="0">
                <a:latin typeface="Calibri Light"/>
                <a:cs typeface="Calibri Light"/>
              </a:rPr>
              <a:t> </a:t>
            </a:r>
            <a:r>
              <a:rPr spc="-40">
                <a:latin typeface="Calibri Light"/>
                <a:cs typeface="Calibri Light"/>
              </a:rPr>
              <a:t>system </a:t>
            </a:r>
            <a:r>
              <a:rPr spc="-620">
                <a:latin typeface="Calibri Light"/>
                <a:cs typeface="Calibri Light"/>
              </a:rPr>
              <a:t> </a:t>
            </a:r>
            <a:endParaRPr lang="en-US" spc="-620" dirty="0">
              <a:latin typeface="Calibri Light"/>
              <a:cs typeface="Calibri Light"/>
            </a:endParaRPr>
          </a:p>
          <a:p>
            <a:pPr marR="5080" indent="-1129665"/>
            <a:r>
              <a:rPr spc="-30">
                <a:latin typeface="Calibri Light"/>
                <a:cs typeface="Calibri Light"/>
              </a:rPr>
              <a:t>Architecture</a:t>
            </a:r>
            <a:endParaRPr>
              <a:latin typeface="Calibri Light"/>
              <a:cs typeface="Calibri Light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4572000" y="5486400"/>
            <a:ext cx="2514600" cy="649537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R="5080" indent="-1129665">
              <a:tabLst>
                <a:tab pos="1099820" algn="l"/>
              </a:tabLst>
            </a:pPr>
            <a:r>
              <a:rPr spc="-40">
                <a:latin typeface="Calibri Light"/>
                <a:cs typeface="Calibri Light"/>
              </a:rPr>
              <a:t>Virtual</a:t>
            </a:r>
            <a:r>
              <a:rPr lang="en-US" spc="-40" dirty="0">
                <a:latin typeface="Calibri Light"/>
                <a:cs typeface="Calibri Light"/>
              </a:rPr>
              <a:t> </a:t>
            </a:r>
            <a:r>
              <a:rPr spc="-40">
                <a:latin typeface="Calibri Light"/>
                <a:cs typeface="Calibri Light"/>
              </a:rPr>
              <a:t>Operating system </a:t>
            </a:r>
            <a:endParaRPr lang="en-US" spc="-40" dirty="0">
              <a:latin typeface="Calibri Light"/>
              <a:cs typeface="Calibri Light"/>
            </a:endParaRPr>
          </a:p>
          <a:p>
            <a:pPr marR="5080" indent="-1129665">
              <a:tabLst>
                <a:tab pos="1099820" algn="l"/>
              </a:tabLst>
            </a:pPr>
            <a:r>
              <a:rPr spc="-40">
                <a:latin typeface="Calibri Light"/>
                <a:cs typeface="Calibri Light"/>
              </a:rPr>
              <a:t> </a:t>
            </a:r>
            <a:r>
              <a:rPr spc="-40" dirty="0">
                <a:latin typeface="Calibri Light"/>
                <a:cs typeface="Calibri Light"/>
              </a:rPr>
              <a:t>Architecture</a:t>
            </a:r>
            <a:endParaRPr spc="-4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sz="3600"/>
              <a:t>3.Server</a:t>
            </a:r>
            <a:r>
              <a:rPr sz="3600" spc="-150"/>
              <a:t> </a:t>
            </a:r>
            <a:r>
              <a:rPr sz="3600" spc="-25" dirty="0"/>
              <a:t>Virtualization:</a:t>
            </a:r>
          </a:p>
        </p:txBody>
      </p:sp>
      <p:sp>
        <p:nvSpPr>
          <p:cNvPr id="5" name="object 4"/>
          <p:cNvSpPr txBox="1">
            <a:spLocks noGrp="1"/>
          </p:cNvSpPr>
          <p:nvPr>
            <p:ph idx="1"/>
          </p:nvPr>
        </p:nvSpPr>
        <p:spPr>
          <a:xfrm>
            <a:off x="457200" y="1447800"/>
            <a:ext cx="8229600" cy="25680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50" dirty="0">
                <a:latin typeface="Calibri"/>
                <a:cs typeface="Calibri"/>
              </a:rPr>
              <a:t>When the virtual </a:t>
            </a:r>
            <a:r>
              <a:rPr sz="1950" spc="-5" dirty="0">
                <a:latin typeface="Calibri"/>
                <a:cs typeface="Calibri"/>
              </a:rPr>
              <a:t>machine </a:t>
            </a:r>
            <a:r>
              <a:rPr sz="1950" spc="-15" dirty="0">
                <a:latin typeface="Calibri"/>
                <a:cs typeface="Calibri"/>
              </a:rPr>
              <a:t>software </a:t>
            </a:r>
            <a:r>
              <a:rPr sz="1950" spc="-5" dirty="0">
                <a:latin typeface="Calibri"/>
                <a:cs typeface="Calibri"/>
              </a:rPr>
              <a:t>or </a:t>
            </a:r>
            <a:r>
              <a:rPr sz="1950" dirty="0">
                <a:latin typeface="Calibri"/>
                <a:cs typeface="Calibri"/>
              </a:rPr>
              <a:t>virtual </a:t>
            </a:r>
            <a:r>
              <a:rPr sz="1950" spc="-5" dirty="0">
                <a:latin typeface="Calibri"/>
                <a:cs typeface="Calibri"/>
              </a:rPr>
              <a:t>machine manager (VMM) </a:t>
            </a:r>
            <a:r>
              <a:rPr sz="1950" dirty="0">
                <a:latin typeface="Calibri"/>
                <a:cs typeface="Calibri"/>
              </a:rPr>
              <a:t>is </a:t>
            </a:r>
            <a:r>
              <a:rPr sz="1950" spc="-5" dirty="0">
                <a:latin typeface="Calibri"/>
                <a:cs typeface="Calibri"/>
              </a:rPr>
              <a:t>directly </a:t>
            </a:r>
            <a:r>
              <a:rPr sz="1950" spc="-10" dirty="0">
                <a:latin typeface="Calibri"/>
                <a:cs typeface="Calibri"/>
              </a:rPr>
              <a:t>installed </a:t>
            </a:r>
            <a:r>
              <a:rPr sz="1950" spc="-530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on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 </a:t>
            </a:r>
            <a:r>
              <a:rPr sz="1950" spc="-5" dirty="0">
                <a:latin typeface="Calibri"/>
                <a:cs typeface="Calibri"/>
              </a:rPr>
              <a:t>Server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system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is </a:t>
            </a:r>
            <a:r>
              <a:rPr sz="1950" spc="-5" dirty="0">
                <a:latin typeface="Calibri"/>
                <a:cs typeface="Calibri"/>
              </a:rPr>
              <a:t>known</a:t>
            </a:r>
            <a:r>
              <a:rPr sz="1950" dirty="0">
                <a:latin typeface="Calibri"/>
                <a:cs typeface="Calibri"/>
              </a:rPr>
              <a:t> as</a:t>
            </a:r>
            <a:r>
              <a:rPr sz="1950" spc="-5" dirty="0">
                <a:latin typeface="Calibri"/>
                <a:cs typeface="Calibri"/>
              </a:rPr>
              <a:t> server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virtualization.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50" spc="-5" dirty="0">
                <a:solidFill>
                  <a:srgbClr val="FF0000"/>
                </a:solidFill>
                <a:latin typeface="Calibri"/>
                <a:cs typeface="Calibri"/>
              </a:rPr>
              <a:t>Usage:</a:t>
            </a:r>
            <a:endParaRPr sz="1950">
              <a:latin typeface="Calibri"/>
              <a:cs typeface="Calibri"/>
            </a:endParaRPr>
          </a:p>
          <a:p>
            <a:pPr marL="355600" marR="255904" indent="-342900">
              <a:lnSpc>
                <a:spcPct val="150000"/>
              </a:lnSpc>
              <a:spcBef>
                <a:spcPts val="11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50" spc="-5" dirty="0">
                <a:latin typeface="Calibri"/>
                <a:cs typeface="Calibri"/>
              </a:rPr>
              <a:t>Server virtualization </a:t>
            </a:r>
            <a:r>
              <a:rPr sz="1950" dirty="0">
                <a:latin typeface="Calibri"/>
                <a:cs typeface="Calibri"/>
              </a:rPr>
              <a:t>is </a:t>
            </a:r>
            <a:r>
              <a:rPr sz="1950" spc="-5" dirty="0">
                <a:latin typeface="Calibri"/>
                <a:cs typeface="Calibri"/>
              </a:rPr>
              <a:t>done because </a:t>
            </a:r>
            <a:r>
              <a:rPr sz="1950" dirty="0">
                <a:latin typeface="Calibri"/>
                <a:cs typeface="Calibri"/>
              </a:rPr>
              <a:t>a </a:t>
            </a:r>
            <a:r>
              <a:rPr sz="1950" spc="-5" dirty="0">
                <a:latin typeface="Calibri"/>
                <a:cs typeface="Calibri"/>
              </a:rPr>
              <a:t>single </a:t>
            </a:r>
            <a:r>
              <a:rPr sz="1950" spc="-15" dirty="0">
                <a:latin typeface="Calibri"/>
                <a:cs typeface="Calibri"/>
              </a:rPr>
              <a:t>physical </a:t>
            </a:r>
            <a:r>
              <a:rPr sz="1950" spc="-5" dirty="0">
                <a:latin typeface="Calibri"/>
                <a:cs typeface="Calibri"/>
              </a:rPr>
              <a:t>server </a:t>
            </a:r>
            <a:r>
              <a:rPr sz="1950" spc="-10" dirty="0">
                <a:latin typeface="Calibri"/>
                <a:cs typeface="Calibri"/>
              </a:rPr>
              <a:t>can </a:t>
            </a:r>
            <a:r>
              <a:rPr sz="1950" spc="-5" dirty="0">
                <a:latin typeface="Calibri"/>
                <a:cs typeface="Calibri"/>
              </a:rPr>
              <a:t>be divided </a:t>
            </a:r>
            <a:r>
              <a:rPr sz="1950" spc="-15" dirty="0">
                <a:latin typeface="Calibri"/>
                <a:cs typeface="Calibri"/>
              </a:rPr>
              <a:t>into </a:t>
            </a:r>
            <a:r>
              <a:rPr sz="1950" dirty="0">
                <a:latin typeface="Calibri"/>
                <a:cs typeface="Calibri"/>
              </a:rPr>
              <a:t>multiple </a:t>
            </a:r>
            <a:r>
              <a:rPr sz="1950" spc="-53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servers on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 </a:t>
            </a:r>
            <a:r>
              <a:rPr sz="1950" spc="-5" dirty="0">
                <a:latin typeface="Calibri"/>
                <a:cs typeface="Calibri"/>
              </a:rPr>
              <a:t>demand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basis </a:t>
            </a:r>
            <a:r>
              <a:rPr sz="1950" dirty="0">
                <a:latin typeface="Calibri"/>
                <a:cs typeface="Calibri"/>
              </a:rPr>
              <a:t>and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for</a:t>
            </a:r>
            <a:r>
              <a:rPr sz="1950" spc="-5" dirty="0">
                <a:latin typeface="Calibri"/>
                <a:cs typeface="Calibri"/>
              </a:rPr>
              <a:t> balancing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load.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752600"/>
            <a:ext cx="6553200" cy="36861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371600"/>
            <a:ext cx="6337690" cy="43894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pc="-110" dirty="0"/>
              <a:t>C</a:t>
            </a:r>
            <a:r>
              <a:rPr lang="en-US" spc="-100" dirty="0"/>
              <a:t>l</a:t>
            </a:r>
            <a:r>
              <a:rPr lang="en-US" spc="-110" dirty="0"/>
              <a:t>o</a:t>
            </a:r>
            <a:r>
              <a:rPr lang="en-US" spc="-100" dirty="0"/>
              <a:t>u</a:t>
            </a:r>
            <a:r>
              <a:rPr lang="en-US" spc="-5" dirty="0"/>
              <a:t>d</a:t>
            </a:r>
            <a:r>
              <a:rPr lang="en-US" spc="-229" dirty="0"/>
              <a:t> </a:t>
            </a:r>
            <a:r>
              <a:rPr lang="en-US" spc="-110" dirty="0"/>
              <a:t>Co</a:t>
            </a:r>
            <a:r>
              <a:rPr lang="en-US" spc="-100" dirty="0"/>
              <a:t>m</a:t>
            </a:r>
            <a:r>
              <a:rPr lang="en-US" spc="-105" dirty="0"/>
              <a:t>p</a:t>
            </a:r>
            <a:r>
              <a:rPr lang="en-US" spc="-100" dirty="0"/>
              <a:t>ut</a:t>
            </a:r>
            <a:r>
              <a:rPr lang="en-US" spc="-110" dirty="0"/>
              <a:t>i</a:t>
            </a:r>
            <a:r>
              <a:rPr lang="en-US" spc="-100" dirty="0"/>
              <a:t>n</a:t>
            </a:r>
            <a:r>
              <a:rPr lang="en-US" spc="-110" dirty="0"/>
              <a:t>g</a:t>
            </a:r>
            <a:r>
              <a:rPr lang="en-US" spc="-5" dirty="0"/>
              <a:t>:</a:t>
            </a:r>
            <a:r>
              <a:rPr lang="en-US" spc="-225" dirty="0"/>
              <a:t> </a:t>
            </a:r>
            <a:r>
              <a:rPr lang="en-US" spc="-105" dirty="0"/>
              <a:t>I</a:t>
            </a:r>
            <a:r>
              <a:rPr lang="en-US" spc="-5" dirty="0"/>
              <a:t>n</a:t>
            </a:r>
            <a:r>
              <a:rPr lang="en-US" spc="-204" dirty="0"/>
              <a:t> </a:t>
            </a:r>
            <a:r>
              <a:rPr lang="en-US" spc="-5" dirty="0"/>
              <a:t>a</a:t>
            </a:r>
            <a:r>
              <a:rPr lang="en-US" spc="-204" dirty="0"/>
              <a:t> </a:t>
            </a:r>
            <a:r>
              <a:rPr lang="en-US" spc="-105" dirty="0"/>
              <a:t>G</a:t>
            </a:r>
            <a:r>
              <a:rPr lang="en-US" spc="-100" dirty="0"/>
              <a:t>l</a:t>
            </a:r>
            <a:r>
              <a:rPr lang="en-US" spc="-105" dirty="0"/>
              <a:t>a</a:t>
            </a:r>
            <a:r>
              <a:rPr lang="en-US" spc="-100" dirty="0"/>
              <a:t>n</a:t>
            </a:r>
            <a:r>
              <a:rPr lang="en-US" spc="-105" dirty="0"/>
              <a:t>c</a:t>
            </a:r>
            <a:r>
              <a:rPr lang="en-US" spc="-5" dirty="0"/>
              <a:t>e</a:t>
            </a:r>
            <a:endParaRPr lang="en-US" dirty="0"/>
          </a:p>
        </p:txBody>
      </p:sp>
      <p:grpSp>
        <p:nvGrpSpPr>
          <p:cNvPr id="6" name="object 3"/>
          <p:cNvGrpSpPr>
            <a:grpSpLocks noGrp="1"/>
          </p:cNvGrpSpPr>
          <p:nvPr/>
        </p:nvGrpSpPr>
        <p:grpSpPr>
          <a:xfrm>
            <a:off x="457200" y="1447800"/>
            <a:ext cx="7467600" cy="4267200"/>
            <a:chOff x="137744" y="1371536"/>
            <a:chExt cx="8952230" cy="4805680"/>
          </a:xfrm>
        </p:grpSpPr>
        <p:pic>
          <p:nvPicPr>
            <p:cNvPr id="7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44" y="1371536"/>
              <a:ext cx="7997571" cy="4805426"/>
            </a:xfrm>
            <a:prstGeom prst="rect">
              <a:avLst/>
            </a:prstGeom>
          </p:spPr>
        </p:pic>
        <p:sp>
          <p:nvSpPr>
            <p:cNvPr id="8" name="object 5"/>
            <p:cNvSpPr/>
            <p:nvPr/>
          </p:nvSpPr>
          <p:spPr>
            <a:xfrm>
              <a:off x="8531732" y="5648959"/>
              <a:ext cx="548640" cy="396240"/>
            </a:xfrm>
            <a:custGeom>
              <a:avLst/>
              <a:gdLst/>
              <a:ahLst/>
              <a:cxnLst/>
              <a:rect l="l" t="t" r="r" b="b"/>
              <a:pathLst>
                <a:path w="548640" h="396239">
                  <a:moveTo>
                    <a:pt x="71120" y="396239"/>
                  </a:moveTo>
                  <a:lnTo>
                    <a:pt x="43451" y="390651"/>
                  </a:lnTo>
                  <a:lnTo>
                    <a:pt x="20843" y="375410"/>
                  </a:lnTo>
                  <a:lnTo>
                    <a:pt x="5593" y="352804"/>
                  </a:lnTo>
                  <a:lnTo>
                    <a:pt x="0" y="325119"/>
                  </a:lnTo>
                  <a:lnTo>
                    <a:pt x="0" y="71119"/>
                  </a:lnTo>
                  <a:lnTo>
                    <a:pt x="5593" y="43435"/>
                  </a:lnTo>
                  <a:lnTo>
                    <a:pt x="20843" y="20829"/>
                  </a:lnTo>
                  <a:lnTo>
                    <a:pt x="43451" y="5588"/>
                  </a:lnTo>
                  <a:lnTo>
                    <a:pt x="71120" y="0"/>
                  </a:lnTo>
                </a:path>
                <a:path w="548640" h="396239">
                  <a:moveTo>
                    <a:pt x="477520" y="0"/>
                  </a:moveTo>
                  <a:lnTo>
                    <a:pt x="505241" y="5588"/>
                  </a:lnTo>
                  <a:lnTo>
                    <a:pt x="527843" y="20829"/>
                  </a:lnTo>
                  <a:lnTo>
                    <a:pt x="543063" y="43435"/>
                  </a:lnTo>
                  <a:lnTo>
                    <a:pt x="548640" y="71119"/>
                  </a:lnTo>
                  <a:lnTo>
                    <a:pt x="548640" y="325119"/>
                  </a:lnTo>
                  <a:lnTo>
                    <a:pt x="543063" y="352804"/>
                  </a:lnTo>
                  <a:lnTo>
                    <a:pt x="527843" y="375410"/>
                  </a:lnTo>
                  <a:lnTo>
                    <a:pt x="505241" y="390651"/>
                  </a:lnTo>
                  <a:lnTo>
                    <a:pt x="477520" y="396239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sz="3600"/>
              <a:t>4.Storage</a:t>
            </a:r>
            <a:r>
              <a:rPr sz="3600" spc="-170"/>
              <a:t> </a:t>
            </a:r>
            <a:r>
              <a:rPr sz="3600" spc="-25" dirty="0"/>
              <a:t>Virtualization</a:t>
            </a:r>
          </a:p>
        </p:txBody>
      </p:sp>
      <p:sp>
        <p:nvSpPr>
          <p:cNvPr id="5" name="object 4"/>
          <p:cNvSpPr txBox="1">
            <a:spLocks noGrp="1"/>
          </p:cNvSpPr>
          <p:nvPr>
            <p:ph idx="1"/>
          </p:nvPr>
        </p:nvSpPr>
        <p:spPr>
          <a:xfrm>
            <a:off x="457200" y="1935480"/>
            <a:ext cx="8229600" cy="29064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50" spc="-20" dirty="0">
                <a:latin typeface="Calibri"/>
                <a:cs typeface="Calibri"/>
              </a:rPr>
              <a:t>Storage </a:t>
            </a:r>
            <a:r>
              <a:rPr sz="1950" spc="-5" dirty="0">
                <a:latin typeface="Calibri"/>
                <a:cs typeface="Calibri"/>
              </a:rPr>
              <a:t>virtualization </a:t>
            </a:r>
            <a:r>
              <a:rPr sz="1950" dirty="0">
                <a:latin typeface="Calibri"/>
                <a:cs typeface="Calibri"/>
              </a:rPr>
              <a:t>is the </a:t>
            </a:r>
            <a:r>
              <a:rPr sz="1950" spc="-10" dirty="0">
                <a:latin typeface="Calibri"/>
                <a:cs typeface="Calibri"/>
              </a:rPr>
              <a:t>process </a:t>
            </a:r>
            <a:r>
              <a:rPr sz="1950" spc="-5" dirty="0">
                <a:latin typeface="Calibri"/>
                <a:cs typeface="Calibri"/>
              </a:rPr>
              <a:t>of </a:t>
            </a:r>
            <a:r>
              <a:rPr sz="1950" spc="-10" dirty="0">
                <a:latin typeface="Calibri"/>
                <a:cs typeface="Calibri"/>
              </a:rPr>
              <a:t>grouping </a:t>
            </a:r>
            <a:r>
              <a:rPr sz="1950" dirty="0">
                <a:latin typeface="Calibri"/>
                <a:cs typeface="Calibri"/>
              </a:rPr>
              <a:t>the </a:t>
            </a:r>
            <a:r>
              <a:rPr sz="1950" spc="-15" dirty="0">
                <a:latin typeface="Calibri"/>
                <a:cs typeface="Calibri"/>
              </a:rPr>
              <a:t>physical </a:t>
            </a:r>
            <a:r>
              <a:rPr sz="1950" spc="-20" dirty="0">
                <a:latin typeface="Calibri"/>
                <a:cs typeface="Calibri"/>
              </a:rPr>
              <a:t>storage </a:t>
            </a:r>
            <a:r>
              <a:rPr sz="1950" spc="-15" dirty="0">
                <a:latin typeface="Calibri"/>
                <a:cs typeface="Calibri"/>
              </a:rPr>
              <a:t>from </a:t>
            </a:r>
            <a:r>
              <a:rPr sz="1950" dirty="0">
                <a:latin typeface="Calibri"/>
                <a:cs typeface="Calibri"/>
              </a:rPr>
              <a:t>multiple </a:t>
            </a:r>
            <a:r>
              <a:rPr sz="1950" spc="-10" dirty="0">
                <a:latin typeface="Calibri"/>
                <a:cs typeface="Calibri"/>
              </a:rPr>
              <a:t>network </a:t>
            </a:r>
            <a:r>
              <a:rPr sz="1950" spc="-530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storage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devices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so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that</a:t>
            </a:r>
            <a:r>
              <a:rPr sz="1950" dirty="0">
                <a:latin typeface="Calibri"/>
                <a:cs typeface="Calibri"/>
              </a:rPr>
              <a:t> it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looks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like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-5" dirty="0">
                <a:latin typeface="Calibri"/>
                <a:cs typeface="Calibri"/>
              </a:rPr>
              <a:t> single </a:t>
            </a:r>
            <a:r>
              <a:rPr sz="1950" spc="-20" dirty="0">
                <a:latin typeface="Calibri"/>
                <a:cs typeface="Calibri"/>
              </a:rPr>
              <a:t>storage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device.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50" spc="-20" dirty="0">
                <a:latin typeface="Calibri"/>
                <a:cs typeface="Calibri"/>
              </a:rPr>
              <a:t>Storage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virtualization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is </a:t>
            </a:r>
            <a:r>
              <a:rPr sz="1950" spc="-5" dirty="0">
                <a:latin typeface="Calibri"/>
                <a:cs typeface="Calibri"/>
              </a:rPr>
              <a:t>also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implemented</a:t>
            </a:r>
            <a:r>
              <a:rPr sz="1950" spc="-2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by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using</a:t>
            </a:r>
            <a:r>
              <a:rPr sz="1950" spc="-15" dirty="0">
                <a:latin typeface="Calibri"/>
                <a:cs typeface="Calibri"/>
              </a:rPr>
              <a:t> software</a:t>
            </a:r>
            <a:r>
              <a:rPr sz="1950" spc="-5" dirty="0">
                <a:latin typeface="Calibri"/>
                <a:cs typeface="Calibri"/>
              </a:rPr>
              <a:t> applications.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50" spc="-5" dirty="0">
                <a:solidFill>
                  <a:srgbClr val="FF0000"/>
                </a:solidFill>
                <a:latin typeface="Calibri"/>
                <a:cs typeface="Calibri"/>
              </a:rPr>
              <a:t>Usage: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50" spc="-20" dirty="0">
                <a:latin typeface="Calibri"/>
                <a:cs typeface="Calibri"/>
              </a:rPr>
              <a:t>Storage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virtualization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is mainly</a:t>
            </a:r>
            <a:r>
              <a:rPr sz="1950" spc="-25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done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for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back-up </a:t>
            </a:r>
            <a:r>
              <a:rPr sz="1950" dirty="0">
                <a:latin typeface="Calibri"/>
                <a:cs typeface="Calibri"/>
              </a:rPr>
              <a:t>and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-15" dirty="0">
                <a:latin typeface="Calibri"/>
                <a:cs typeface="Calibri"/>
              </a:rPr>
              <a:t>recovery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purposes.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219200"/>
            <a:ext cx="6486525" cy="425370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sz="2400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Virtualization</a:t>
            </a:r>
            <a:r>
              <a:rPr lang="en-US" sz="2400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can</a:t>
            </a:r>
            <a:r>
              <a:rPr lang="en-US" sz="2400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exist</a:t>
            </a:r>
            <a:r>
              <a:rPr lang="en-US" sz="2400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without</a:t>
            </a:r>
            <a:r>
              <a:rPr lang="en-US" sz="2400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cloud</a:t>
            </a:r>
            <a:r>
              <a:rPr lang="en-US" sz="2400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but cloud</a:t>
            </a:r>
            <a:r>
              <a:rPr lang="en-US" sz="2400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computing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cannot</a:t>
            </a:r>
            <a:r>
              <a:rPr lang="en-US" sz="2400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exist</a:t>
            </a:r>
            <a:r>
              <a:rPr lang="en-US" sz="2400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without </a:t>
            </a:r>
            <a:r>
              <a:rPr lang="en-US" sz="2400" spc="-58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virtualization.</a:t>
            </a:r>
          </a:p>
          <a:p>
            <a:endParaRPr lang="en-US" sz="2400" dirty="0"/>
          </a:p>
        </p:txBody>
      </p:sp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60550" algn="l"/>
              </a:tabLst>
            </a:pPr>
            <a:r>
              <a:rPr sz="4000"/>
              <a:t>Cloud</a:t>
            </a:r>
            <a:r>
              <a:rPr lang="en-US" sz="4000" dirty="0"/>
              <a:t> </a:t>
            </a:r>
            <a:r>
              <a:rPr sz="4000" spc="-5"/>
              <a:t>vs</a:t>
            </a:r>
            <a:r>
              <a:rPr sz="4000" spc="-160"/>
              <a:t> </a:t>
            </a:r>
            <a:r>
              <a:rPr lang="en-US" sz="4000" spc="-160" dirty="0"/>
              <a:t> </a:t>
            </a:r>
            <a:r>
              <a:rPr sz="4000" spc="-25"/>
              <a:t>Virtualization</a:t>
            </a:r>
            <a:endParaRPr sz="4000" spc="-25" dirty="0"/>
          </a:p>
        </p:txBody>
      </p:sp>
      <p:pic>
        <p:nvPicPr>
          <p:cNvPr id="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1" y="2438400"/>
            <a:ext cx="7162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0745" algn="l"/>
              </a:tabLst>
            </a:pPr>
            <a:r>
              <a:rPr sz="3600" spc="-5"/>
              <a:t>Advantages</a:t>
            </a:r>
            <a:r>
              <a:rPr lang="en-US" sz="3600" spc="-5" dirty="0"/>
              <a:t> </a:t>
            </a:r>
            <a:r>
              <a:rPr sz="3600" spc="-5"/>
              <a:t>of</a:t>
            </a:r>
            <a:r>
              <a:rPr sz="3600" spc="-155"/>
              <a:t> </a:t>
            </a:r>
            <a:r>
              <a:rPr lang="en-US" sz="3600" spc="-155" dirty="0"/>
              <a:t> </a:t>
            </a:r>
            <a:r>
              <a:rPr sz="3600" spc="-25"/>
              <a:t>Virtualization</a:t>
            </a:r>
            <a:endParaRPr sz="3600" spc="-25" dirty="0"/>
          </a:p>
        </p:txBody>
      </p:sp>
      <p:sp>
        <p:nvSpPr>
          <p:cNvPr id="5" name="object 4"/>
          <p:cNvSpPr txBox="1">
            <a:spLocks noGrp="1"/>
          </p:cNvSpPr>
          <p:nvPr>
            <p:ph idx="1"/>
          </p:nvPr>
        </p:nvSpPr>
        <p:spPr>
          <a:xfrm>
            <a:off x="457200" y="1447800"/>
            <a:ext cx="8229600" cy="40094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indent="-457200">
              <a:lnSpc>
                <a:spcPct val="150000"/>
              </a:lnSpc>
              <a:spcBef>
                <a:spcPts val="0"/>
              </a:spcBef>
              <a:tabLst>
                <a:tab pos="469265" algn="l"/>
                <a:tab pos="469900" algn="l"/>
              </a:tabLst>
            </a:pPr>
            <a:r>
              <a:rPr sz="1950" spc="-5" dirty="0">
                <a:latin typeface="Times New Roman"/>
                <a:cs typeface="Times New Roman"/>
              </a:rPr>
              <a:t>Reduced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Costs.</a:t>
            </a:r>
            <a:endParaRPr sz="1950">
              <a:latin typeface="Times New Roman"/>
              <a:cs typeface="Times New Roman"/>
            </a:endParaRPr>
          </a:p>
          <a:p>
            <a:pPr marL="0" indent="-457200">
              <a:lnSpc>
                <a:spcPct val="150000"/>
              </a:lnSpc>
              <a:spcBef>
                <a:spcPts val="0"/>
              </a:spcBef>
              <a:tabLst>
                <a:tab pos="469265" algn="l"/>
                <a:tab pos="469900" algn="l"/>
              </a:tabLst>
            </a:pPr>
            <a:r>
              <a:rPr sz="1950" spc="-10" dirty="0">
                <a:latin typeface="Times New Roman"/>
                <a:cs typeface="Times New Roman"/>
              </a:rPr>
              <a:t>Efficient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hardware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Utilization.</a:t>
            </a:r>
            <a:endParaRPr sz="1950">
              <a:latin typeface="Times New Roman"/>
              <a:cs typeface="Times New Roman"/>
            </a:endParaRPr>
          </a:p>
          <a:p>
            <a:pPr marL="0" indent="-457200">
              <a:lnSpc>
                <a:spcPct val="150000"/>
              </a:lnSpc>
              <a:spcBef>
                <a:spcPts val="0"/>
              </a:spcBef>
              <a:tabLst>
                <a:tab pos="469265" algn="l"/>
                <a:tab pos="469900" algn="l"/>
              </a:tabLst>
            </a:pPr>
            <a:r>
              <a:rPr sz="1950" spc="-15" dirty="0">
                <a:latin typeface="Times New Roman"/>
                <a:cs typeface="Times New Roman"/>
              </a:rPr>
              <a:t>Virtualization</a:t>
            </a:r>
            <a:r>
              <a:rPr sz="1950" spc="2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leads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to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better</a:t>
            </a:r>
            <a:r>
              <a:rPr sz="1950" spc="2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resource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Utilization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and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increase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performance</a:t>
            </a:r>
            <a:endParaRPr sz="1950">
              <a:latin typeface="Times New Roman"/>
              <a:cs typeface="Times New Roman"/>
            </a:endParaRPr>
          </a:p>
          <a:p>
            <a:pPr marL="0" indent="-457200">
              <a:lnSpc>
                <a:spcPct val="150000"/>
              </a:lnSpc>
              <a:spcBef>
                <a:spcPts val="0"/>
              </a:spcBef>
              <a:tabLst>
                <a:tab pos="469265" algn="l"/>
                <a:tab pos="469900" algn="l"/>
              </a:tabLst>
            </a:pPr>
            <a:r>
              <a:rPr sz="1950" spc="-25" dirty="0">
                <a:latin typeface="Times New Roman"/>
                <a:cs typeface="Times New Roman"/>
              </a:rPr>
              <a:t>Testing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for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software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development.</a:t>
            </a:r>
            <a:endParaRPr sz="1950">
              <a:latin typeface="Times New Roman"/>
              <a:cs typeface="Times New Roman"/>
            </a:endParaRPr>
          </a:p>
          <a:p>
            <a:pPr marL="0" indent="-457200">
              <a:lnSpc>
                <a:spcPct val="150000"/>
              </a:lnSpc>
              <a:spcBef>
                <a:spcPts val="0"/>
              </a:spcBef>
              <a:tabLst>
                <a:tab pos="469265" algn="l"/>
                <a:tab pos="469900" algn="l"/>
              </a:tabLst>
            </a:pPr>
            <a:r>
              <a:rPr sz="1950" spc="-5" dirty="0">
                <a:latin typeface="Times New Roman"/>
                <a:cs typeface="Times New Roman"/>
              </a:rPr>
              <a:t>Increase</a:t>
            </a:r>
            <a:r>
              <a:rPr sz="1950" spc="-13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Times New Roman"/>
                <a:cs typeface="Times New Roman"/>
              </a:rPr>
              <a:t>Availability</a:t>
            </a:r>
            <a:endParaRPr sz="1950">
              <a:latin typeface="Times New Roman"/>
              <a:cs typeface="Times New Roman"/>
            </a:endParaRPr>
          </a:p>
          <a:p>
            <a:pPr marL="0" indent="-457200">
              <a:lnSpc>
                <a:spcPct val="150000"/>
              </a:lnSpc>
              <a:spcBef>
                <a:spcPts val="0"/>
              </a:spcBef>
              <a:tabLst>
                <a:tab pos="469265" algn="l"/>
                <a:tab pos="469900" algn="l"/>
              </a:tabLst>
            </a:pPr>
            <a:r>
              <a:rPr sz="1950" spc="-5" dirty="0">
                <a:latin typeface="Times New Roman"/>
                <a:cs typeface="Times New Roman"/>
              </a:rPr>
              <a:t>Save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energy</a:t>
            </a:r>
            <a:endParaRPr sz="1950">
              <a:latin typeface="Times New Roman"/>
              <a:cs typeface="Times New Roman"/>
            </a:endParaRPr>
          </a:p>
          <a:p>
            <a:pPr marL="0" indent="-457200">
              <a:lnSpc>
                <a:spcPct val="150000"/>
              </a:lnSpc>
              <a:spcBef>
                <a:spcPts val="0"/>
              </a:spcBef>
              <a:tabLst>
                <a:tab pos="469265" algn="l"/>
                <a:tab pos="469900" algn="l"/>
              </a:tabLst>
            </a:pPr>
            <a:r>
              <a:rPr sz="1950" spc="-5" dirty="0">
                <a:latin typeface="Times New Roman"/>
                <a:cs typeface="Times New Roman"/>
              </a:rPr>
              <a:t>Shifting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all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your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Local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Infrastructure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to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Cloud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in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a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day</a:t>
            </a:r>
            <a:endParaRPr sz="1950">
              <a:latin typeface="Times New Roman"/>
              <a:cs typeface="Times New Roman"/>
            </a:endParaRPr>
          </a:p>
          <a:p>
            <a:pPr marL="0" indent="-457200">
              <a:lnSpc>
                <a:spcPct val="150000"/>
              </a:lnSpc>
              <a:spcBef>
                <a:spcPts val="0"/>
              </a:spcBef>
              <a:tabLst>
                <a:tab pos="469265" algn="l"/>
                <a:tab pos="469900" algn="l"/>
              </a:tabLst>
            </a:pPr>
            <a:r>
              <a:rPr sz="1950" spc="-5" dirty="0">
                <a:latin typeface="Times New Roman"/>
                <a:cs typeface="Times New Roman"/>
              </a:rPr>
              <a:t>Possibility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to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Divide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Services</a:t>
            </a:r>
            <a:endParaRPr sz="1950">
              <a:latin typeface="Times New Roman"/>
              <a:cs typeface="Times New Roman"/>
            </a:endParaRPr>
          </a:p>
          <a:p>
            <a:pPr marL="0" indent="-457200">
              <a:lnSpc>
                <a:spcPct val="150000"/>
              </a:lnSpc>
              <a:spcBef>
                <a:spcPts val="0"/>
              </a:spcBef>
              <a:tabLst>
                <a:tab pos="469265" algn="l"/>
                <a:tab pos="469900" algn="l"/>
              </a:tabLst>
            </a:pPr>
            <a:r>
              <a:rPr sz="1950" spc="-5" dirty="0">
                <a:latin typeface="Times New Roman"/>
                <a:cs typeface="Times New Roman"/>
              </a:rPr>
              <a:t>Running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application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not</a:t>
            </a:r>
            <a:r>
              <a:rPr sz="1950" spc="-5" dirty="0">
                <a:latin typeface="Times New Roman"/>
                <a:cs typeface="Times New Roman"/>
              </a:rPr>
              <a:t> supported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by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the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host.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Disadvantages</a:t>
            </a:r>
            <a:r>
              <a:rPr sz="3600" spc="15" dirty="0"/>
              <a:t> </a:t>
            </a:r>
            <a:r>
              <a:rPr sz="3600" spc="-5" dirty="0"/>
              <a:t>of</a:t>
            </a:r>
            <a:r>
              <a:rPr sz="3600" spc="-105" dirty="0"/>
              <a:t> </a:t>
            </a:r>
            <a:r>
              <a:rPr sz="3600" spc="-25" dirty="0"/>
              <a:t>Virtualization</a:t>
            </a:r>
          </a:p>
        </p:txBody>
      </p:sp>
      <p:sp>
        <p:nvSpPr>
          <p:cNvPr id="5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Extra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Costs.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21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Software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Licensing.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04088"/>
          </a:xfrm>
        </p:spPr>
        <p:txBody>
          <a:bodyPr>
            <a:normAutofit/>
          </a:bodyPr>
          <a:lstStyle/>
          <a:p>
            <a:r>
              <a:rPr lang="en-US" sz="3600" dirty="0"/>
              <a:t>Autonomic Computing</a:t>
            </a:r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1524000"/>
            <a:ext cx="8229600" cy="4956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1524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200" spc="-1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mprove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systems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decreasing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human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involvement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their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operation.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anage</a:t>
            </a:r>
            <a:r>
              <a:rPr sz="2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themselves,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high-level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guidance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humans</a:t>
            </a:r>
            <a:endParaRPr lang="en-US" sz="22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Properties</a:t>
            </a:r>
            <a:endParaRPr lang="en-US" sz="2200" dirty="0">
              <a:latin typeface="Calibri"/>
              <a:cs typeface="Calibri"/>
            </a:endParaRPr>
          </a:p>
          <a:p>
            <a:pPr lvl="1"/>
            <a:r>
              <a:rPr lang="en-US" sz="1600" dirty="0"/>
              <a:t>Self-Configuration</a:t>
            </a:r>
          </a:p>
          <a:p>
            <a:pPr lvl="2"/>
            <a:r>
              <a:rPr lang="en-US" sz="1600" dirty="0"/>
              <a:t>Automatic configuration of components.</a:t>
            </a:r>
          </a:p>
          <a:p>
            <a:pPr lvl="1"/>
            <a:r>
              <a:rPr lang="en-US" sz="1600" dirty="0"/>
              <a:t>Self-Healing</a:t>
            </a:r>
          </a:p>
          <a:p>
            <a:pPr lvl="2"/>
            <a:r>
              <a:rPr lang="en-US" sz="1600" dirty="0"/>
              <a:t>Automatic discovery, and correction of faults.</a:t>
            </a:r>
          </a:p>
          <a:p>
            <a:pPr lvl="1"/>
            <a:r>
              <a:rPr lang="en-US" sz="1600" dirty="0"/>
              <a:t>Self-Optimization</a:t>
            </a:r>
          </a:p>
          <a:p>
            <a:pPr lvl="2"/>
            <a:r>
              <a:rPr lang="en-US" sz="1600" dirty="0"/>
              <a:t>Automatic monitoring and control of resources to ensure the optimal functioning with respect to the defined requirements.</a:t>
            </a:r>
          </a:p>
          <a:p>
            <a:pPr lvl="1"/>
            <a:r>
              <a:rPr lang="en-US" sz="1600" dirty="0"/>
              <a:t>Self-Protection</a:t>
            </a:r>
          </a:p>
          <a:p>
            <a:pPr lvl="2"/>
            <a:r>
              <a:rPr lang="en-US" sz="1600" dirty="0"/>
              <a:t>Proactive identification and protection from arbitrary attacks.</a:t>
            </a: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IBM</a:t>
            </a:r>
            <a:r>
              <a:rPr lang="en-US"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20" dirty="0">
                <a:solidFill>
                  <a:srgbClr val="2E2B1F"/>
                </a:solidFill>
                <a:latin typeface="Calibri"/>
                <a:cs typeface="Calibri"/>
              </a:rPr>
              <a:t>reference 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Model</a:t>
            </a:r>
            <a:endParaRPr lang="en-US" sz="2200" dirty="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MAPE-K</a:t>
            </a:r>
          </a:p>
          <a:p>
            <a:pPr marL="538480" lvl="1" indent="-22987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None/>
              <a:tabLst>
                <a:tab pos="538480" algn="l"/>
                <a:tab pos="539115" algn="l"/>
              </a:tabLst>
            </a:pP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Layers and Types of Cloud</a:t>
            </a:r>
          </a:p>
        </p:txBody>
      </p:sp>
      <p:grpSp>
        <p:nvGrpSpPr>
          <p:cNvPr id="4" name="object 4"/>
          <p:cNvGrpSpPr>
            <a:grpSpLocks noGrp="1"/>
          </p:cNvGrpSpPr>
          <p:nvPr/>
        </p:nvGrpSpPr>
        <p:grpSpPr>
          <a:xfrm>
            <a:off x="381000" y="2057400"/>
            <a:ext cx="8229600" cy="3094037"/>
            <a:chOff x="381000" y="1600200"/>
            <a:chExt cx="8709025" cy="47434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600200"/>
              <a:ext cx="7686675" cy="47434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31732" y="5648959"/>
              <a:ext cx="548640" cy="396240"/>
            </a:xfrm>
            <a:custGeom>
              <a:avLst/>
              <a:gdLst/>
              <a:ahLst/>
              <a:cxnLst/>
              <a:rect l="l" t="t" r="r" b="b"/>
              <a:pathLst>
                <a:path w="548640" h="396239">
                  <a:moveTo>
                    <a:pt x="71120" y="396239"/>
                  </a:moveTo>
                  <a:lnTo>
                    <a:pt x="43451" y="390651"/>
                  </a:lnTo>
                  <a:lnTo>
                    <a:pt x="20843" y="375410"/>
                  </a:lnTo>
                  <a:lnTo>
                    <a:pt x="5593" y="352804"/>
                  </a:lnTo>
                  <a:lnTo>
                    <a:pt x="0" y="325119"/>
                  </a:lnTo>
                  <a:lnTo>
                    <a:pt x="0" y="71119"/>
                  </a:lnTo>
                  <a:lnTo>
                    <a:pt x="5593" y="43435"/>
                  </a:lnTo>
                  <a:lnTo>
                    <a:pt x="20843" y="20829"/>
                  </a:lnTo>
                  <a:lnTo>
                    <a:pt x="43451" y="5588"/>
                  </a:lnTo>
                  <a:lnTo>
                    <a:pt x="71120" y="0"/>
                  </a:lnTo>
                </a:path>
                <a:path w="548640" h="396239">
                  <a:moveTo>
                    <a:pt x="477520" y="0"/>
                  </a:moveTo>
                  <a:lnTo>
                    <a:pt x="505241" y="5588"/>
                  </a:lnTo>
                  <a:lnTo>
                    <a:pt x="527843" y="20829"/>
                  </a:lnTo>
                  <a:lnTo>
                    <a:pt x="543063" y="43435"/>
                  </a:lnTo>
                  <a:lnTo>
                    <a:pt x="548640" y="71119"/>
                  </a:lnTo>
                  <a:lnTo>
                    <a:pt x="548640" y="325119"/>
                  </a:lnTo>
                  <a:lnTo>
                    <a:pt x="543063" y="352804"/>
                  </a:lnTo>
                  <a:lnTo>
                    <a:pt x="527843" y="375410"/>
                  </a:lnTo>
                  <a:lnTo>
                    <a:pt x="505241" y="390651"/>
                  </a:lnTo>
                  <a:lnTo>
                    <a:pt x="477520" y="396239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IAAS</a:t>
            </a:r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Offering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virtualized</a:t>
            </a:r>
            <a:r>
              <a:rPr sz="2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resources</a:t>
            </a:r>
            <a:r>
              <a:rPr sz="2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demand</a:t>
            </a:r>
            <a:endParaRPr sz="28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675"/>
              </a:spcBef>
              <a:buClr>
                <a:srgbClr val="9CBDBC"/>
              </a:buClr>
              <a:buFont typeface="Arial MT"/>
              <a:buChar char="•"/>
              <a:tabLst>
                <a:tab pos="539115" algn="l"/>
              </a:tabLst>
            </a:pP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computation,</a:t>
            </a:r>
            <a:r>
              <a:rPr sz="28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storage,</a:t>
            </a:r>
            <a:r>
              <a:rPr sz="2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communication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Bottom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layer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of cloud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systems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endParaRPr sz="28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675"/>
              </a:spcBef>
              <a:buClr>
                <a:srgbClr val="9CBDBC"/>
              </a:buClr>
              <a:buFont typeface="Arial MT"/>
              <a:buChar char="•"/>
              <a:tabLst>
                <a:tab pos="539115" algn="l"/>
              </a:tabLst>
            </a:pP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Amazon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EC2</a:t>
            </a:r>
            <a:endParaRPr sz="2800">
              <a:latin typeface="Calibri"/>
              <a:cs typeface="Calibri"/>
            </a:endParaRPr>
          </a:p>
          <a:p>
            <a:pPr marL="904240" lvl="2" indent="-229235">
              <a:lnSpc>
                <a:spcPct val="100000"/>
              </a:lnSpc>
              <a:spcBef>
                <a:spcPts val="645"/>
              </a:spcBef>
              <a:buClr>
                <a:srgbClr val="D2CA6C"/>
              </a:buClr>
              <a:buFont typeface="Arial MT"/>
              <a:buChar char="•"/>
              <a:tabLst>
                <a:tab pos="904875" algn="l"/>
              </a:tabLst>
            </a:pPr>
            <a:r>
              <a:rPr sz="2600" spc="-15" dirty="0">
                <a:solidFill>
                  <a:srgbClr val="2E2B1F"/>
                </a:solidFill>
                <a:latin typeface="Calibri"/>
                <a:cs typeface="Calibri"/>
              </a:rPr>
              <a:t>Offering</a:t>
            </a:r>
            <a:r>
              <a:rPr sz="26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VM</a:t>
            </a:r>
            <a:endParaRPr sz="2600">
              <a:latin typeface="Calibri"/>
              <a:cs typeface="Calibri"/>
            </a:endParaRPr>
          </a:p>
          <a:p>
            <a:pPr marL="904240" lvl="2" indent="-229235">
              <a:lnSpc>
                <a:spcPct val="100000"/>
              </a:lnSpc>
              <a:spcBef>
                <a:spcPts val="620"/>
              </a:spcBef>
              <a:buClr>
                <a:srgbClr val="D2CA6C"/>
              </a:buClr>
              <a:buFont typeface="Arial MT"/>
              <a:buChar char="•"/>
              <a:tabLst>
                <a:tab pos="904875" algn="l"/>
              </a:tabLst>
            </a:pPr>
            <a:r>
              <a:rPr sz="2600" spc="-10" dirty="0">
                <a:solidFill>
                  <a:srgbClr val="2E2B1F"/>
                </a:solidFill>
                <a:latin typeface="Calibri"/>
                <a:cs typeface="Calibri"/>
              </a:rPr>
              <a:t>Software</a:t>
            </a:r>
            <a:r>
              <a:rPr sz="26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E2B1F"/>
                </a:solidFill>
                <a:latin typeface="Calibri"/>
                <a:cs typeface="Calibri"/>
              </a:rPr>
              <a:t>stack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PAAS</a:t>
            </a:r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make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cloud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easily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programmable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offers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environment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developers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create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deploy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applications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do not necessarily need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know how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many processors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or </a:t>
            </a:r>
            <a:r>
              <a:rPr sz="2400" spc="-5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how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much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memory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applications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offered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building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blocks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Google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AppEngine</a:t>
            </a:r>
            <a:endParaRPr sz="24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509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Python,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java</a:t>
            </a:r>
            <a:endParaRPr sz="20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Building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block</a:t>
            </a:r>
            <a:endParaRPr sz="2000">
              <a:latin typeface="Calibri"/>
              <a:cs typeface="Calibri"/>
            </a:endParaRPr>
          </a:p>
          <a:p>
            <a:pPr marL="904240" lvl="2" indent="-229235">
              <a:lnSpc>
                <a:spcPct val="100000"/>
              </a:lnSpc>
              <a:spcBef>
                <a:spcPts val="440"/>
              </a:spcBef>
              <a:buClr>
                <a:srgbClr val="D2CA6C"/>
              </a:buClr>
              <a:buFont typeface="Arial MT"/>
              <a:buChar char="•"/>
              <a:tabLst>
                <a:tab pos="904240" algn="l"/>
                <a:tab pos="904875" algn="l"/>
              </a:tabLst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Mail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service,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instance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messaging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service,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image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manipulation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</a:t>
            </a:r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Applications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reside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top of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cloud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stack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accessed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end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users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through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portal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locale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on-line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software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with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same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functionally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 MT"/>
              <a:buChar char="•"/>
              <a:tabLst>
                <a:tab pos="539115" algn="l"/>
              </a:tabLst>
            </a:pP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Salseforce.com</a:t>
            </a:r>
            <a:endParaRPr sz="24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590"/>
              </a:spcBef>
              <a:buClr>
                <a:srgbClr val="9CBDBC"/>
              </a:buClr>
              <a:buFont typeface="Arial MT"/>
              <a:buChar char="•"/>
              <a:tabLst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CRM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Cloud Computing</a:t>
            </a:r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1447800"/>
            <a:ext cx="8229600" cy="4616264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Electric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Power</a:t>
            </a:r>
            <a:endParaRPr sz="22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245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Virtualize</a:t>
            </a:r>
            <a:endParaRPr sz="2000">
              <a:latin typeface="Calibri"/>
              <a:cs typeface="Calibri"/>
            </a:endParaRPr>
          </a:p>
          <a:p>
            <a:pPr marL="904240" lvl="2" indent="-229235">
              <a:lnSpc>
                <a:spcPts val="2050"/>
              </a:lnSpc>
              <a:spcBef>
                <a:spcPts val="229"/>
              </a:spcBef>
              <a:buClr>
                <a:srgbClr val="D2CA6C"/>
              </a:buClr>
              <a:buFont typeface="Arial MT"/>
              <a:buChar char="•"/>
              <a:tabLst>
                <a:tab pos="904240" algn="l"/>
                <a:tab pos="904875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means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delivering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useful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functions</a:t>
            </a:r>
            <a:r>
              <a:rPr sz="18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while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hiding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how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their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internals</a:t>
            </a:r>
            <a:endParaRPr sz="1800">
              <a:latin typeface="Calibri"/>
              <a:cs typeface="Calibri"/>
            </a:endParaRPr>
          </a:p>
          <a:p>
            <a:pPr marL="904240">
              <a:lnSpc>
                <a:spcPts val="2050"/>
              </a:lnSpc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work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Cluster,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grid,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cloud</a:t>
            </a:r>
            <a:endParaRPr sz="2200">
              <a:latin typeface="Calibri"/>
              <a:cs typeface="Calibri"/>
            </a:endParaRPr>
          </a:p>
          <a:p>
            <a:pPr marL="538480" marR="5080" lvl="1" indent="-229235">
              <a:lnSpc>
                <a:spcPct val="90000"/>
              </a:lnSpc>
              <a:spcBef>
                <a:spcPts val="49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access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large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amounts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 computing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power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fully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virtualized </a:t>
            </a:r>
            <a:r>
              <a:rPr sz="20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manner,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by aggregating resources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offering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single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system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view</a:t>
            </a:r>
            <a:endParaRPr sz="20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24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Delivering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Computing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 a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utility</a:t>
            </a:r>
            <a:endParaRPr sz="2000">
              <a:latin typeface="Calibri"/>
              <a:cs typeface="Calibri"/>
            </a:endParaRPr>
          </a:p>
          <a:p>
            <a:pPr marL="904240" lvl="2" indent="-229235">
              <a:lnSpc>
                <a:spcPct val="100000"/>
              </a:lnSpc>
              <a:spcBef>
                <a:spcPts val="225"/>
              </a:spcBef>
              <a:buClr>
                <a:srgbClr val="D2CA6C"/>
              </a:buClr>
              <a:buFont typeface="Arial MT"/>
              <a:buChar char="•"/>
              <a:tabLst>
                <a:tab pos="904240" algn="l"/>
                <a:tab pos="904875" algn="l"/>
              </a:tabLst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On-demand</a:t>
            </a:r>
            <a:endParaRPr sz="1800">
              <a:latin typeface="Calibri"/>
              <a:cs typeface="Calibri"/>
            </a:endParaRPr>
          </a:p>
          <a:p>
            <a:pPr marL="904240" lvl="2" indent="-229235">
              <a:lnSpc>
                <a:spcPct val="100000"/>
              </a:lnSpc>
              <a:spcBef>
                <a:spcPts val="215"/>
              </a:spcBef>
              <a:buClr>
                <a:srgbClr val="D2CA6C"/>
              </a:buClr>
              <a:buFont typeface="Arial MT"/>
              <a:buChar char="•"/>
              <a:tabLst>
                <a:tab pos="904240" algn="l"/>
                <a:tab pos="904875" algn="l"/>
              </a:tabLst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Pay-as-you-go</a:t>
            </a:r>
            <a:endParaRPr sz="18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229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>
                <a:solidFill>
                  <a:srgbClr val="2E2B1F"/>
                </a:solidFill>
                <a:latin typeface="Calibri"/>
                <a:cs typeface="Calibri"/>
              </a:rPr>
              <a:t>Service</a:t>
            </a:r>
            <a:r>
              <a:rPr sz="2000" spc="-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provider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(Amazon,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2E2B1F"/>
                </a:solidFill>
                <a:latin typeface="Calibri"/>
                <a:cs typeface="Calibri"/>
              </a:rPr>
              <a:t>Google)</a:t>
            </a:r>
            <a:endParaRPr lang="en-US" sz="200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881380" lvl="2" indent="-228600">
              <a:spcBef>
                <a:spcPts val="315"/>
              </a:spcBef>
              <a:buClr>
                <a:srgbClr val="D2CA6C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300" spc="-5" dirty="0">
                <a:solidFill>
                  <a:srgbClr val="2E2B1F"/>
                </a:solidFill>
                <a:latin typeface="Calibri"/>
                <a:cs typeface="Calibri"/>
              </a:rPr>
              <a:t>Computing</a:t>
            </a:r>
            <a:r>
              <a:rPr lang="en-US" sz="13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300" spc="-15" dirty="0">
                <a:solidFill>
                  <a:srgbClr val="2E2B1F"/>
                </a:solidFill>
                <a:latin typeface="Calibri"/>
                <a:cs typeface="Calibri"/>
              </a:rPr>
              <a:t>infrastructure</a:t>
            </a:r>
            <a:r>
              <a:rPr lang="en-US" sz="13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300" spc="-10" dirty="0">
                <a:solidFill>
                  <a:srgbClr val="2E2B1F"/>
                </a:solidFill>
                <a:latin typeface="Calibri"/>
                <a:cs typeface="Calibri"/>
              </a:rPr>
              <a:t>(Cloud)</a:t>
            </a:r>
            <a:endParaRPr lang="en-US" sz="1300" dirty="0">
              <a:latin typeface="Calibri"/>
              <a:cs typeface="Calibri"/>
            </a:endParaRPr>
          </a:p>
          <a:p>
            <a:pPr marL="881380" lvl="2" indent="-228600">
              <a:spcBef>
                <a:spcPts val="219"/>
              </a:spcBef>
              <a:buClr>
                <a:srgbClr val="D2CA6C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300" spc="-5" dirty="0">
                <a:solidFill>
                  <a:srgbClr val="2E2B1F"/>
                </a:solidFill>
                <a:latin typeface="Calibri"/>
                <a:cs typeface="Calibri"/>
              </a:rPr>
              <a:t>Access</a:t>
            </a:r>
            <a:r>
              <a:rPr lang="en-US" sz="13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300" spc="-1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lang="en-US" sz="13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300" spc="-10" dirty="0">
                <a:solidFill>
                  <a:srgbClr val="2E2B1F"/>
                </a:solidFill>
                <a:latin typeface="Calibri"/>
                <a:cs typeface="Calibri"/>
              </a:rPr>
              <a:t>anywhere</a:t>
            </a:r>
            <a:endParaRPr lang="en-US" sz="1300" dirty="0">
              <a:latin typeface="Calibri"/>
              <a:cs typeface="Calibri"/>
            </a:endParaRPr>
          </a:p>
          <a:p>
            <a:pPr marL="881380" lvl="2" indent="-228600">
              <a:spcBef>
                <a:spcPts val="215"/>
              </a:spcBef>
              <a:buClr>
                <a:srgbClr val="D2CA6C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3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lang="en-US" sz="13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3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lang="en-US" sz="13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300" dirty="0">
                <a:solidFill>
                  <a:srgbClr val="2E2B1F"/>
                </a:solidFill>
                <a:latin typeface="Calibri"/>
                <a:cs typeface="Calibri"/>
              </a:rPr>
              <a:t>service</a:t>
            </a:r>
            <a:endParaRPr lang="en-US" sz="1300" dirty="0">
              <a:latin typeface="Calibri"/>
              <a:cs typeface="Calibri"/>
            </a:endParaRPr>
          </a:p>
          <a:p>
            <a:pPr marL="812800" lvl="2" indent="-229870">
              <a:spcBef>
                <a:spcPts val="229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Delivery Models</a:t>
            </a:r>
          </a:p>
        </p:txBody>
      </p:sp>
      <p:pic>
        <p:nvPicPr>
          <p:cNvPr id="4" name="object 7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1295400"/>
            <a:ext cx="4903755" cy="438943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/>
              <a:t>Deployment Models</a:t>
            </a:r>
          </a:p>
        </p:txBody>
      </p:sp>
      <p:grpSp>
        <p:nvGrpSpPr>
          <p:cNvPr id="4" name="object 4"/>
          <p:cNvGrpSpPr>
            <a:grpSpLocks noGrp="1"/>
          </p:cNvGrpSpPr>
          <p:nvPr/>
        </p:nvGrpSpPr>
        <p:grpSpPr>
          <a:xfrm>
            <a:off x="457200" y="1600200"/>
            <a:ext cx="8229600" cy="4389437"/>
            <a:chOff x="228600" y="1524000"/>
            <a:chExt cx="8861425" cy="46386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1524000"/>
              <a:ext cx="8029575" cy="46386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31732" y="5648959"/>
              <a:ext cx="548640" cy="396240"/>
            </a:xfrm>
            <a:custGeom>
              <a:avLst/>
              <a:gdLst/>
              <a:ahLst/>
              <a:cxnLst/>
              <a:rect l="l" t="t" r="r" b="b"/>
              <a:pathLst>
                <a:path w="548640" h="396239">
                  <a:moveTo>
                    <a:pt x="71120" y="396239"/>
                  </a:moveTo>
                  <a:lnTo>
                    <a:pt x="43451" y="390651"/>
                  </a:lnTo>
                  <a:lnTo>
                    <a:pt x="20843" y="375410"/>
                  </a:lnTo>
                  <a:lnTo>
                    <a:pt x="5593" y="352804"/>
                  </a:lnTo>
                  <a:lnTo>
                    <a:pt x="0" y="325119"/>
                  </a:lnTo>
                  <a:lnTo>
                    <a:pt x="0" y="71119"/>
                  </a:lnTo>
                  <a:lnTo>
                    <a:pt x="5593" y="43435"/>
                  </a:lnTo>
                  <a:lnTo>
                    <a:pt x="20843" y="20829"/>
                  </a:lnTo>
                  <a:lnTo>
                    <a:pt x="43451" y="5588"/>
                  </a:lnTo>
                  <a:lnTo>
                    <a:pt x="71120" y="0"/>
                  </a:lnTo>
                </a:path>
                <a:path w="548640" h="396239">
                  <a:moveTo>
                    <a:pt x="477520" y="0"/>
                  </a:moveTo>
                  <a:lnTo>
                    <a:pt x="505241" y="5588"/>
                  </a:lnTo>
                  <a:lnTo>
                    <a:pt x="527843" y="20829"/>
                  </a:lnTo>
                  <a:lnTo>
                    <a:pt x="543063" y="43435"/>
                  </a:lnTo>
                  <a:lnTo>
                    <a:pt x="548640" y="71119"/>
                  </a:lnTo>
                  <a:lnTo>
                    <a:pt x="548640" y="325119"/>
                  </a:lnTo>
                  <a:lnTo>
                    <a:pt x="543063" y="352804"/>
                  </a:lnTo>
                  <a:lnTo>
                    <a:pt x="527843" y="375410"/>
                  </a:lnTo>
                  <a:lnTo>
                    <a:pt x="505241" y="390651"/>
                  </a:lnTo>
                  <a:lnTo>
                    <a:pt x="477520" y="396239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Deployment Models</a:t>
            </a:r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1219200"/>
            <a:ext cx="8229600" cy="5312352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Public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cloud</a:t>
            </a:r>
            <a:endParaRPr sz="2200">
              <a:latin typeface="Calibri"/>
              <a:cs typeface="Calibri"/>
            </a:endParaRPr>
          </a:p>
          <a:p>
            <a:pPr marL="538480" lvl="1" indent="-229870">
              <a:lnSpc>
                <a:spcPts val="2280"/>
              </a:lnSpc>
              <a:spcBef>
                <a:spcPts val="245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cloud</a:t>
            </a:r>
            <a:r>
              <a:rPr sz="2000" spc="2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made</a:t>
            </a:r>
            <a:r>
              <a:rPr sz="2000" spc="2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available</a:t>
            </a:r>
            <a:r>
              <a:rPr sz="2000" spc="2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2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2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pay-as-you-go</a:t>
            </a:r>
            <a:r>
              <a:rPr sz="2000" spc="25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manner</a:t>
            </a:r>
            <a:r>
              <a:rPr sz="2000" spc="2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2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2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general</a:t>
            </a:r>
            <a:endParaRPr sz="2000">
              <a:latin typeface="Calibri"/>
              <a:cs typeface="Calibri"/>
            </a:endParaRPr>
          </a:p>
          <a:p>
            <a:pPr marL="538480">
              <a:lnSpc>
                <a:spcPts val="228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public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54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Private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cloud</a:t>
            </a:r>
            <a:endParaRPr sz="2200">
              <a:latin typeface="Calibri"/>
              <a:cs typeface="Calibri"/>
            </a:endParaRPr>
          </a:p>
          <a:p>
            <a:pPr marL="538480" marR="5080" lvl="1" indent="-229235">
              <a:lnSpc>
                <a:spcPts val="2160"/>
              </a:lnSpc>
              <a:spcBef>
                <a:spcPts val="52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internal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center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business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other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organization,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made </a:t>
            </a:r>
            <a:r>
              <a:rPr sz="20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available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general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public</a:t>
            </a:r>
            <a:endParaRPr sz="20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21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restructuring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existing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infrastructure</a:t>
            </a:r>
            <a:endParaRPr sz="20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254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adding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virtualization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cloud-like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interfaces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4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Community</a:t>
            </a:r>
            <a:r>
              <a:rPr sz="2200" spc="-3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cloud</a:t>
            </a:r>
            <a:endParaRPr lang="en-US" sz="22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538480" marR="5080" indent="-229235">
              <a:lnSpc>
                <a:spcPts val="2160"/>
              </a:lnSpc>
              <a:spcBef>
                <a:spcPts val="375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  <a:tab pos="1461770" algn="l"/>
                <a:tab pos="1931035" algn="l"/>
                <a:tab pos="2880995" algn="l"/>
                <a:tab pos="4476750" algn="l"/>
                <a:tab pos="5088255" algn="l"/>
              </a:tabLst>
            </a:pP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sha</a:t>
            </a:r>
            <a:r>
              <a:rPr lang="en-US" sz="2400" spc="-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ed	</a:t>
            </a:r>
            <a:r>
              <a:rPr lang="en-US" sz="2400" spc="-10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y	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lang="en-US" sz="2400" spc="-2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lang="en-US" sz="2400" spc="-30" dirty="0">
                <a:solidFill>
                  <a:srgbClr val="2E2B1F"/>
                </a:solidFill>
                <a:latin typeface="Calibri"/>
                <a:cs typeface="Calibri"/>
              </a:rPr>
              <a:t>v</a:t>
            </a: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lang="en-US" sz="2400" spc="-45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lang="en-US" sz="240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l	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lang="en-US" sz="2400" spc="-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lang="en-US" sz="2400" spc="-35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lang="en-US" sz="2400" spc="-1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lang="en-US" sz="2400" spc="-40" dirty="0">
                <a:solidFill>
                  <a:srgbClr val="2E2B1F"/>
                </a:solidFill>
                <a:latin typeface="Calibri"/>
                <a:cs typeface="Calibri"/>
              </a:rPr>
              <a:t>z</a:t>
            </a:r>
            <a:r>
              <a:rPr lang="en-US" sz="2400" spc="-2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tions	and	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sup</a:t>
            </a:r>
            <a:r>
              <a:rPr lang="en-US" sz="2400" spc="5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orts  community</a:t>
            </a:r>
            <a:r>
              <a:rPr lang="en-US"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lang="en-US"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2E2B1F"/>
                </a:solidFill>
                <a:latin typeface="Calibri"/>
                <a:cs typeface="Calibri"/>
              </a:rPr>
              <a:t>shared</a:t>
            </a: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 concerns</a:t>
            </a:r>
            <a:endParaRPr lang="en-US"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800" spc="-10" dirty="0">
                <a:solidFill>
                  <a:srgbClr val="2E2B1F"/>
                </a:solidFill>
                <a:latin typeface="Calibri"/>
                <a:cs typeface="Calibri"/>
              </a:rPr>
              <a:t>hybrid</a:t>
            </a:r>
            <a:r>
              <a:rPr lang="en-US" sz="2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2E2B1F"/>
                </a:solidFill>
                <a:latin typeface="Calibri"/>
                <a:cs typeface="Calibri"/>
              </a:rPr>
              <a:t>cloud</a:t>
            </a:r>
            <a:endParaRPr lang="en-US" sz="2800" dirty="0">
              <a:latin typeface="Calibri"/>
              <a:cs typeface="Calibri"/>
            </a:endParaRPr>
          </a:p>
          <a:p>
            <a:pPr marL="607060" lvl="1" indent="-228600">
              <a:spcBef>
                <a:spcPts val="244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200" spc="-2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lang="en-US"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lang="en-US" sz="2200" spc="-65" dirty="0">
                <a:solidFill>
                  <a:srgbClr val="2E2B1F"/>
                </a:solidFill>
                <a:latin typeface="Calibri"/>
                <a:cs typeface="Calibri"/>
              </a:rPr>
              <a:t>k</a:t>
            </a:r>
            <a:r>
              <a:rPr lang="en-US" sz="2200" dirty="0">
                <a:solidFill>
                  <a:srgbClr val="2E2B1F"/>
                </a:solidFill>
                <a:latin typeface="Calibri"/>
                <a:cs typeface="Calibri"/>
              </a:rPr>
              <a:t>es 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shap</a:t>
            </a:r>
            <a:r>
              <a:rPr lang="en-US" sz="2200" dirty="0">
                <a:solidFill>
                  <a:srgbClr val="2E2B1F"/>
                </a:solidFill>
                <a:latin typeface="Calibri"/>
                <a:cs typeface="Calibri"/>
              </a:rPr>
              <a:t>e when	a 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pri</a:t>
            </a:r>
            <a:r>
              <a:rPr lang="en-US" sz="2200" spc="-50" dirty="0">
                <a:solidFill>
                  <a:srgbClr val="2E2B1F"/>
                </a:solidFill>
                <a:latin typeface="Calibri"/>
                <a:cs typeface="Calibri"/>
              </a:rPr>
              <a:t>v</a:t>
            </a:r>
            <a:r>
              <a:rPr lang="en-US" sz="2200" spc="-25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lang="en-US" sz="2200" dirty="0">
                <a:solidFill>
                  <a:srgbClr val="2E2B1F"/>
                </a:solidFill>
                <a:latin typeface="Calibri"/>
                <a:cs typeface="Calibri"/>
              </a:rPr>
              <a:t>e </a:t>
            </a:r>
            <a:r>
              <a:rPr lang="en-US" sz="2200" spc="1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lang="en-US" sz="2200" dirty="0">
                <a:solidFill>
                  <a:srgbClr val="2E2B1F"/>
                </a:solidFill>
                <a:latin typeface="Calibri"/>
                <a:cs typeface="Calibri"/>
              </a:rPr>
              <a:t>loud	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lang="en-US" sz="2200" dirty="0">
                <a:solidFill>
                  <a:srgbClr val="2E2B1F"/>
                </a:solidFill>
                <a:latin typeface="Calibri"/>
                <a:cs typeface="Calibri"/>
              </a:rPr>
              <a:t>s 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sup</a:t>
            </a:r>
            <a:r>
              <a:rPr lang="en-US" sz="2200" spc="5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lang="en-US" sz="2200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lang="en-US" sz="2200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lang="en-US" sz="2200" spc="-25" dirty="0">
                <a:solidFill>
                  <a:srgbClr val="2E2B1F"/>
                </a:solidFill>
                <a:latin typeface="Calibri"/>
                <a:cs typeface="Calibri"/>
              </a:rPr>
              <a:t>nt</a:t>
            </a:r>
            <a:r>
              <a:rPr lang="en-US" sz="2200" spc="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lang="en-US" sz="2200" dirty="0">
                <a:solidFill>
                  <a:srgbClr val="2E2B1F"/>
                </a:solidFill>
                <a:latin typeface="Calibri"/>
                <a:cs typeface="Calibri"/>
              </a:rPr>
              <a:t>d w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lang="en-US" sz="2200" dirty="0">
                <a:solidFill>
                  <a:srgbClr val="2E2B1F"/>
                </a:solidFill>
                <a:latin typeface="Calibri"/>
                <a:cs typeface="Calibri"/>
              </a:rPr>
              <a:t>th  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computing</a:t>
            </a:r>
            <a:r>
              <a:rPr lang="en-US"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2E2B1F"/>
                </a:solidFill>
                <a:latin typeface="Calibri"/>
                <a:cs typeface="Calibri"/>
              </a:rPr>
              <a:t>capacity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 public </a:t>
            </a:r>
            <a:r>
              <a:rPr lang="en-US" sz="2200" dirty="0">
                <a:solidFill>
                  <a:srgbClr val="2E2B1F"/>
                </a:solidFill>
                <a:latin typeface="Calibri"/>
                <a:cs typeface="Calibri"/>
              </a:rPr>
              <a:t>clouds</a:t>
            </a:r>
            <a:endParaRPr lang="en-US"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4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Features of Cloud</a:t>
            </a:r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3048000"/>
            <a:ext cx="8229600" cy="1626727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>
                <a:solidFill>
                  <a:srgbClr val="2E2B1F"/>
                </a:solidFill>
                <a:latin typeface="Calibri"/>
                <a:cs typeface="Calibri"/>
              </a:rPr>
              <a:t>self-service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per-usage</a:t>
            </a:r>
            <a:r>
              <a:rPr sz="22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metered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billed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6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elastic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customizable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Infrastructure Management</a:t>
            </a:r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1295400"/>
            <a:ext cx="8229600" cy="43891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Management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challenge</a:t>
            </a:r>
            <a:endParaRPr sz="2200" dirty="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VIM</a:t>
            </a:r>
            <a:endParaRPr sz="2000" dirty="0">
              <a:latin typeface="Calibri"/>
              <a:cs typeface="Calibri"/>
            </a:endParaRPr>
          </a:p>
          <a:p>
            <a:pPr marL="904240" marR="412750" lvl="2" indent="-228600">
              <a:lnSpc>
                <a:spcPct val="100000"/>
              </a:lnSpc>
              <a:spcBef>
                <a:spcPts val="440"/>
              </a:spcBef>
              <a:buClr>
                <a:srgbClr val="D2CA6C"/>
              </a:buClr>
              <a:buFont typeface="Arial MT"/>
              <a:buChar char="•"/>
              <a:tabLst>
                <a:tab pos="904240" algn="l"/>
                <a:tab pos="904875" algn="l"/>
              </a:tabLst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software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toolkit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responsible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18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rapidly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dynamically </a:t>
            </a:r>
            <a:r>
              <a:rPr sz="1800" spc="-3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provision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resources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applications</a:t>
            </a:r>
            <a:endParaRPr sz="1800" dirty="0">
              <a:latin typeface="Calibri"/>
              <a:cs typeface="Calibri"/>
            </a:endParaRPr>
          </a:p>
          <a:p>
            <a:pPr marL="904240" lvl="2" indent="-229235">
              <a:lnSpc>
                <a:spcPct val="100000"/>
              </a:lnSpc>
              <a:spcBef>
                <a:spcPts val="434"/>
              </a:spcBef>
              <a:buClr>
                <a:srgbClr val="D2CA6C"/>
              </a:buClr>
              <a:buFont typeface="Arial MT"/>
              <a:buChar char="•"/>
              <a:tabLst>
                <a:tab pos="904240" algn="l"/>
                <a:tab pos="904875" algn="l"/>
              </a:tabLst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Cloud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operation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system</a:t>
            </a:r>
            <a:endParaRPr sz="1800" dirty="0">
              <a:latin typeface="Calibri"/>
              <a:cs typeface="Calibri"/>
            </a:endParaRPr>
          </a:p>
          <a:p>
            <a:pPr marL="904240" lvl="2" indent="-229235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Font typeface="Arial MT"/>
              <a:buChar char="•"/>
              <a:tabLst>
                <a:tab pos="904240" algn="l"/>
                <a:tab pos="904875" algn="l"/>
              </a:tabLst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Cloud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toolkit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vs.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virtual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infrastructure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manager</a:t>
            </a:r>
            <a:endParaRPr sz="1800" dirty="0">
              <a:latin typeface="Calibri"/>
              <a:cs typeface="Calibri"/>
            </a:endParaRPr>
          </a:p>
          <a:p>
            <a:pPr marL="1178560" lvl="3" indent="-229235">
              <a:lnSpc>
                <a:spcPct val="100000"/>
              </a:lnSpc>
              <a:spcBef>
                <a:spcPts val="405"/>
              </a:spcBef>
              <a:buClr>
                <a:srgbClr val="94A29D"/>
              </a:buClr>
              <a:buFont typeface="Arial MT"/>
              <a:buChar char="•"/>
              <a:tabLst>
                <a:tab pos="1178560" algn="l"/>
                <a:tab pos="1179195" algn="l"/>
              </a:tabLst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Availability</a:t>
            </a:r>
            <a:r>
              <a:rPr sz="16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management </a:t>
            </a:r>
            <a:r>
              <a:rPr sz="1600" spc="-15" dirty="0">
                <a:solidFill>
                  <a:srgbClr val="2E2B1F"/>
                </a:solidFill>
                <a:latin typeface="Calibri"/>
                <a:cs typeface="Calibri"/>
              </a:rPr>
              <a:t>users</a:t>
            </a:r>
            <a:endParaRPr sz="16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Features</a:t>
            </a:r>
            <a:endParaRPr sz="2200" dirty="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basic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and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advanced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features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usually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available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VIMs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Case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Studies</a:t>
            </a:r>
            <a:endParaRPr sz="2200" dirty="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most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popular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VI managers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available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Virtualization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Support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Self-Service,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On-Demand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Resource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Provisioning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Multiple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Backend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Hypervisors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Storage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Virtualization</a:t>
            </a:r>
            <a:endParaRPr sz="20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234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SAN</a:t>
            </a:r>
            <a:endParaRPr sz="19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3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Interface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Public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Clouds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Virtual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Networking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Dynamic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Resource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Allocation</a:t>
            </a:r>
            <a:endParaRPr sz="20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234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Green</a:t>
            </a:r>
            <a:r>
              <a:rPr sz="19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computing</a:t>
            </a:r>
            <a:endParaRPr sz="19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3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Virtual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Clusters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Reservation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Negotiation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Mechanism</a:t>
            </a:r>
            <a:endParaRPr sz="20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235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Advance</a:t>
            </a:r>
            <a:r>
              <a:rPr sz="19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reservation</a:t>
            </a:r>
            <a:r>
              <a:rPr sz="19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best-effort</a:t>
            </a:r>
            <a:r>
              <a:rPr sz="19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endParaRPr sz="19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3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High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Availability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Recovery</a:t>
            </a:r>
            <a:endParaRPr sz="20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229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FailOver</a:t>
            </a:r>
            <a:r>
              <a:rPr sz="19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Mechanism,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2E2B1F"/>
                </a:solidFill>
                <a:latin typeface="Calibri"/>
                <a:cs typeface="Calibri"/>
              </a:rPr>
              <a:t>redundancy,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backup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5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Apache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VCL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AppLogic</a:t>
            </a:r>
            <a:endParaRPr sz="22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Grid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Operating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Citrix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Essentials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Enomaly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ECP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..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OpenPEX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..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..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..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VMWare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vSphere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vCloud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IAAS Providers</a:t>
            </a:r>
          </a:p>
        </p:txBody>
      </p:sp>
      <p:sp>
        <p:nvSpPr>
          <p:cNvPr id="4" name="object 5"/>
          <p:cNvSpPr txBox="1">
            <a:spLocks noGrp="1"/>
          </p:cNvSpPr>
          <p:nvPr>
            <p:ph idx="1"/>
          </p:nvPr>
        </p:nvSpPr>
        <p:spPr>
          <a:xfrm>
            <a:off x="457200" y="1219200"/>
            <a:ext cx="8229600" cy="3941464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595"/>
              </a:spcBef>
              <a:buClr>
                <a:srgbClr val="9CBDBC"/>
              </a:buClr>
              <a:buNone/>
              <a:tabLst>
                <a:tab pos="527685" algn="l"/>
                <a:tab pos="528320" algn="l"/>
              </a:tabLst>
            </a:pP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features</a:t>
            </a:r>
          </a:p>
          <a:p>
            <a:pPr marL="527685" indent="-515620">
              <a:lnSpc>
                <a:spcPct val="100000"/>
              </a:lnSpc>
              <a:spcBef>
                <a:spcPts val="595"/>
              </a:spcBef>
              <a:buClr>
                <a:srgbClr val="9CBDBC"/>
              </a:buClr>
              <a:buAutoNum type="romanLcPeriod"/>
              <a:tabLst>
                <a:tab pos="527685" algn="l"/>
                <a:tab pos="528320" algn="l"/>
              </a:tabLst>
            </a:pP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geographic</a:t>
            </a:r>
            <a:r>
              <a:rPr sz="2000" spc="-7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presence</a:t>
            </a:r>
            <a:endParaRPr sz="2000">
              <a:latin typeface="Calibri"/>
              <a:cs typeface="Calibri"/>
            </a:endParaRPr>
          </a:p>
          <a:p>
            <a:pPr marL="607060" lvl="1" indent="-229235">
              <a:lnSpc>
                <a:spcPct val="100000"/>
              </a:lnSpc>
              <a:spcBef>
                <a:spcPts val="445"/>
              </a:spcBef>
              <a:buClr>
                <a:srgbClr val="D2CA6C"/>
              </a:buClr>
              <a:buFont typeface="Arial MT"/>
              <a:buChar char="•"/>
              <a:tabLst>
                <a:tab pos="607060" algn="l"/>
                <a:tab pos="607695" algn="l"/>
              </a:tabLst>
            </a:pPr>
            <a:r>
              <a:rPr sz="1800" spc="-8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improve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availability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responsiveness,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Availability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Zones</a:t>
            </a:r>
            <a:endParaRPr sz="1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470"/>
              </a:spcBef>
              <a:buClr>
                <a:srgbClr val="9CBDBC"/>
              </a:buClr>
              <a:buAutoNum type="romanLcPeriod"/>
              <a:tabLst>
                <a:tab pos="527685" algn="l"/>
                <a:tab pos="52832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user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interfaces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access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607060" lvl="1" indent="-229235">
              <a:lnSpc>
                <a:spcPct val="100000"/>
              </a:lnSpc>
              <a:spcBef>
                <a:spcPts val="440"/>
              </a:spcBef>
              <a:buClr>
                <a:srgbClr val="D2CA6C"/>
              </a:buClr>
              <a:buFont typeface="Arial MT"/>
              <a:buChar char="•"/>
              <a:tabLst>
                <a:tab pos="607060" algn="l"/>
                <a:tab pos="607695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GUI,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CLI,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WS</a:t>
            </a:r>
            <a:endParaRPr sz="1800">
              <a:latin typeface="Calibri"/>
              <a:cs typeface="Calibri"/>
            </a:endParaRPr>
          </a:p>
          <a:p>
            <a:pPr marL="527685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Advance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reservation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capacity</a:t>
            </a:r>
            <a:endParaRPr sz="2000">
              <a:latin typeface="Calibri"/>
              <a:cs typeface="Calibri"/>
            </a:endParaRPr>
          </a:p>
          <a:p>
            <a:pPr marL="607060" lvl="1" indent="-229235">
              <a:lnSpc>
                <a:spcPct val="100000"/>
              </a:lnSpc>
              <a:spcBef>
                <a:spcPts val="445"/>
              </a:spcBef>
              <a:buClr>
                <a:srgbClr val="D2CA6C"/>
              </a:buClr>
              <a:buFont typeface="Arial MT"/>
              <a:buChar char="•"/>
              <a:tabLst>
                <a:tab pos="607060" algn="l"/>
                <a:tab pos="607695" algn="l"/>
              </a:tabLst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Amazon,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long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period</a:t>
            </a:r>
            <a:endParaRPr sz="1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470"/>
              </a:spcBef>
              <a:buClr>
                <a:srgbClr val="9CBDBC"/>
              </a:buClr>
              <a:buAutoNum type="romanLcPeriod" startAt="4"/>
              <a:tabLst>
                <a:tab pos="527685" algn="l"/>
                <a:tab pos="52832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Automatic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scaling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 load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balancing</a:t>
            </a:r>
            <a:endParaRPr sz="20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AutoNum type="romanLcPeriod" startAt="4"/>
              <a:tabLst>
                <a:tab pos="527685" algn="l"/>
                <a:tab pos="52832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Service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Level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Agreement</a:t>
            </a:r>
            <a:endParaRPr sz="2000">
              <a:latin typeface="Calibri"/>
              <a:cs typeface="Calibri"/>
            </a:endParaRPr>
          </a:p>
          <a:p>
            <a:pPr marL="607060" lvl="1" indent="-229235">
              <a:lnSpc>
                <a:spcPct val="100000"/>
              </a:lnSpc>
              <a:spcBef>
                <a:spcPts val="440"/>
              </a:spcBef>
              <a:buClr>
                <a:srgbClr val="D2CA6C"/>
              </a:buClr>
              <a:buFont typeface="Arial MT"/>
              <a:buChar char="•"/>
              <a:tabLst>
                <a:tab pos="607060" algn="l"/>
                <a:tab pos="607695" algn="l"/>
              </a:tabLst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Availability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performance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guarantee,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QoS</a:t>
            </a:r>
            <a:endParaRPr sz="1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475"/>
              </a:spcBef>
              <a:buClr>
                <a:srgbClr val="9CBDBC"/>
              </a:buClr>
              <a:buAutoNum type="romanLcPeriod" startAt="4"/>
              <a:tabLst>
                <a:tab pos="527685" algn="l"/>
                <a:tab pos="52832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Hypervisor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operation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system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choice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PAAS Providers</a:t>
            </a:r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1143000"/>
            <a:ext cx="8229600" cy="53262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Features</a:t>
            </a:r>
            <a:endParaRPr sz="20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Programming</a:t>
            </a:r>
            <a:r>
              <a:rPr sz="19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Models,</a:t>
            </a:r>
            <a:r>
              <a:rPr sz="19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Languages,</a:t>
            </a:r>
            <a:r>
              <a:rPr sz="19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19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Frameworks</a:t>
            </a:r>
            <a:endParaRPr sz="1900">
              <a:latin typeface="Calibri"/>
              <a:cs typeface="Calibri"/>
            </a:endParaRPr>
          </a:p>
          <a:p>
            <a:pPr marL="904240" lvl="2" indent="-229235">
              <a:lnSpc>
                <a:spcPts val="2035"/>
              </a:lnSpc>
              <a:spcBef>
                <a:spcPts val="15"/>
              </a:spcBef>
              <a:buClr>
                <a:srgbClr val="D2CA6C"/>
              </a:buClr>
              <a:buFont typeface="Arial MT"/>
              <a:buChar char="•"/>
              <a:tabLst>
                <a:tab pos="904240" algn="l"/>
                <a:tab pos="904875" algn="l"/>
              </a:tabLst>
            </a:pP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MapReduce,</a:t>
            </a:r>
            <a:r>
              <a:rPr sz="17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WebService,</a:t>
            </a:r>
            <a:r>
              <a:rPr sz="17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2E2B1F"/>
                </a:solidFill>
                <a:latin typeface="Calibri"/>
                <a:cs typeface="Calibri"/>
              </a:rPr>
              <a:t>Workflow,</a:t>
            </a:r>
            <a:r>
              <a:rPr sz="17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computational</a:t>
            </a:r>
            <a:r>
              <a:rPr sz="17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task</a:t>
            </a:r>
            <a:endParaRPr sz="1700">
              <a:latin typeface="Calibri"/>
              <a:cs typeface="Calibri"/>
            </a:endParaRPr>
          </a:p>
          <a:p>
            <a:pPr marL="538480" lvl="1" indent="-229870">
              <a:lnSpc>
                <a:spcPts val="2275"/>
              </a:lnSpc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900" spc="-15">
                <a:solidFill>
                  <a:srgbClr val="2E2B1F"/>
                </a:solidFill>
                <a:latin typeface="Calibri"/>
                <a:cs typeface="Calibri"/>
              </a:rPr>
              <a:t>Persistence</a:t>
            </a:r>
            <a:r>
              <a:rPr sz="1900" spc="-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2E2B1F"/>
                </a:solidFill>
                <a:latin typeface="Calibri"/>
                <a:cs typeface="Calibri"/>
              </a:rPr>
              <a:t>Options</a:t>
            </a:r>
            <a:endParaRPr lang="en-US" sz="19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904240" indent="-229235">
              <a:lnSpc>
                <a:spcPts val="2035"/>
              </a:lnSpc>
              <a:spcBef>
                <a:spcPts val="105"/>
              </a:spcBef>
              <a:buClr>
                <a:srgbClr val="D2CA6C"/>
              </a:buClr>
              <a:buFont typeface="Arial MT"/>
              <a:buChar char="•"/>
              <a:tabLst>
                <a:tab pos="904240" algn="l"/>
                <a:tab pos="904875" algn="l"/>
              </a:tabLst>
            </a:pPr>
            <a:r>
              <a:rPr lang="en-US" sz="1700" spc="-10" dirty="0">
                <a:solidFill>
                  <a:srgbClr val="2E2B1F"/>
                </a:solidFill>
                <a:latin typeface="Calibri"/>
                <a:cs typeface="Calibri"/>
              </a:rPr>
              <a:t>Record</a:t>
            </a:r>
            <a:r>
              <a:rPr lang="en-US" sz="17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700" spc="-15" dirty="0">
                <a:solidFill>
                  <a:srgbClr val="2E2B1F"/>
                </a:solidFill>
                <a:latin typeface="Calibri"/>
                <a:cs typeface="Calibri"/>
              </a:rPr>
              <a:t>state</a:t>
            </a:r>
            <a:r>
              <a:rPr lang="en-US" sz="1700" dirty="0">
                <a:solidFill>
                  <a:srgbClr val="2E2B1F"/>
                </a:solidFill>
                <a:latin typeface="Calibri"/>
                <a:cs typeface="Calibri"/>
              </a:rPr>
              <a:t> and</a:t>
            </a:r>
            <a:r>
              <a:rPr lang="en-US" sz="17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700" spc="-25" dirty="0">
                <a:solidFill>
                  <a:srgbClr val="2E2B1F"/>
                </a:solidFill>
                <a:latin typeface="Calibri"/>
                <a:cs typeface="Calibri"/>
              </a:rPr>
              <a:t>recover,</a:t>
            </a:r>
            <a:r>
              <a:rPr lang="en-US" sz="17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700" spc="-5" dirty="0">
                <a:solidFill>
                  <a:srgbClr val="2E2B1F"/>
                </a:solidFill>
                <a:latin typeface="Calibri"/>
                <a:cs typeface="Calibri"/>
              </a:rPr>
              <a:t>relational </a:t>
            </a:r>
            <a:r>
              <a:rPr lang="en-US" sz="1700" spc="-15" dirty="0">
                <a:solidFill>
                  <a:srgbClr val="2E2B1F"/>
                </a:solidFill>
                <a:latin typeface="Calibri"/>
                <a:cs typeface="Calibri"/>
              </a:rPr>
              <a:t>DB,</a:t>
            </a:r>
            <a:r>
              <a:rPr lang="en-US" sz="17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700" spc="-5" dirty="0">
                <a:solidFill>
                  <a:srgbClr val="2E2B1F"/>
                </a:solidFill>
                <a:latin typeface="Calibri"/>
                <a:cs typeface="Calibri"/>
              </a:rPr>
              <a:t>distributed</a:t>
            </a:r>
            <a:r>
              <a:rPr lang="en-US" sz="17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700" spc="-10" dirty="0">
                <a:solidFill>
                  <a:srgbClr val="2E2B1F"/>
                </a:solidFill>
                <a:latin typeface="Calibri"/>
                <a:cs typeface="Calibri"/>
              </a:rPr>
              <a:t>storage</a:t>
            </a:r>
            <a:endParaRPr lang="en-US" sz="1700" dirty="0">
              <a:latin typeface="Calibri"/>
              <a:cs typeface="Calibri"/>
            </a:endParaRPr>
          </a:p>
          <a:p>
            <a:pPr marL="241300" indent="-228600">
              <a:lnSpc>
                <a:spcPts val="2395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Case</a:t>
            </a:r>
            <a:r>
              <a:rPr lang="en-US"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studies</a:t>
            </a:r>
            <a:endParaRPr lang="en-US" sz="2000" dirty="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lang="en-US" sz="1900" spc="-15" dirty="0">
                <a:solidFill>
                  <a:srgbClr val="2E2B1F"/>
                </a:solidFill>
                <a:latin typeface="Calibri"/>
                <a:cs typeface="Calibri"/>
              </a:rPr>
              <a:t>Aneka</a:t>
            </a:r>
            <a:endParaRPr lang="en-US" sz="1900" dirty="0">
              <a:latin typeface="Calibri"/>
              <a:cs typeface="Calibri"/>
            </a:endParaRPr>
          </a:p>
          <a:p>
            <a:pPr marL="904240" lvl="2" indent="-229235">
              <a:lnSpc>
                <a:spcPts val="2035"/>
              </a:lnSpc>
              <a:spcBef>
                <a:spcPts val="10"/>
              </a:spcBef>
              <a:buClr>
                <a:srgbClr val="D2CA6C"/>
              </a:buClr>
              <a:buFont typeface="Arial MT"/>
              <a:buChar char="•"/>
              <a:tabLst>
                <a:tab pos="904240" algn="l"/>
                <a:tab pos="904875" algn="l"/>
              </a:tabLst>
            </a:pPr>
            <a:r>
              <a:rPr lang="en-US" sz="1700" spc="-40" dirty="0">
                <a:solidFill>
                  <a:srgbClr val="2E2B1F"/>
                </a:solidFill>
                <a:latin typeface="Calibri"/>
                <a:cs typeface="Calibri"/>
              </a:rPr>
              <a:t>.NET,</a:t>
            </a:r>
            <a:r>
              <a:rPr lang="en-US" sz="17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700" spc="-10" dirty="0" err="1">
                <a:solidFill>
                  <a:srgbClr val="2E2B1F"/>
                </a:solidFill>
                <a:latin typeface="Calibri"/>
                <a:cs typeface="Calibri"/>
              </a:rPr>
              <a:t>amazon</a:t>
            </a:r>
            <a:r>
              <a:rPr lang="en-US" sz="17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700" spc="-5" dirty="0">
                <a:solidFill>
                  <a:srgbClr val="2E2B1F"/>
                </a:solidFill>
                <a:latin typeface="Calibri"/>
                <a:cs typeface="Calibri"/>
              </a:rPr>
              <a:t>EC2,</a:t>
            </a:r>
            <a:r>
              <a:rPr lang="en-US" sz="17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700" spc="-5" dirty="0">
                <a:solidFill>
                  <a:srgbClr val="2E2B1F"/>
                </a:solidFill>
                <a:latin typeface="Calibri"/>
                <a:cs typeface="Calibri"/>
              </a:rPr>
              <a:t>threads</a:t>
            </a:r>
            <a:endParaRPr lang="en-US" sz="1700" dirty="0">
              <a:latin typeface="Calibri"/>
              <a:cs typeface="Calibri"/>
            </a:endParaRPr>
          </a:p>
          <a:p>
            <a:pPr marL="538480" lvl="1" indent="-229870">
              <a:lnSpc>
                <a:spcPts val="2275"/>
              </a:lnSpc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lang="en-US" sz="1900" spc="-10" dirty="0" err="1">
                <a:solidFill>
                  <a:srgbClr val="2E2B1F"/>
                </a:solidFill>
                <a:latin typeface="Calibri"/>
                <a:cs typeface="Calibri"/>
              </a:rPr>
              <a:t>AppEngine</a:t>
            </a:r>
            <a:endParaRPr lang="en-US" sz="1900" dirty="0">
              <a:latin typeface="Calibri"/>
              <a:cs typeface="Calibri"/>
            </a:endParaRPr>
          </a:p>
          <a:p>
            <a:pPr marL="904240" lvl="2" indent="-229235">
              <a:lnSpc>
                <a:spcPts val="2035"/>
              </a:lnSpc>
              <a:spcBef>
                <a:spcPts val="5"/>
              </a:spcBef>
              <a:buClr>
                <a:srgbClr val="D2CA6C"/>
              </a:buClr>
              <a:buFont typeface="Arial MT"/>
              <a:buChar char="•"/>
              <a:tabLst>
                <a:tab pos="904240" algn="l"/>
                <a:tab pos="904875" algn="l"/>
              </a:tabLst>
            </a:pPr>
            <a:r>
              <a:rPr lang="en-US" sz="1700" spc="-5" dirty="0">
                <a:solidFill>
                  <a:srgbClr val="2E2B1F"/>
                </a:solidFill>
                <a:latin typeface="Calibri"/>
                <a:cs typeface="Calibri"/>
              </a:rPr>
              <a:t>python-java,</a:t>
            </a:r>
            <a:r>
              <a:rPr lang="en-US" sz="17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700" dirty="0">
                <a:solidFill>
                  <a:srgbClr val="2E2B1F"/>
                </a:solidFill>
                <a:latin typeface="Calibri"/>
                <a:cs typeface="Calibri"/>
              </a:rPr>
              <a:t>Google</a:t>
            </a:r>
            <a:endParaRPr lang="en-US" sz="1700" dirty="0">
              <a:latin typeface="Calibri"/>
              <a:cs typeface="Calibri"/>
            </a:endParaRPr>
          </a:p>
          <a:p>
            <a:pPr marL="538480" lvl="1" indent="-229870">
              <a:lnSpc>
                <a:spcPts val="2275"/>
              </a:lnSpc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lang="en-US" sz="1900" spc="-10" dirty="0">
                <a:solidFill>
                  <a:srgbClr val="2E2B1F"/>
                </a:solidFill>
                <a:latin typeface="Calibri"/>
                <a:cs typeface="Calibri"/>
              </a:rPr>
              <a:t>Microsoft</a:t>
            </a:r>
            <a:r>
              <a:rPr lang="en-US" sz="19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900" spc="-15" dirty="0">
                <a:solidFill>
                  <a:srgbClr val="2E2B1F"/>
                </a:solidFill>
                <a:latin typeface="Calibri"/>
                <a:cs typeface="Calibri"/>
              </a:rPr>
              <a:t>Azure</a:t>
            </a:r>
            <a:endParaRPr lang="en-US" sz="1900" dirty="0">
              <a:latin typeface="Calibri"/>
              <a:cs typeface="Calibri"/>
            </a:endParaRPr>
          </a:p>
          <a:p>
            <a:pPr marL="904240" lvl="2" indent="-229235">
              <a:lnSpc>
                <a:spcPts val="2035"/>
              </a:lnSpc>
              <a:spcBef>
                <a:spcPts val="10"/>
              </a:spcBef>
              <a:buClr>
                <a:srgbClr val="D2CA6C"/>
              </a:buClr>
              <a:buFont typeface="Arial MT"/>
              <a:buChar char="•"/>
              <a:tabLst>
                <a:tab pos="904240" algn="l"/>
                <a:tab pos="904875" algn="l"/>
              </a:tabLst>
            </a:pPr>
            <a:r>
              <a:rPr lang="en-US" sz="1700" spc="-40" dirty="0">
                <a:solidFill>
                  <a:srgbClr val="2E2B1F"/>
                </a:solidFill>
                <a:latin typeface="Calibri"/>
                <a:cs typeface="Calibri"/>
              </a:rPr>
              <a:t>.NET,</a:t>
            </a:r>
            <a:r>
              <a:rPr lang="en-US" sz="17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700" spc="-5" dirty="0">
                <a:solidFill>
                  <a:srgbClr val="2E2B1F"/>
                </a:solidFill>
                <a:latin typeface="Calibri"/>
                <a:cs typeface="Calibri"/>
              </a:rPr>
              <a:t>Microsoft</a:t>
            </a:r>
            <a:endParaRPr lang="en-US" sz="1700" dirty="0">
              <a:latin typeface="Calibri"/>
              <a:cs typeface="Calibri"/>
            </a:endParaRPr>
          </a:p>
          <a:p>
            <a:pPr marL="538480" lvl="1" indent="-229870">
              <a:lnSpc>
                <a:spcPts val="2275"/>
              </a:lnSpc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lang="en-US" sz="1900" spc="-15" dirty="0">
                <a:solidFill>
                  <a:srgbClr val="2E2B1F"/>
                </a:solidFill>
                <a:latin typeface="Calibri"/>
                <a:cs typeface="Calibri"/>
              </a:rPr>
              <a:t>Force.com</a:t>
            </a:r>
            <a:endParaRPr lang="en-US" sz="1900" dirty="0">
              <a:latin typeface="Calibri"/>
              <a:cs typeface="Calibri"/>
            </a:endParaRPr>
          </a:p>
          <a:p>
            <a:pPr marL="904240" lvl="2" indent="-229235">
              <a:lnSpc>
                <a:spcPts val="2035"/>
              </a:lnSpc>
              <a:spcBef>
                <a:spcPts val="10"/>
              </a:spcBef>
              <a:buClr>
                <a:srgbClr val="D2CA6C"/>
              </a:buClr>
              <a:buFont typeface="Arial MT"/>
              <a:buChar char="•"/>
              <a:tabLst>
                <a:tab pos="904240" algn="l"/>
                <a:tab pos="904875" algn="l"/>
              </a:tabLst>
            </a:pPr>
            <a:r>
              <a:rPr lang="en-US" sz="1700" spc="-5" dirty="0">
                <a:solidFill>
                  <a:srgbClr val="2E2B1F"/>
                </a:solidFill>
                <a:latin typeface="Calibri"/>
                <a:cs typeface="Calibri"/>
              </a:rPr>
              <a:t>Apex,</a:t>
            </a:r>
            <a:r>
              <a:rPr lang="en-US" sz="17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700" spc="-5" dirty="0">
                <a:solidFill>
                  <a:srgbClr val="2E2B1F"/>
                </a:solidFill>
                <a:latin typeface="Calibri"/>
                <a:cs typeface="Calibri"/>
              </a:rPr>
              <a:t>own</a:t>
            </a:r>
            <a:r>
              <a:rPr lang="en-US" sz="17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700" spc="-5" dirty="0">
                <a:solidFill>
                  <a:srgbClr val="2E2B1F"/>
                </a:solidFill>
                <a:latin typeface="Calibri"/>
                <a:cs typeface="Calibri"/>
              </a:rPr>
              <a:t>dc</a:t>
            </a:r>
            <a:endParaRPr lang="en-US" sz="1700" dirty="0">
              <a:latin typeface="Calibri"/>
              <a:cs typeface="Calibri"/>
            </a:endParaRPr>
          </a:p>
          <a:p>
            <a:pPr marL="538480" lvl="1" indent="-229870">
              <a:lnSpc>
                <a:spcPts val="2275"/>
              </a:lnSpc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lang="en-US" sz="1900" spc="-20" dirty="0" err="1">
                <a:solidFill>
                  <a:srgbClr val="2E2B1F"/>
                </a:solidFill>
                <a:latin typeface="Calibri"/>
                <a:cs typeface="Calibri"/>
              </a:rPr>
              <a:t>Heroku</a:t>
            </a:r>
            <a:endParaRPr lang="en-US" sz="1900" dirty="0">
              <a:latin typeface="Calibri"/>
              <a:cs typeface="Calibri"/>
            </a:endParaRPr>
          </a:p>
          <a:p>
            <a:pPr marL="904240" lvl="2" indent="-229235">
              <a:lnSpc>
                <a:spcPct val="100000"/>
              </a:lnSpc>
              <a:spcBef>
                <a:spcPts val="10"/>
              </a:spcBef>
              <a:buClr>
                <a:srgbClr val="D2CA6C"/>
              </a:buClr>
              <a:buFont typeface="Arial MT"/>
              <a:buChar char="•"/>
              <a:tabLst>
                <a:tab pos="904240" algn="l"/>
                <a:tab pos="904875" algn="l"/>
              </a:tabLst>
            </a:pPr>
            <a:r>
              <a:rPr lang="en-US" sz="1700" spc="-25" dirty="0">
                <a:solidFill>
                  <a:srgbClr val="2E2B1F"/>
                </a:solidFill>
                <a:latin typeface="Calibri"/>
                <a:cs typeface="Calibri"/>
              </a:rPr>
              <a:t>Ruby,</a:t>
            </a:r>
            <a:r>
              <a:rPr lang="en-US" sz="17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700" spc="-5" dirty="0">
                <a:solidFill>
                  <a:srgbClr val="2E2B1F"/>
                </a:solidFill>
                <a:latin typeface="Calibri"/>
                <a:cs typeface="Calibri"/>
              </a:rPr>
              <a:t>automatic</a:t>
            </a:r>
            <a:r>
              <a:rPr lang="en-US" sz="17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700" dirty="0">
                <a:solidFill>
                  <a:srgbClr val="2E2B1F"/>
                </a:solidFill>
                <a:latin typeface="Calibri"/>
                <a:cs typeface="Calibri"/>
              </a:rPr>
              <a:t>scaling</a:t>
            </a:r>
            <a:endParaRPr lang="en-US" sz="1700" dirty="0">
              <a:latin typeface="Calibri"/>
              <a:cs typeface="Calibri"/>
            </a:endParaRPr>
          </a:p>
          <a:p>
            <a:pPr marL="538480" lvl="1" indent="-229870">
              <a:lnSpc>
                <a:spcPts val="2275"/>
              </a:lnSpc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229600" cy="914400"/>
          </a:xfrm>
        </p:spPr>
        <p:txBody>
          <a:bodyPr/>
          <a:lstStyle/>
          <a:p>
            <a:r>
              <a:rPr lang="en-US" dirty="0"/>
              <a:t>Challenges and Risks</a:t>
            </a:r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1752600"/>
            <a:ext cx="8229600" cy="423000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Security,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privacy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trust</a:t>
            </a:r>
            <a:endParaRPr sz="22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Third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party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services</a:t>
            </a:r>
            <a:endParaRPr sz="20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Countries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laws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lock-in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standardization</a:t>
            </a:r>
            <a:endParaRPr sz="22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Portable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user</a:t>
            </a:r>
            <a:r>
              <a:rPr sz="2000" spc="-15">
                <a:solidFill>
                  <a:srgbClr val="2E2B1F"/>
                </a:solidFill>
                <a:latin typeface="Calibri"/>
                <a:cs typeface="Calibri"/>
              </a:rPr>
              <a:t> data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>
                <a:solidFill>
                  <a:srgbClr val="2E2B1F"/>
                </a:solidFill>
                <a:latin typeface="Calibri"/>
                <a:cs typeface="Calibri"/>
              </a:rPr>
              <a:t>Availability,</a:t>
            </a:r>
            <a:r>
              <a:rPr sz="2200" spc="-5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Fault tolerance,</a:t>
            </a:r>
            <a:r>
              <a:rPr sz="22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E2B1F"/>
                </a:solidFill>
                <a:latin typeface="Calibri"/>
                <a:cs typeface="Calibri"/>
              </a:rPr>
              <a:t>disaster 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Recovery</a:t>
            </a:r>
            <a:endParaRPr sz="22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5">
                <a:solidFill>
                  <a:srgbClr val="2E2B1F"/>
                </a:solidFill>
                <a:latin typeface="Calibri"/>
                <a:cs typeface="Calibri"/>
              </a:rPr>
              <a:t>SLA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Resource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Management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Energy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efficiency</a:t>
            </a:r>
            <a:endParaRPr sz="22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Migration</a:t>
            </a:r>
            <a:endParaRPr sz="20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Performance</a:t>
            </a:r>
            <a:endParaRPr sz="20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None/>
              <a:tabLst>
                <a:tab pos="538480" algn="l"/>
                <a:tab pos="539115" algn="l"/>
              </a:tabLst>
            </a:pP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Roots of Cloud Computing</a:t>
            </a:r>
          </a:p>
        </p:txBody>
      </p:sp>
      <p:pic>
        <p:nvPicPr>
          <p:cNvPr id="4" name="object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371600"/>
            <a:ext cx="6096000" cy="43894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Internet Technologies</a:t>
            </a:r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1524000"/>
            <a:ext cx="8229600" cy="47815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9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Service</a:t>
            </a:r>
            <a:endParaRPr sz="20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59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applications</a:t>
            </a:r>
            <a:r>
              <a:rPr sz="19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running</a:t>
            </a:r>
            <a:r>
              <a:rPr sz="19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2E2B1F"/>
                </a:solidFill>
                <a:latin typeface="Calibri"/>
                <a:cs typeface="Calibri"/>
              </a:rPr>
              <a:t>different</a:t>
            </a:r>
            <a:r>
              <a:rPr sz="19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messaging</a:t>
            </a:r>
            <a:r>
              <a:rPr sz="19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product</a:t>
            </a:r>
            <a:r>
              <a:rPr sz="19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platforms</a:t>
            </a:r>
            <a:endParaRPr sz="1900">
              <a:latin typeface="Calibri"/>
              <a:cs typeface="Calibri"/>
            </a:endParaRPr>
          </a:p>
          <a:p>
            <a:pPr marL="538480" marR="218440" lvl="1" indent="-229235">
              <a:lnSpc>
                <a:spcPct val="100000"/>
              </a:lnSpc>
              <a:spcBef>
                <a:spcPts val="459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enabling</a:t>
            </a:r>
            <a:r>
              <a:rPr sz="19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19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 one</a:t>
            </a:r>
            <a:r>
              <a:rPr sz="19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sz="19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 be</a:t>
            </a:r>
            <a:r>
              <a:rPr sz="19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made</a:t>
            </a:r>
            <a:r>
              <a:rPr sz="19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available</a:t>
            </a:r>
            <a:r>
              <a:rPr sz="19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1900" spc="-4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others</a:t>
            </a:r>
            <a:endParaRPr sz="19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enabling</a:t>
            </a:r>
            <a:r>
              <a:rPr sz="19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internal</a:t>
            </a:r>
            <a:r>
              <a:rPr sz="19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applications</a:t>
            </a:r>
            <a:r>
              <a:rPr sz="19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 be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made</a:t>
            </a:r>
            <a:r>
              <a:rPr sz="19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available</a:t>
            </a:r>
            <a:r>
              <a:rPr sz="19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over</a:t>
            </a:r>
            <a:r>
              <a:rPr sz="19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9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Internet</a:t>
            </a:r>
            <a:endParaRPr sz="19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SOA</a:t>
            </a:r>
            <a:endParaRPr sz="20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59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address</a:t>
            </a:r>
            <a:r>
              <a:rPr sz="19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requirements</a:t>
            </a:r>
            <a:r>
              <a:rPr sz="19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loosely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coupled,</a:t>
            </a:r>
            <a:r>
              <a:rPr sz="19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standards-based,</a:t>
            </a:r>
            <a:r>
              <a:rPr sz="19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endParaRPr sz="1900">
              <a:latin typeface="Calibri"/>
              <a:cs typeface="Calibri"/>
            </a:endParaRPr>
          </a:p>
          <a:p>
            <a:pPr marL="538480">
              <a:lnSpc>
                <a:spcPct val="100000"/>
              </a:lnSpc>
            </a:pP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protocol-independent</a:t>
            </a:r>
            <a:r>
              <a:rPr sz="19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distributed</a:t>
            </a:r>
            <a:r>
              <a:rPr sz="19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computing</a:t>
            </a:r>
            <a:endParaRPr sz="19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WS</a:t>
            </a:r>
            <a:r>
              <a:rPr sz="19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45" dirty="0">
                <a:solidFill>
                  <a:srgbClr val="2E2B1F"/>
                </a:solidFill>
                <a:latin typeface="Calibri"/>
                <a:cs typeface="Calibri"/>
              </a:rPr>
              <a:t>,HTTP,</a:t>
            </a:r>
            <a:r>
              <a:rPr sz="19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XML</a:t>
            </a:r>
            <a:endParaRPr sz="1900">
              <a:latin typeface="Calibri"/>
              <a:cs typeface="Calibri"/>
            </a:endParaRPr>
          </a:p>
          <a:p>
            <a:pPr marL="904240" lvl="2" indent="-229235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Font typeface="Arial MT"/>
              <a:buChar char="•"/>
              <a:tabLst>
                <a:tab pos="904240" algn="l"/>
                <a:tab pos="904875" algn="l"/>
              </a:tabLst>
            </a:pP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Common</a:t>
            </a:r>
            <a:r>
              <a:rPr sz="17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mechanism</a:t>
            </a:r>
            <a:r>
              <a:rPr sz="17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17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5">
                <a:solidFill>
                  <a:srgbClr val="2E2B1F"/>
                </a:solidFill>
                <a:latin typeface="Calibri"/>
                <a:cs typeface="Calibri"/>
              </a:rPr>
              <a:t>delivering</a:t>
            </a:r>
            <a:r>
              <a:rPr sz="1700" spc="-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2E2B1F"/>
                </a:solidFill>
                <a:latin typeface="Calibri"/>
                <a:cs typeface="Calibri"/>
              </a:rPr>
              <a:t>service</a:t>
            </a:r>
            <a:endParaRPr lang="en-US" sz="170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95"/>
              </a:spcBef>
              <a:buClr>
                <a:srgbClr val="9CBDBC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US" sz="1900" spc="-5" dirty="0">
                <a:solidFill>
                  <a:srgbClr val="2E2B1F"/>
                </a:solidFill>
                <a:latin typeface="Calibri"/>
                <a:cs typeface="Calibri"/>
              </a:rPr>
              <a:t>applications</a:t>
            </a:r>
            <a:r>
              <a:rPr lang="en-US" sz="19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9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lang="en-US" sz="19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900" spc="-5" dirty="0">
                <a:solidFill>
                  <a:srgbClr val="2E2B1F"/>
                </a:solidFill>
                <a:latin typeface="Calibri"/>
                <a:cs typeface="Calibri"/>
              </a:rPr>
              <a:t>a collection</a:t>
            </a:r>
            <a:r>
              <a:rPr lang="en-US" sz="19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9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lang="en-US" sz="19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900" spc="-5" dirty="0">
                <a:solidFill>
                  <a:srgbClr val="2E2B1F"/>
                </a:solidFill>
                <a:latin typeface="Calibri"/>
                <a:cs typeface="Calibri"/>
              </a:rPr>
              <a:t>services</a:t>
            </a:r>
            <a:r>
              <a:rPr lang="en-US" sz="19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900" spc="-5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lang="en-US" sz="1900" spc="-10" dirty="0">
                <a:solidFill>
                  <a:srgbClr val="2E2B1F"/>
                </a:solidFill>
                <a:latin typeface="Calibri"/>
                <a:cs typeface="Calibri"/>
              </a:rPr>
              <a:t> together</a:t>
            </a:r>
            <a:r>
              <a:rPr lang="en-US" sz="19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900" spc="-15" dirty="0">
                <a:solidFill>
                  <a:srgbClr val="2E2B1F"/>
                </a:solidFill>
                <a:latin typeface="Calibri"/>
                <a:cs typeface="Calibri"/>
              </a:rPr>
              <a:t>perform</a:t>
            </a:r>
            <a:r>
              <a:rPr lang="en-US" sz="19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900" spc="-15" dirty="0">
                <a:solidFill>
                  <a:srgbClr val="2E2B1F"/>
                </a:solidFill>
                <a:latin typeface="Calibri"/>
                <a:cs typeface="Calibri"/>
              </a:rPr>
              <a:t>complex</a:t>
            </a:r>
            <a:endParaRPr lang="en-US" sz="19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lang="en-US" sz="1900" spc="-10" dirty="0">
                <a:solidFill>
                  <a:srgbClr val="2E2B1F"/>
                </a:solidFill>
                <a:latin typeface="Calibri"/>
                <a:cs typeface="Calibri"/>
              </a:rPr>
              <a:t>business</a:t>
            </a:r>
            <a:r>
              <a:rPr lang="en-US" sz="19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900" spc="-5" dirty="0">
                <a:solidFill>
                  <a:srgbClr val="2E2B1F"/>
                </a:solidFill>
                <a:latin typeface="Calibri"/>
                <a:cs typeface="Calibri"/>
              </a:rPr>
              <a:t>logic</a:t>
            </a:r>
            <a:endParaRPr lang="en-US" sz="19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US" sz="1900" spc="-5" dirty="0">
                <a:solidFill>
                  <a:srgbClr val="2E2B1F"/>
                </a:solidFill>
                <a:latin typeface="Calibri"/>
                <a:cs typeface="Calibri"/>
              </a:rPr>
              <a:t>Building</a:t>
            </a:r>
            <a:r>
              <a:rPr lang="en-US" sz="19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900" spc="-10" dirty="0">
                <a:solidFill>
                  <a:srgbClr val="2E2B1F"/>
                </a:solidFill>
                <a:latin typeface="Calibri"/>
                <a:cs typeface="Calibri"/>
              </a:rPr>
              <a:t>block </a:t>
            </a:r>
            <a:r>
              <a:rPr lang="en-US" sz="19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lang="en-US" sz="19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900" spc="-5" dirty="0" err="1">
                <a:solidFill>
                  <a:srgbClr val="2E2B1F"/>
                </a:solidFill>
                <a:latin typeface="Calibri"/>
                <a:cs typeface="Calibri"/>
              </a:rPr>
              <a:t>IaaS</a:t>
            </a:r>
            <a:endParaRPr lang="en-US" sz="1900" dirty="0">
              <a:latin typeface="Calibri"/>
              <a:cs typeface="Calibri"/>
            </a:endParaRPr>
          </a:p>
          <a:p>
            <a:pPr marL="607060" lvl="1" indent="-229235">
              <a:lnSpc>
                <a:spcPct val="100000"/>
              </a:lnSpc>
              <a:spcBef>
                <a:spcPts val="439"/>
              </a:spcBef>
              <a:buClr>
                <a:srgbClr val="D2CA6C"/>
              </a:buClr>
              <a:buFont typeface="Arial MT"/>
              <a:buChar char="•"/>
              <a:tabLst>
                <a:tab pos="607060" algn="l"/>
                <a:tab pos="607695" algn="l"/>
              </a:tabLst>
            </a:pPr>
            <a:r>
              <a:rPr lang="en-US" sz="1700" dirty="0">
                <a:solidFill>
                  <a:srgbClr val="2E2B1F"/>
                </a:solidFill>
                <a:latin typeface="Calibri"/>
                <a:cs typeface="Calibri"/>
              </a:rPr>
              <a:t>User</a:t>
            </a:r>
            <a:r>
              <a:rPr lang="en-US" sz="17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700" spc="-5" dirty="0">
                <a:solidFill>
                  <a:srgbClr val="2E2B1F"/>
                </a:solidFill>
                <a:latin typeface="Calibri"/>
                <a:cs typeface="Calibri"/>
              </a:rPr>
              <a:t>authentication,</a:t>
            </a:r>
            <a:r>
              <a:rPr lang="en-US" sz="17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700" spc="-10" dirty="0">
                <a:solidFill>
                  <a:srgbClr val="2E2B1F"/>
                </a:solidFill>
                <a:latin typeface="Calibri"/>
                <a:cs typeface="Calibri"/>
              </a:rPr>
              <a:t>payroll</a:t>
            </a:r>
            <a:r>
              <a:rPr lang="en-US" sz="17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700" spc="-5" dirty="0">
                <a:solidFill>
                  <a:srgbClr val="2E2B1F"/>
                </a:solidFill>
                <a:latin typeface="Calibri"/>
                <a:cs typeface="Calibri"/>
              </a:rPr>
              <a:t>management,</a:t>
            </a:r>
            <a:r>
              <a:rPr lang="en-US" sz="17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700" dirty="0" err="1">
                <a:solidFill>
                  <a:srgbClr val="2E2B1F"/>
                </a:solidFill>
                <a:latin typeface="Calibri"/>
                <a:cs typeface="Calibri"/>
              </a:rPr>
              <a:t>calender</a:t>
            </a:r>
            <a:endParaRPr lang="en-US" sz="1700" dirty="0">
              <a:latin typeface="Calibri"/>
              <a:cs typeface="Calibri"/>
            </a:endParaRPr>
          </a:p>
          <a:p>
            <a:pPr marL="904240" lvl="2" indent="-229235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Font typeface="Arial MT"/>
              <a:buChar char="•"/>
              <a:tabLst>
                <a:tab pos="904240" algn="l"/>
                <a:tab pos="904875" algn="l"/>
              </a:tabLst>
            </a:pP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Computing</a:t>
            </a:r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Grid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Computing</a:t>
            </a:r>
            <a:endParaRPr sz="22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aggregation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distributed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resources</a:t>
            </a:r>
            <a:endParaRPr sz="20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transparently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access</a:t>
            </a:r>
            <a:endParaRPr sz="20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Problems</a:t>
            </a:r>
            <a:endParaRPr sz="2000">
              <a:latin typeface="Calibri"/>
              <a:cs typeface="Calibri"/>
            </a:endParaRPr>
          </a:p>
          <a:p>
            <a:pPr marL="904240" lvl="2" indent="-229235">
              <a:lnSpc>
                <a:spcPct val="100000"/>
              </a:lnSpc>
              <a:spcBef>
                <a:spcPts val="440"/>
              </a:spcBef>
              <a:buClr>
                <a:srgbClr val="D2CA6C"/>
              </a:buClr>
              <a:buFont typeface="Arial MT"/>
              <a:buChar char="•"/>
              <a:tabLst>
                <a:tab pos="904240" algn="l"/>
                <a:tab pos="904875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QoS,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Lack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performance</a:t>
            </a:r>
            <a:endParaRPr sz="1800">
              <a:latin typeface="Calibri"/>
              <a:cs typeface="Calibri"/>
            </a:endParaRPr>
          </a:p>
          <a:p>
            <a:pPr marL="904240" lvl="2" indent="-229235">
              <a:lnSpc>
                <a:spcPct val="100000"/>
              </a:lnSpc>
              <a:spcBef>
                <a:spcPts val="434"/>
              </a:spcBef>
              <a:buClr>
                <a:srgbClr val="D2CA6C"/>
              </a:buClr>
              <a:buFont typeface="Arial MT"/>
              <a:buChar char="•"/>
              <a:tabLst>
                <a:tab pos="904240" algn="l"/>
                <a:tab pos="904875" algn="l"/>
              </a:tabLst>
            </a:pP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Availability,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Virtualization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Utility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Computing</a:t>
            </a:r>
            <a:endParaRPr sz="22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assign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“utility”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users</a:t>
            </a:r>
            <a:endParaRPr sz="20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QoS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constraints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(deadline,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importance,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satisfaction)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57200" y="1676400"/>
            <a:ext cx="8229600" cy="45523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20" indent="-342900" algn="just">
              <a:lnSpc>
                <a:spcPct val="1401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1950" spc="-15" dirty="0">
                <a:latin typeface="Times New Roman"/>
                <a:cs typeface="Times New Roman"/>
              </a:rPr>
              <a:t>Virtualization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is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technique,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which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allows</a:t>
            </a:r>
            <a:r>
              <a:rPr sz="1950" dirty="0">
                <a:latin typeface="Times New Roman"/>
                <a:cs typeface="Times New Roman"/>
              </a:rPr>
              <a:t> to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share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single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physical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instance</a:t>
            </a:r>
            <a:r>
              <a:rPr sz="1950" dirty="0">
                <a:latin typeface="Times New Roman"/>
                <a:cs typeface="Times New Roman"/>
              </a:rPr>
              <a:t> of</a:t>
            </a:r>
            <a:r>
              <a:rPr sz="1950" spc="60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an 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application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or resource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among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multiple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organizations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or tenants</a:t>
            </a:r>
            <a:r>
              <a:rPr sz="1950" spc="-2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(customers)..</a:t>
            </a:r>
            <a:endParaRPr sz="19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40000"/>
              </a:lnSpc>
              <a:spcBef>
                <a:spcPts val="994"/>
              </a:spcBef>
              <a:buFont typeface="Arial MT"/>
              <a:buChar char="•"/>
              <a:tabLst>
                <a:tab pos="355600" algn="l"/>
              </a:tabLst>
            </a:pPr>
            <a:r>
              <a:rPr sz="1950" spc="-15" dirty="0">
                <a:latin typeface="Times New Roman"/>
                <a:cs typeface="Times New Roman"/>
              </a:rPr>
              <a:t>Virtualization </a:t>
            </a:r>
            <a:r>
              <a:rPr sz="1950" dirty="0">
                <a:latin typeface="Times New Roman"/>
                <a:cs typeface="Times New Roman"/>
              </a:rPr>
              <a:t>is a </a:t>
            </a:r>
            <a:r>
              <a:rPr sz="1950" spc="-5" dirty="0">
                <a:latin typeface="Times New Roman"/>
                <a:cs typeface="Times New Roman"/>
              </a:rPr>
              <a:t>proved technology </a:t>
            </a:r>
            <a:r>
              <a:rPr sz="1950" dirty="0">
                <a:latin typeface="Times New Roman"/>
                <a:cs typeface="Times New Roman"/>
              </a:rPr>
              <a:t>that </a:t>
            </a:r>
            <a:r>
              <a:rPr sz="1950" spc="-5" dirty="0">
                <a:latin typeface="Times New Roman"/>
                <a:cs typeface="Times New Roman"/>
              </a:rPr>
              <a:t>makes it possible to </a:t>
            </a:r>
            <a:r>
              <a:rPr sz="1950" dirty="0">
                <a:latin typeface="Times New Roman"/>
                <a:cs typeface="Times New Roman"/>
              </a:rPr>
              <a:t>run </a:t>
            </a:r>
            <a:r>
              <a:rPr sz="1950" spc="-5" dirty="0">
                <a:latin typeface="Times New Roman"/>
                <a:cs typeface="Times New Roman"/>
              </a:rPr>
              <a:t>multiple operating </a:t>
            </a:r>
            <a:r>
              <a:rPr sz="1950" dirty="0">
                <a:latin typeface="Times New Roman"/>
                <a:cs typeface="Times New Roman"/>
              </a:rPr>
              <a:t>system </a:t>
            </a:r>
            <a:r>
              <a:rPr sz="1950" spc="-58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-5" dirty="0">
                <a:latin typeface="Times New Roman"/>
                <a:cs typeface="Times New Roman"/>
              </a:rPr>
              <a:t> applications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on the</a:t>
            </a:r>
            <a:r>
              <a:rPr sz="1950" spc="-5" dirty="0">
                <a:latin typeface="Times New Roman"/>
                <a:cs typeface="Times New Roman"/>
              </a:rPr>
              <a:t> same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server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at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same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time.</a:t>
            </a:r>
            <a:endParaRPr sz="195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ct val="140000"/>
              </a:lnSpc>
              <a:spcBef>
                <a:spcPts val="1010"/>
              </a:spcBef>
              <a:buFont typeface="Arial MT"/>
              <a:buChar char="•"/>
              <a:tabLst>
                <a:tab pos="355600" algn="l"/>
              </a:tabLst>
            </a:pPr>
            <a:r>
              <a:rPr sz="1950" spc="-15" dirty="0">
                <a:latin typeface="Times New Roman"/>
                <a:cs typeface="Times New Roman"/>
              </a:rPr>
              <a:t>Virtualization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is </a:t>
            </a:r>
            <a:r>
              <a:rPr sz="1950" spc="-5" dirty="0">
                <a:latin typeface="Times New Roman"/>
                <a:cs typeface="Times New Roman"/>
              </a:rPr>
              <a:t>the process</a:t>
            </a:r>
            <a:r>
              <a:rPr sz="1950" dirty="0">
                <a:latin typeface="Times New Roman"/>
                <a:cs typeface="Times New Roman"/>
              </a:rPr>
              <a:t> of </a:t>
            </a:r>
            <a:r>
              <a:rPr sz="1950" spc="-5" dirty="0">
                <a:latin typeface="Times New Roman"/>
                <a:cs typeface="Times New Roman"/>
              </a:rPr>
              <a:t>creating </a:t>
            </a:r>
            <a:r>
              <a:rPr sz="1950" dirty="0">
                <a:latin typeface="Times New Roman"/>
                <a:cs typeface="Times New Roman"/>
              </a:rPr>
              <a:t>a </a:t>
            </a:r>
            <a:r>
              <a:rPr sz="1950" spc="-5" dirty="0">
                <a:latin typeface="Times New Roman"/>
                <a:cs typeface="Times New Roman"/>
              </a:rPr>
              <a:t>logical(virtual) </a:t>
            </a:r>
            <a:r>
              <a:rPr sz="1950" dirty="0">
                <a:latin typeface="Times New Roman"/>
                <a:cs typeface="Times New Roman"/>
              </a:rPr>
              <a:t>version of a </a:t>
            </a:r>
            <a:r>
              <a:rPr sz="1950" spc="-5" dirty="0">
                <a:latin typeface="Times New Roman"/>
                <a:cs typeface="Times New Roman"/>
              </a:rPr>
              <a:t>server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operating 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system,</a:t>
            </a:r>
            <a:r>
              <a:rPr sz="1950" dirty="0">
                <a:latin typeface="Times New Roman"/>
                <a:cs typeface="Times New Roman"/>
              </a:rPr>
              <a:t> a storage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device,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or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network services.</a:t>
            </a:r>
            <a:endParaRPr sz="195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40000"/>
              </a:lnSpc>
              <a:spcBef>
                <a:spcPts val="994"/>
              </a:spcBef>
              <a:buFont typeface="Arial MT"/>
              <a:buChar char="•"/>
              <a:tabLst>
                <a:tab pos="355600" algn="l"/>
              </a:tabLst>
            </a:pPr>
            <a:r>
              <a:rPr sz="1950" dirty="0">
                <a:latin typeface="Times New Roman"/>
                <a:cs typeface="Times New Roman"/>
              </a:rPr>
              <a:t>The </a:t>
            </a:r>
            <a:r>
              <a:rPr sz="1950" spc="-5" dirty="0">
                <a:latin typeface="Times New Roman"/>
                <a:cs typeface="Times New Roman"/>
              </a:rPr>
              <a:t>technology that work </a:t>
            </a:r>
            <a:r>
              <a:rPr sz="1950" dirty="0">
                <a:latin typeface="Times New Roman"/>
                <a:cs typeface="Times New Roman"/>
              </a:rPr>
              <a:t>behind </a:t>
            </a:r>
            <a:r>
              <a:rPr sz="1950" spc="-5" dirty="0">
                <a:latin typeface="Times New Roman"/>
                <a:cs typeface="Times New Roman"/>
              </a:rPr>
              <a:t>virtualization </a:t>
            </a:r>
            <a:r>
              <a:rPr sz="1950" dirty="0">
                <a:latin typeface="Times New Roman"/>
                <a:cs typeface="Times New Roman"/>
              </a:rPr>
              <a:t>is </a:t>
            </a:r>
            <a:r>
              <a:rPr sz="1950" spc="-5" dirty="0">
                <a:latin typeface="Times New Roman"/>
                <a:cs typeface="Times New Roman"/>
              </a:rPr>
              <a:t>known </a:t>
            </a:r>
            <a:r>
              <a:rPr sz="1950" dirty="0">
                <a:latin typeface="Times New Roman"/>
                <a:cs typeface="Times New Roman"/>
              </a:rPr>
              <a:t>as a </a:t>
            </a:r>
            <a:r>
              <a:rPr sz="1950" spc="-5" dirty="0">
                <a:latin typeface="Times New Roman"/>
                <a:cs typeface="Times New Roman"/>
              </a:rPr>
              <a:t>virtual machine monitor(VM), </a:t>
            </a:r>
            <a:r>
              <a:rPr sz="1950" spc="-58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or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virtual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manager</a:t>
            </a:r>
            <a:r>
              <a:rPr sz="1950" dirty="0">
                <a:latin typeface="Times New Roman"/>
                <a:cs typeface="Times New Roman"/>
              </a:rPr>
              <a:t> which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separates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compute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environments</a:t>
            </a:r>
            <a:r>
              <a:rPr sz="1950" dirty="0">
                <a:latin typeface="Times New Roman"/>
                <a:cs typeface="Times New Roman"/>
              </a:rPr>
              <a:t> from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the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actual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physical </a:t>
            </a:r>
            <a:r>
              <a:rPr sz="1950" dirty="0">
                <a:latin typeface="Times New Roman"/>
                <a:cs typeface="Times New Roman"/>
              </a:rPr>
              <a:t> infrastructure.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Virtualization</a:t>
            </a:r>
          </a:p>
        </p:txBody>
      </p:sp>
      <p:grpSp>
        <p:nvGrpSpPr>
          <p:cNvPr id="4" name="object 3"/>
          <p:cNvGrpSpPr>
            <a:grpSpLocks noGrp="1"/>
          </p:cNvGrpSpPr>
          <p:nvPr/>
        </p:nvGrpSpPr>
        <p:grpSpPr>
          <a:xfrm>
            <a:off x="457200" y="1935163"/>
            <a:ext cx="8229600" cy="4389437"/>
            <a:chOff x="161925" y="2057400"/>
            <a:chExt cx="8928100" cy="3997325"/>
          </a:xfrm>
        </p:grpSpPr>
        <p:pic>
          <p:nvPicPr>
            <p:cNvPr id="5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925" y="2057400"/>
              <a:ext cx="8067675" cy="3495675"/>
            </a:xfrm>
            <a:prstGeom prst="rect">
              <a:avLst/>
            </a:prstGeom>
          </p:spPr>
        </p:pic>
        <p:sp>
          <p:nvSpPr>
            <p:cNvPr id="6" name="object 5"/>
            <p:cNvSpPr/>
            <p:nvPr/>
          </p:nvSpPr>
          <p:spPr>
            <a:xfrm>
              <a:off x="8531732" y="5648959"/>
              <a:ext cx="548640" cy="396240"/>
            </a:xfrm>
            <a:custGeom>
              <a:avLst/>
              <a:gdLst/>
              <a:ahLst/>
              <a:cxnLst/>
              <a:rect l="l" t="t" r="r" b="b"/>
              <a:pathLst>
                <a:path w="548640" h="396239">
                  <a:moveTo>
                    <a:pt x="71120" y="396239"/>
                  </a:moveTo>
                  <a:lnTo>
                    <a:pt x="43451" y="390651"/>
                  </a:lnTo>
                  <a:lnTo>
                    <a:pt x="20843" y="375410"/>
                  </a:lnTo>
                  <a:lnTo>
                    <a:pt x="5593" y="352804"/>
                  </a:lnTo>
                  <a:lnTo>
                    <a:pt x="0" y="325119"/>
                  </a:lnTo>
                  <a:lnTo>
                    <a:pt x="0" y="71119"/>
                  </a:lnTo>
                  <a:lnTo>
                    <a:pt x="5593" y="43435"/>
                  </a:lnTo>
                  <a:lnTo>
                    <a:pt x="20843" y="20829"/>
                  </a:lnTo>
                  <a:lnTo>
                    <a:pt x="43451" y="5588"/>
                  </a:lnTo>
                  <a:lnTo>
                    <a:pt x="71120" y="0"/>
                  </a:lnTo>
                </a:path>
                <a:path w="548640" h="396239">
                  <a:moveTo>
                    <a:pt x="477520" y="0"/>
                  </a:moveTo>
                  <a:lnTo>
                    <a:pt x="505241" y="5588"/>
                  </a:lnTo>
                  <a:lnTo>
                    <a:pt x="527843" y="20829"/>
                  </a:lnTo>
                  <a:lnTo>
                    <a:pt x="543063" y="43435"/>
                  </a:lnTo>
                  <a:lnTo>
                    <a:pt x="548640" y="71119"/>
                  </a:lnTo>
                  <a:lnTo>
                    <a:pt x="548640" y="325119"/>
                  </a:lnTo>
                  <a:lnTo>
                    <a:pt x="543063" y="352804"/>
                  </a:lnTo>
                  <a:lnTo>
                    <a:pt x="527843" y="375410"/>
                  </a:lnTo>
                  <a:lnTo>
                    <a:pt x="505241" y="390651"/>
                  </a:lnTo>
                  <a:lnTo>
                    <a:pt x="477520" y="396239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Concept behind the virtualization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57200" y="2133600"/>
            <a:ext cx="8229600" cy="2940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Creation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virtual machine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over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existing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system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hardware.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Host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machine: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machine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which 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virtual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machine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created.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Guest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machine: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virtual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machines</a:t>
            </a:r>
            <a:r>
              <a:rPr sz="2000" dirty="0">
                <a:latin typeface="Times New Roman"/>
                <a:cs typeface="Times New Roman"/>
              </a:rPr>
              <a:t> referred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guest</a:t>
            </a:r>
            <a:r>
              <a:rPr sz="2000" spc="-5" dirty="0">
                <a:latin typeface="Times New Roman"/>
                <a:cs typeface="Times New Roman"/>
              </a:rPr>
              <a:t> machine.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200100"/>
              </a:lnSpc>
              <a:spcBef>
                <a:spcPts val="9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Hypervisor: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Hypervisor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a</a:t>
            </a:r>
            <a:r>
              <a:rPr sz="2000" spc="-5" dirty="0">
                <a:latin typeface="Times New Roman"/>
                <a:cs typeface="Times New Roman"/>
              </a:rPr>
              <a:t> firmware</a:t>
            </a:r>
            <a:r>
              <a:rPr sz="2000" dirty="0">
                <a:latin typeface="Times New Roman"/>
                <a:cs typeface="Times New Roman"/>
              </a:rPr>
              <a:t> or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low-level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Virtual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Machine </a:t>
            </a:r>
            <a:r>
              <a:rPr sz="2000" spc="-58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Manager.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282</TotalTime>
  <Words>1253</Words>
  <Application>Microsoft Office PowerPoint</Application>
  <PresentationFormat>On-screen Show (4:3)</PresentationFormat>
  <Paragraphs>250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Arial MT</vt:lpstr>
      <vt:lpstr>Calibri</vt:lpstr>
      <vt:lpstr>Calibri Light</vt:lpstr>
      <vt:lpstr>Constantia</vt:lpstr>
      <vt:lpstr>Times New Roman</vt:lpstr>
      <vt:lpstr>Wingdings 2</vt:lpstr>
      <vt:lpstr>Flow</vt:lpstr>
      <vt:lpstr>PowerPoint Presentation</vt:lpstr>
      <vt:lpstr>Cloud Computing: In a Glance</vt:lpstr>
      <vt:lpstr>Introduction to Cloud Computing</vt:lpstr>
      <vt:lpstr>Roots of Cloud Computing</vt:lpstr>
      <vt:lpstr>Internet Technologies</vt:lpstr>
      <vt:lpstr>Distributed Computing</vt:lpstr>
      <vt:lpstr>Virtualization</vt:lpstr>
      <vt:lpstr>Virtualization</vt:lpstr>
      <vt:lpstr>Concept behind the virtualization</vt:lpstr>
      <vt:lpstr>Architecture of Virtualization</vt:lpstr>
      <vt:lpstr>PowerPoint Presentation</vt:lpstr>
      <vt:lpstr>Types of Virtualization</vt:lpstr>
      <vt:lpstr>1. Hardware Virtualization</vt:lpstr>
      <vt:lpstr>PowerPoint Presentation</vt:lpstr>
      <vt:lpstr>2.Operating System Virtualization</vt:lpstr>
      <vt:lpstr>PowerPoint Presentation</vt:lpstr>
      <vt:lpstr>3.Server Virtualization:</vt:lpstr>
      <vt:lpstr>PowerPoint Presentation</vt:lpstr>
      <vt:lpstr>PowerPoint Presentation</vt:lpstr>
      <vt:lpstr>4.Storage Virtualization</vt:lpstr>
      <vt:lpstr>PowerPoint Presentation</vt:lpstr>
      <vt:lpstr>Cloud vs  Virtualization</vt:lpstr>
      <vt:lpstr>Advantages of  Virtualization</vt:lpstr>
      <vt:lpstr>Disadvantages of Virtualization</vt:lpstr>
      <vt:lpstr>Autonomic Computing</vt:lpstr>
      <vt:lpstr>Layers and Types of Cloud</vt:lpstr>
      <vt:lpstr>IAAS</vt:lpstr>
      <vt:lpstr>PAAS</vt:lpstr>
      <vt:lpstr>SAAS</vt:lpstr>
      <vt:lpstr>Delivery Models</vt:lpstr>
      <vt:lpstr>Deployment Models</vt:lpstr>
      <vt:lpstr>Deployment Models</vt:lpstr>
      <vt:lpstr>Desired Features of Cloud</vt:lpstr>
      <vt:lpstr>Cloud Infrastructure Management</vt:lpstr>
      <vt:lpstr>Features</vt:lpstr>
      <vt:lpstr>Case Studies</vt:lpstr>
      <vt:lpstr>IAAS Providers</vt:lpstr>
      <vt:lpstr>PAAS Providers</vt:lpstr>
      <vt:lpstr>Challenges and 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USER`s</dc:creator>
  <cp:lastModifiedBy>Swarna Kumari</cp:lastModifiedBy>
  <cp:revision>16</cp:revision>
  <dcterms:created xsi:type="dcterms:W3CDTF">2021-05-08T03:42:20Z</dcterms:created>
  <dcterms:modified xsi:type="dcterms:W3CDTF">2021-05-21T10:50:14Z</dcterms:modified>
</cp:coreProperties>
</file>