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3" autoAdjust="0"/>
    <p:restoredTop sz="94483" autoAdjust="0"/>
  </p:normalViewPr>
  <p:slideViewPr>
    <p:cSldViewPr>
      <p:cViewPr varScale="1">
        <p:scale>
          <a:sx n="89" d="100"/>
          <a:sy n="89" d="100"/>
        </p:scale>
        <p:origin x="19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3A7E935-795E-47D6-AA3E-B049C2EAD326}" type="datetimeFigureOut">
              <a:rPr lang="en-US"/>
              <a:pPr>
                <a:defRPr/>
              </a:pPr>
              <a:t>10/15/19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99557E7-C6BC-499F-924A-241CFA0F231B}" type="slidenum">
              <a:rPr lang="en-US"/>
              <a:pPr>
                <a:defRPr/>
              </a:pPr>
              <a:t>‹#›</a:t>
            </a:fld>
            <a:endParaRPr lang="en-US"/>
          </a:p>
        </p:txBody>
      </p:sp>
    </p:spTree>
    <p:extLst>
      <p:ext uri="{BB962C8B-B14F-4D97-AF65-F5344CB8AC3E}">
        <p14:creationId xmlns:p14="http://schemas.microsoft.com/office/powerpoint/2010/main" val="446544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B97B7E-A32D-4EAA-BEE3-86450DF058BF}"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fld id="{6C66AA5D-2D96-4E82-95CC-2B40D03E4E64}" type="datetime1">
              <a:rPr lang="en-US" smtClean="0"/>
              <a:pPr>
                <a:defRPr/>
              </a:pPr>
              <a:t>10/15/19</a:t>
            </a:fld>
            <a:endParaRPr lang="en-US"/>
          </a:p>
        </p:txBody>
      </p:sp>
      <p:sp>
        <p:nvSpPr>
          <p:cNvPr id="19" name="Footer Placeholder 18"/>
          <p:cNvSpPr>
            <a:spLocks noGrp="1"/>
          </p:cNvSpPr>
          <p:nvPr>
            <p:ph type="ftr" sz="quarter" idx="11"/>
          </p:nvPr>
        </p:nvSpPr>
        <p:spPr/>
        <p:txBody>
          <a:bodyPr/>
          <a:lstStyle/>
          <a:p>
            <a:pPr>
              <a:defRPr/>
            </a:pPr>
            <a:r>
              <a:rPr lang="en-US"/>
              <a:t>Syed Ishteaque Ahmed ::: OOSAD (D) ::: Fall 2012-2013</a:t>
            </a:r>
            <a:endParaRPr lang="en-US" dirty="0"/>
          </a:p>
        </p:txBody>
      </p:sp>
      <p:sp>
        <p:nvSpPr>
          <p:cNvPr id="27" name="Slide Number Placeholder 26"/>
          <p:cNvSpPr>
            <a:spLocks noGrp="1"/>
          </p:cNvSpPr>
          <p:nvPr>
            <p:ph type="sldNum" sz="quarter" idx="12"/>
          </p:nvPr>
        </p:nvSpPr>
        <p:spPr/>
        <p:txBody>
          <a:bodyPr/>
          <a:lstStyle/>
          <a:p>
            <a:pPr>
              <a:defRPr/>
            </a:pPr>
            <a:fld id="{11146DD9-668C-401C-BC20-CAFCE505B3E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F6557D69-1B3F-4A74-8552-6ACD6B433F38}" type="datetime1">
              <a:rPr lang="en-US" smtClean="0"/>
              <a:pPr>
                <a:defRPr/>
              </a:pPr>
              <a:t>10/15/19</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3FB3D30C-D5B8-4CF0-BBD8-D39E89D81DF8}"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FE1367B-9E60-4055-8686-01768A727FF4}" type="datetime1">
              <a:rPr lang="en-US" smtClean="0"/>
              <a:pPr>
                <a:defRPr/>
              </a:pPr>
              <a:t>10/15/19</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A4A6C9D7-7B21-4DFA-9F30-C36DD5D5ECD5}"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E775BC7-A9AF-4FAE-85FF-0A8C67E61D61}" type="datetime1">
              <a:rPr lang="en-US" smtClean="0"/>
              <a:pPr>
                <a:defRPr/>
              </a:pPr>
              <a:t>10/15/19</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630A540B-3803-460A-9E3B-C5534BD07F70}"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484BE4EE-F175-4C76-8653-DBE4D60B6915}" type="datetime1">
              <a:rPr lang="en-US" smtClean="0"/>
              <a:pPr>
                <a:defRPr/>
              </a:pPr>
              <a:t>10/15/19</a:t>
            </a:fld>
            <a:endParaRPr lang="en-US"/>
          </a:p>
        </p:txBody>
      </p:sp>
      <p:sp>
        <p:nvSpPr>
          <p:cNvPr id="5" name="Footer Placeholder 4"/>
          <p:cNvSpPr>
            <a:spLocks noGrp="1"/>
          </p:cNvSpPr>
          <p:nvPr>
            <p:ph type="ftr" sz="quarter" idx="11"/>
          </p:nvPr>
        </p:nvSpPr>
        <p:spPr/>
        <p:txBody>
          <a:bodyPr/>
          <a:lstStyle/>
          <a:p>
            <a:pPr>
              <a:defRPr/>
            </a:pPr>
            <a:r>
              <a:rPr lang="en-US"/>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E7332046-14D5-4688-93D6-BBB6013F4BE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86148A30-5698-46B4-BAE3-48679DA9A2E8}" type="datetime1">
              <a:rPr lang="en-US" smtClean="0"/>
              <a:pPr>
                <a:defRPr/>
              </a:pPr>
              <a:t>10/15/19</a:t>
            </a:fld>
            <a:endParaRPr lang="en-US"/>
          </a:p>
        </p:txBody>
      </p:sp>
      <p:sp>
        <p:nvSpPr>
          <p:cNvPr id="6" name="Footer Placeholder 5"/>
          <p:cNvSpPr>
            <a:spLocks noGrp="1"/>
          </p:cNvSpPr>
          <p:nvPr>
            <p:ph type="ftr" sz="quarter" idx="11"/>
          </p:nvPr>
        </p:nvSpPr>
        <p:spPr/>
        <p:txBody>
          <a:bodyPr/>
          <a:lstStyle/>
          <a:p>
            <a:pPr>
              <a:defRPr/>
            </a:pPr>
            <a:r>
              <a:rPr lang="en-US"/>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E7CECB79-B881-4997-9503-96326458D075}"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8BB459E2-88DE-4B97-B15B-8D705531F98D}" type="datetime1">
              <a:rPr lang="en-US" smtClean="0"/>
              <a:pPr>
                <a:defRPr/>
              </a:pPr>
              <a:t>10/15/19</a:t>
            </a:fld>
            <a:endParaRPr lang="en-US"/>
          </a:p>
        </p:txBody>
      </p:sp>
      <p:sp>
        <p:nvSpPr>
          <p:cNvPr id="8" name="Footer Placeholder 7"/>
          <p:cNvSpPr>
            <a:spLocks noGrp="1"/>
          </p:cNvSpPr>
          <p:nvPr>
            <p:ph type="ftr" sz="quarter" idx="11"/>
          </p:nvPr>
        </p:nvSpPr>
        <p:spPr/>
        <p:txBody>
          <a:bodyPr/>
          <a:lstStyle/>
          <a:p>
            <a:pPr>
              <a:defRPr/>
            </a:pPr>
            <a:r>
              <a:rPr lang="en-US"/>
              <a:t>Syed Ishteaque Ahmed ::: OOSAD (D) ::: Fall 2012-2013</a:t>
            </a:r>
            <a:endParaRPr lang="en-US" dirty="0"/>
          </a:p>
        </p:txBody>
      </p:sp>
      <p:sp>
        <p:nvSpPr>
          <p:cNvPr id="9" name="Slide Number Placeholder 8"/>
          <p:cNvSpPr>
            <a:spLocks noGrp="1"/>
          </p:cNvSpPr>
          <p:nvPr>
            <p:ph type="sldNum" sz="quarter" idx="12"/>
          </p:nvPr>
        </p:nvSpPr>
        <p:spPr/>
        <p:txBody>
          <a:bodyPr/>
          <a:lstStyle/>
          <a:p>
            <a:pPr>
              <a:defRPr/>
            </a:pPr>
            <a:fld id="{6D399303-CAE6-4D66-8A73-0C3FFBCDEE8B}" type="slidenum">
              <a:rPr lang="en-US" smtClean="0"/>
              <a:pPr>
                <a:defRPr/>
              </a:pPr>
              <a:t>‹#›</a:t>
            </a:fld>
            <a:endParaRPr lang="en-US"/>
          </a:p>
        </p:txBody>
      </p:sp>
      <p:pic>
        <p:nvPicPr>
          <p:cNvPr id="10"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E0B7D748-E063-4A9A-BCC7-78D91F3E8F9E}" type="datetime1">
              <a:rPr lang="en-US" smtClean="0"/>
              <a:pPr>
                <a:defRPr/>
              </a:pPr>
              <a:t>10/15/19</a:t>
            </a:fld>
            <a:endParaRPr lang="en-US"/>
          </a:p>
        </p:txBody>
      </p:sp>
      <p:sp>
        <p:nvSpPr>
          <p:cNvPr id="4" name="Footer Placeholder 3"/>
          <p:cNvSpPr>
            <a:spLocks noGrp="1"/>
          </p:cNvSpPr>
          <p:nvPr>
            <p:ph type="ftr" sz="quarter" idx="11"/>
          </p:nvPr>
        </p:nvSpPr>
        <p:spPr/>
        <p:txBody>
          <a:bodyPr/>
          <a:lstStyle/>
          <a:p>
            <a:pPr>
              <a:defRPr/>
            </a:pPr>
            <a:r>
              <a:rPr lang="en-US"/>
              <a:t>Syed Ishteaque Ahmed ::: OOSAD (D) ::: Fall 2012-2013</a:t>
            </a:r>
            <a:endParaRPr lang="en-US" dirty="0"/>
          </a:p>
        </p:txBody>
      </p:sp>
      <p:sp>
        <p:nvSpPr>
          <p:cNvPr id="5" name="Slide Number Placeholder 4"/>
          <p:cNvSpPr>
            <a:spLocks noGrp="1"/>
          </p:cNvSpPr>
          <p:nvPr>
            <p:ph type="sldNum" sz="quarter" idx="12"/>
          </p:nvPr>
        </p:nvSpPr>
        <p:spPr/>
        <p:txBody>
          <a:bodyPr/>
          <a:lstStyle/>
          <a:p>
            <a:pPr>
              <a:defRPr/>
            </a:pPr>
            <a:fld id="{2BD126C4-F1B3-444C-8501-C349039F6968}" type="slidenum">
              <a:rPr lang="en-US" smtClean="0"/>
              <a:pPr>
                <a:defRPr/>
              </a:pPr>
              <a:t>‹#›</a:t>
            </a:fld>
            <a:endParaRPr lang="en-US"/>
          </a:p>
        </p:txBody>
      </p:sp>
      <p:pic>
        <p:nvPicPr>
          <p:cNvPr id="6"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55202E-C39B-4361-84EB-DB378CA64C5E}" type="datetime1">
              <a:rPr lang="en-US" smtClean="0"/>
              <a:pPr>
                <a:defRPr/>
              </a:pPr>
              <a:t>10/15/19</a:t>
            </a:fld>
            <a:endParaRPr lang="en-US"/>
          </a:p>
        </p:txBody>
      </p:sp>
      <p:sp>
        <p:nvSpPr>
          <p:cNvPr id="3" name="Footer Placeholder 2"/>
          <p:cNvSpPr>
            <a:spLocks noGrp="1"/>
          </p:cNvSpPr>
          <p:nvPr>
            <p:ph type="ftr" sz="quarter" idx="11"/>
          </p:nvPr>
        </p:nvSpPr>
        <p:spPr/>
        <p:txBody>
          <a:bodyPr/>
          <a:lstStyle/>
          <a:p>
            <a:pPr>
              <a:defRPr/>
            </a:pPr>
            <a:r>
              <a:rPr lang="en-US"/>
              <a:t>Syed Ishteaque Ahmed ::: OOSAD (D) ::: Fall 2012-2013</a:t>
            </a:r>
            <a:endParaRPr lang="en-US" dirty="0"/>
          </a:p>
        </p:txBody>
      </p:sp>
      <p:sp>
        <p:nvSpPr>
          <p:cNvPr id="4" name="Slide Number Placeholder 3"/>
          <p:cNvSpPr>
            <a:spLocks noGrp="1"/>
          </p:cNvSpPr>
          <p:nvPr>
            <p:ph type="sldNum" sz="quarter" idx="12"/>
          </p:nvPr>
        </p:nvSpPr>
        <p:spPr/>
        <p:txBody>
          <a:bodyPr/>
          <a:lstStyle/>
          <a:p>
            <a:pPr>
              <a:defRPr/>
            </a:pPr>
            <a:fld id="{E145473E-24F8-43D7-99C6-AB7FA777495E}" type="slidenum">
              <a:rPr lang="en-US" smtClean="0"/>
              <a:pPr>
                <a:defRPr/>
              </a:pPr>
              <a:t>‹#›</a:t>
            </a:fld>
            <a:endParaRPr lang="en-US"/>
          </a:p>
        </p:txBody>
      </p:sp>
      <p:pic>
        <p:nvPicPr>
          <p:cNvPr id="5"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BBEDB73A-9CFE-49CD-93AE-408F53D7ECA5}" type="datetime1">
              <a:rPr lang="en-US" smtClean="0"/>
              <a:pPr>
                <a:defRPr/>
              </a:pPr>
              <a:t>10/15/19</a:t>
            </a:fld>
            <a:endParaRPr lang="en-US"/>
          </a:p>
        </p:txBody>
      </p:sp>
      <p:sp>
        <p:nvSpPr>
          <p:cNvPr id="6" name="Footer Placeholder 5"/>
          <p:cNvSpPr>
            <a:spLocks noGrp="1"/>
          </p:cNvSpPr>
          <p:nvPr>
            <p:ph type="ftr" sz="quarter" idx="11"/>
          </p:nvPr>
        </p:nvSpPr>
        <p:spPr/>
        <p:txBody>
          <a:bodyPr/>
          <a:lstStyle/>
          <a:p>
            <a:pPr>
              <a:defRPr/>
            </a:pPr>
            <a:r>
              <a:rPr lang="en-US"/>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FC9B2B95-96E0-42F6-A9D1-0CB6FBA7312D}"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3BFFCF1-6EA6-40F4-9EB6-825EBB4BE35A}" type="datetime1">
              <a:rPr lang="en-US" smtClean="0"/>
              <a:pPr>
                <a:defRPr/>
              </a:pPr>
              <a:t>10/15/19</a:t>
            </a:fld>
            <a:endParaRPr lang="en-US"/>
          </a:p>
        </p:txBody>
      </p:sp>
      <p:sp>
        <p:nvSpPr>
          <p:cNvPr id="6" name="Footer Placeholder 5"/>
          <p:cNvSpPr>
            <a:spLocks noGrp="1"/>
          </p:cNvSpPr>
          <p:nvPr>
            <p:ph type="ftr" sz="quarter" idx="11"/>
          </p:nvPr>
        </p:nvSpPr>
        <p:spPr/>
        <p:txBody>
          <a:bodyPr/>
          <a:lstStyle/>
          <a:p>
            <a:pPr>
              <a:defRPr/>
            </a:pPr>
            <a:r>
              <a:rPr lang="en-US"/>
              <a:t>Syed Ishteaque Ahmed ::: OOSAD (D) ::: Fall 2012-2013</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D9296FF-547C-4ED3-B082-2830820853B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13"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9B0FC39-DE67-40BC-9A11-791093A29B2B}" type="datetime1">
              <a:rPr lang="en-US" smtClean="0"/>
              <a:pPr>
                <a:defRPr/>
              </a:pPr>
              <a:t>10/15/19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Syed Ishteaque Ahmed ::: OOSAD (D) ::: Fall 2012-2013</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83AB3C6-BE4E-44BD-AA93-F10D57E4A54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2" descr="C:\Users\siahmed\Desktop\images\Untitled-1_03.png"/>
          <p:cNvPicPr>
            <a:picLocks noChangeAspect="1" noChangeArrowheads="1"/>
          </p:cNvPicPr>
          <p:nvPr userDrawn="1"/>
        </p:nvPicPr>
        <p:blipFill>
          <a:blip r:embed="rId13" cstate="print"/>
          <a:srcRect/>
          <a:stretch>
            <a:fillRect/>
          </a:stretch>
        </p:blipFill>
        <p:spPr bwMode="auto">
          <a:xfrm>
            <a:off x="-27709" y="1"/>
            <a:ext cx="942109" cy="914400"/>
          </a:xfrm>
          <a:prstGeom prst="rect">
            <a:avLst/>
          </a:prstGeom>
          <a:noFill/>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2133600" y="838200"/>
            <a:ext cx="5943600" cy="1470025"/>
          </a:xfrm>
        </p:spPr>
        <p:txBody>
          <a:bodyPr>
            <a:normAutofit/>
          </a:bodyPr>
          <a:lstStyle/>
          <a:p>
            <a:r>
              <a:rPr lang="en-US" dirty="0"/>
              <a:t>Class Diagram</a:t>
            </a:r>
          </a:p>
        </p:txBody>
      </p:sp>
      <p:sp>
        <p:nvSpPr>
          <p:cNvPr id="4" name="Subtitle 3">
            <a:extLst>
              <a:ext uri="{FF2B5EF4-FFF2-40B4-BE49-F238E27FC236}">
                <a16:creationId xmlns:a16="http://schemas.microsoft.com/office/drawing/2014/main" id="{7354E5E4-0973-2E46-96CD-895ECE33F80B}"/>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dirty="0"/>
              <a:t>Sample Solution</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838200" y="1935163"/>
            <a:ext cx="7391400" cy="43894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4000" dirty="0"/>
              <a:t>Generalization</a:t>
            </a:r>
          </a:p>
        </p:txBody>
      </p:sp>
      <p:sp>
        <p:nvSpPr>
          <p:cNvPr id="3" name="Content Placeholder 2"/>
          <p:cNvSpPr>
            <a:spLocks noGrp="1"/>
          </p:cNvSpPr>
          <p:nvPr>
            <p:ph idx="1"/>
          </p:nvPr>
        </p:nvSpPr>
        <p:spPr>
          <a:xfrm>
            <a:off x="457200" y="609600"/>
            <a:ext cx="8229600" cy="1066800"/>
          </a:xfrm>
        </p:spPr>
        <p:txBody>
          <a:bodyPr>
            <a:normAutofit/>
          </a:bodyPr>
          <a:lstStyle/>
          <a:p>
            <a:r>
              <a:rPr lang="en-US" sz="2000" dirty="0"/>
              <a:t>Generalization is the process of organizing the properties of a set of objects that share the same purpose.</a:t>
            </a:r>
          </a:p>
          <a:p>
            <a:r>
              <a:rPr lang="en-US" sz="2000" dirty="0"/>
              <a:t>A generalization is not an association.</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11</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685800" y="1981200"/>
            <a:ext cx="7524750" cy="45434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a:t>Association multiplicity</a:t>
            </a:r>
            <a:br>
              <a:rPr lang="en-US" dirty="0"/>
            </a:br>
            <a:endParaRPr lang="en-US" dirty="0"/>
          </a:p>
        </p:txBody>
      </p:sp>
      <p:sp>
        <p:nvSpPr>
          <p:cNvPr id="3" name="Content Placeholder 2"/>
          <p:cNvSpPr>
            <a:spLocks noGrp="1"/>
          </p:cNvSpPr>
          <p:nvPr>
            <p:ph idx="1"/>
          </p:nvPr>
        </p:nvSpPr>
        <p:spPr>
          <a:xfrm>
            <a:off x="381000" y="609600"/>
            <a:ext cx="8229600" cy="4389120"/>
          </a:xfrm>
        </p:spPr>
        <p:txBody>
          <a:bodyPr>
            <a:normAutofit/>
          </a:bodyPr>
          <a:lstStyle/>
          <a:p>
            <a:r>
              <a:rPr lang="en-US" sz="2400" dirty="0"/>
              <a:t>The UML allows you to handle some other important questions about associations: “How many Cars may a Person own?” “How many can they rent?” “How many people can drive a given Car?” </a:t>
            </a:r>
          </a:p>
          <a:p>
            <a:r>
              <a:rPr lang="en-US" sz="2400" dirty="0"/>
              <a:t>Associations define the rules for how objects in each class may be related. So how do you specify exactly how many objects may participate in the relationship?</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524000" y="3581400"/>
            <a:ext cx="5867400" cy="25717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Association multiplicity</a:t>
            </a:r>
          </a:p>
        </p:txBody>
      </p:sp>
      <p:sp>
        <p:nvSpPr>
          <p:cNvPr id="7" name="Content Placeholder 6"/>
          <p:cNvSpPr>
            <a:spLocks noGrp="1"/>
          </p:cNvSpPr>
          <p:nvPr>
            <p:ph idx="1"/>
          </p:nvPr>
        </p:nvSpPr>
        <p:spPr>
          <a:xfrm>
            <a:off x="457200" y="1066800"/>
            <a:ext cx="8229600" cy="5257800"/>
          </a:xfrm>
        </p:spPr>
        <p:txBody>
          <a:bodyPr>
            <a:normAutofit fontScale="92500" lnSpcReduction="10000"/>
          </a:bodyPr>
          <a:lstStyle/>
          <a:p>
            <a:pPr>
              <a:buNone/>
            </a:pPr>
            <a:r>
              <a:rPr lang="en-US" dirty="0"/>
              <a:t>Summary list of the options for specifying multiplicity followed by some examples.</a:t>
            </a:r>
          </a:p>
          <a:p>
            <a:r>
              <a:rPr lang="en-US" dirty="0"/>
              <a:t>Values separated by two periods (..) mean a range. For example, 1..3 means between 1 and 3 inclusively; 5..10 means between 5 and 10 inclusively.</a:t>
            </a:r>
          </a:p>
          <a:p>
            <a:r>
              <a:rPr lang="en-US" dirty="0"/>
              <a:t>Values separated by commas mean an enumerated list of possibilities. For example, 4,6,8 means you may have 4 objects or 6 objects or 8 objects of this type in the association.</a:t>
            </a:r>
          </a:p>
          <a:p>
            <a:r>
              <a:rPr lang="en-US" dirty="0"/>
              <a:t>Asterisk (*) when used alone means zero or more, no lower or upper limit.</a:t>
            </a:r>
          </a:p>
          <a:p>
            <a:r>
              <a:rPr lang="en-US" dirty="0"/>
              <a:t>Asterisk (*) when used in a range (1..*) means no upper limit—you must have at least one but you can have as many more as you want.</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62000"/>
          </a:xfrm>
        </p:spPr>
        <p:txBody>
          <a:bodyPr>
            <a:normAutofit fontScale="90000"/>
          </a:bodyPr>
          <a:lstStyle/>
          <a:p>
            <a:r>
              <a:rPr lang="en-US" dirty="0"/>
              <a:t>Association class</a:t>
            </a:r>
            <a:br>
              <a:rPr lang="en-US" dirty="0"/>
            </a:br>
            <a:r>
              <a:rPr lang="en-US" sz="3100" dirty="0"/>
              <a:t>Encapsulates information about an association.</a:t>
            </a:r>
          </a:p>
        </p:txBody>
      </p:sp>
      <p:pic>
        <p:nvPicPr>
          <p:cNvPr id="2052" name="Picture 4"/>
          <p:cNvPicPr>
            <a:picLocks noGrp="1" noChangeAspect="1" noChangeArrowheads="1"/>
          </p:cNvPicPr>
          <p:nvPr>
            <p:ph idx="1"/>
          </p:nvPr>
        </p:nvPicPr>
        <p:blipFill>
          <a:blip r:embed="rId2" cstate="print"/>
          <a:srcRect/>
          <a:stretch>
            <a:fillRect/>
          </a:stretch>
        </p:blipFill>
        <p:spPr bwMode="auto">
          <a:xfrm>
            <a:off x="762000" y="2438400"/>
            <a:ext cx="7224712" cy="30241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a:t>Reflexive association</a:t>
            </a:r>
            <a:br>
              <a:rPr lang="en-US" dirty="0"/>
            </a:br>
            <a:r>
              <a:rPr lang="en-US" sz="2200" dirty="0"/>
              <a:t>Reflexive association is a fancy expression that says objects in the same class can be related to one another. The entire association notation you’ve learned so far remains exactly the same, except that both ends of the association line point to the same class.</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2362200"/>
            <a:ext cx="8001000" cy="3200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72312"/>
          </a:xfrm>
        </p:spPr>
        <p:txBody>
          <a:bodyPr/>
          <a:lstStyle/>
          <a:p>
            <a:r>
              <a:rPr lang="en-US" dirty="0"/>
              <a:t>Qualified Association</a:t>
            </a:r>
          </a:p>
        </p:txBody>
      </p:sp>
      <p:pic>
        <p:nvPicPr>
          <p:cNvPr id="4098" name="Picture 2"/>
          <p:cNvPicPr>
            <a:picLocks noGrp="1" noChangeAspect="1" noChangeArrowheads="1"/>
          </p:cNvPicPr>
          <p:nvPr>
            <p:ph idx="1"/>
          </p:nvPr>
        </p:nvPicPr>
        <p:blipFill>
          <a:blip r:embed="rId2" cstate="print"/>
          <a:stretch>
            <a:fillRect/>
          </a:stretch>
        </p:blipFill>
        <p:spPr bwMode="auto">
          <a:xfrm>
            <a:off x="804862" y="2343944"/>
            <a:ext cx="7534275" cy="35718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400" dirty="0"/>
              <a:t>Aggregation and Composition</a:t>
            </a:r>
            <a:br>
              <a:rPr lang="en-US" dirty="0"/>
            </a:br>
            <a:endParaRPr lang="en-US" dirty="0"/>
          </a:p>
        </p:txBody>
      </p:sp>
      <p:sp>
        <p:nvSpPr>
          <p:cNvPr id="3" name="Content Placeholder 2"/>
          <p:cNvSpPr>
            <a:spLocks noGrp="1"/>
          </p:cNvSpPr>
          <p:nvPr>
            <p:ph idx="1"/>
          </p:nvPr>
        </p:nvSpPr>
        <p:spPr>
          <a:xfrm>
            <a:off x="457200" y="685800"/>
            <a:ext cx="8229600" cy="5181600"/>
          </a:xfrm>
        </p:spPr>
        <p:txBody>
          <a:bodyPr>
            <a:normAutofit lnSpcReduction="10000"/>
          </a:bodyPr>
          <a:lstStyle/>
          <a:p>
            <a:r>
              <a:rPr lang="en-US" b="1" dirty="0"/>
              <a:t>Aggregation</a:t>
            </a:r>
            <a:r>
              <a:rPr lang="en-US" dirty="0"/>
              <a:t> is a special type of association used to indicate that the participating objects are not just independent objects that know about each other. Instead, they are assembled or configured together to create a new, more complex object. </a:t>
            </a:r>
          </a:p>
          <a:p>
            <a:pPr lvl="1"/>
            <a:r>
              <a:rPr lang="en-US" dirty="0"/>
              <a:t>For example, a number of different parts are assembled to create a car, a boat, or a plane.</a:t>
            </a:r>
          </a:p>
          <a:p>
            <a:r>
              <a:rPr lang="en-US" b="1" dirty="0"/>
              <a:t>Composition</a:t>
            </a:r>
            <a:r>
              <a:rPr lang="en-US" dirty="0"/>
              <a:t> is used for aggregations where the life span of the part depends on the life span of the aggregate. </a:t>
            </a:r>
          </a:p>
          <a:p>
            <a:r>
              <a:rPr lang="en-US" dirty="0"/>
              <a:t>The aggregate has control over the creation and destruction of the part. In other words, the member object cannot exist apart from the aggregation.</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229600" cy="914400"/>
          </a:xfrm>
        </p:spPr>
        <p:txBody>
          <a:bodyPr>
            <a:noAutofit/>
          </a:bodyPr>
          <a:lstStyle/>
          <a:p>
            <a:r>
              <a:rPr lang="en-US" sz="3200" dirty="0"/>
              <a:t>Aggregation and Composition</a:t>
            </a:r>
            <a:br>
              <a:rPr lang="en-US" sz="1200" dirty="0"/>
            </a:br>
            <a:r>
              <a:rPr lang="en-US" sz="2000" dirty="0"/>
              <a:t>&gt; Players are assembled into a team. But if the Team is disbanded, the players live on (depending of course on how well they performed). </a:t>
            </a:r>
            <a:br>
              <a:rPr lang="en-US" sz="2000" dirty="0"/>
            </a:br>
            <a:r>
              <a:rPr lang="en-US" sz="2000" dirty="0"/>
              <a:t>&gt; The Book example uses composition, the solid diamond. A Book is composed of Chapters. The Chapters would not continue to exist elsewhere on their own. They would cease to exist along with the Book. </a:t>
            </a:r>
          </a:p>
        </p:txBody>
      </p:sp>
      <p:pic>
        <p:nvPicPr>
          <p:cNvPr id="5122" name="Picture 2"/>
          <p:cNvPicPr>
            <a:picLocks noGrp="1" noChangeAspect="1" noChangeArrowheads="1"/>
          </p:cNvPicPr>
          <p:nvPr>
            <p:ph idx="1"/>
          </p:nvPr>
        </p:nvPicPr>
        <p:blipFill>
          <a:blip r:embed="rId2" cstate="print"/>
          <a:stretch>
            <a:fillRect/>
          </a:stretch>
        </p:blipFill>
        <p:spPr bwMode="auto">
          <a:xfrm>
            <a:off x="1228725" y="2467769"/>
            <a:ext cx="6686550" cy="33242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dirty="0"/>
              <a:t>Example</a:t>
            </a:r>
          </a:p>
        </p:txBody>
      </p:sp>
      <p:sp>
        <p:nvSpPr>
          <p:cNvPr id="3" name="Content Placeholder 2"/>
          <p:cNvSpPr>
            <a:spLocks noGrp="1"/>
          </p:cNvSpPr>
          <p:nvPr>
            <p:ph idx="1"/>
          </p:nvPr>
        </p:nvSpPr>
        <p:spPr/>
        <p:txBody>
          <a:bodyPr>
            <a:normAutofit fontScale="92500"/>
          </a:bodyPr>
          <a:lstStyle/>
          <a:p>
            <a:r>
              <a:rPr lang="en-US" dirty="0"/>
              <a:t>Problem statement: </a:t>
            </a:r>
          </a:p>
          <a:p>
            <a:pPr lvl="1"/>
            <a:r>
              <a:rPr lang="en-US" dirty="0"/>
              <a:t>Our Company maintains a group of race cars. Our cars use some of our new 8-cylinder engines and new transmissions. Once the engines are assembled, the pistons, carburetor, and plugs cannot be swapped between engines due to changes caused by the high temperatures.</a:t>
            </a:r>
          </a:p>
          <a:p>
            <a:pPr lvl="1"/>
            <a:r>
              <a:rPr lang="en-US" dirty="0"/>
              <a:t>“We want to keep records of the performance achieved by each engine in each car and each transmission in combination with each engine. Our drivers evaluate each car to give us their assessment of the handling. We need a system to track the configurations and the drivers’ assessments.”</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FA39284F-3E7E-4619-B227-396E2CB9BD61}">
  <ds:schemaRefs>
    <ds:schemaRef ds:uri="http://schemas.microsoft.com/sharepoint/v3/contenttype/forms"/>
  </ds:schemaRefs>
</ds:datastoreItem>
</file>

<file path=customXml/itemProps2.xml><?xml version="1.0" encoding="utf-8"?>
<ds:datastoreItem xmlns:ds="http://schemas.openxmlformats.org/officeDocument/2006/customXml" ds:itemID="{99C9063F-8494-494F-9FFC-8D2075CBF2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194548D-8516-4D74-A7C3-19B3A68648C3}">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Flow</Template>
  <TotalTime>173</TotalTime>
  <Words>472</Words>
  <Application>Microsoft Macintosh PowerPoint</Application>
  <PresentationFormat>On-screen Show (4:3)</PresentationFormat>
  <Paragraphs>38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Constantia</vt:lpstr>
      <vt:lpstr>Wingdings 2</vt:lpstr>
      <vt:lpstr>Flow</vt:lpstr>
      <vt:lpstr>Class Diagram</vt:lpstr>
      <vt:lpstr>Association multiplicity </vt:lpstr>
      <vt:lpstr>Association multiplicity</vt:lpstr>
      <vt:lpstr>Association class Encapsulates information about an association.</vt:lpstr>
      <vt:lpstr>Reflexive association Reflexive association is a fancy expression that says objects in the same class can be related to one another. The entire association notation you’ve learned so far remains exactly the same, except that both ends of the association line point to the same class.</vt:lpstr>
      <vt:lpstr>Qualified Association</vt:lpstr>
      <vt:lpstr>Aggregation and Composition </vt:lpstr>
      <vt:lpstr>Aggregation and Composition &gt; Players are assembled into a team. But if the Team is disbanded, the players live on (depending of course on how well they performed).  &gt; The Book example uses composition, the solid diamond. A Book is composed of Chapters. The Chapters would not continue to exist elsewhere on their own. They would cease to exist along with the Book. </vt:lpstr>
      <vt:lpstr>Example</vt:lpstr>
      <vt:lpstr>Sample Solution</vt:lpstr>
      <vt:lpstr>Generalization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Modeling</dc:title>
  <dc:creator>siahmed</dc:creator>
  <cp:lastModifiedBy>Razib hayat Khan</cp:lastModifiedBy>
  <cp:revision>59</cp:revision>
  <dcterms:created xsi:type="dcterms:W3CDTF">2011-09-10T16:58:28Z</dcterms:created>
  <dcterms:modified xsi:type="dcterms:W3CDTF">2019-10-15T10:40:20Z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TC300002269990</vt:lpwstr>
  </property>
</Properties>
</file>