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72" r:id="rId3"/>
    <p:sldId id="259" r:id="rId4"/>
    <p:sldId id="271" r:id="rId5"/>
    <p:sldId id="280" r:id="rId6"/>
    <p:sldId id="279" r:id="rId7"/>
    <p:sldId id="281" r:id="rId8"/>
    <p:sldId id="261" r:id="rId9"/>
    <p:sldId id="258" r:id="rId10"/>
    <p:sldId id="276" r:id="rId11"/>
    <p:sldId id="277" r:id="rId12"/>
    <p:sldId id="264" r:id="rId13"/>
    <p:sldId id="265" r:id="rId14"/>
    <p:sldId id="266" r:id="rId15"/>
    <p:sldId id="278" r:id="rId16"/>
    <p:sldId id="267" r:id="rId17"/>
    <p:sldId id="262" r:id="rId18"/>
    <p:sldId id="263" r:id="rId19"/>
    <p:sldId id="275" r:id="rId20"/>
    <p:sldId id="273" r:id="rId21"/>
    <p:sldId id="270" r:id="rId22"/>
    <p:sldId id="282" r:id="rId23"/>
    <p:sldId id="268" r:id="rId24"/>
    <p:sldId id="269"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B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107961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86984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30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83596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885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9174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559180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04538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85802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04842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8635AD-30F1-4CE4-930D-DF5D3BF49766}"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246169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8635AD-30F1-4CE4-930D-DF5D3BF49766}"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405528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8635AD-30F1-4CE4-930D-DF5D3BF49766}"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45176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635AD-30F1-4CE4-930D-DF5D3BF49766}"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187464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8635AD-30F1-4CE4-930D-DF5D3BF49766}"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425817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8635AD-30F1-4CE4-930D-DF5D3BF49766}"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150421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8635AD-30F1-4CE4-930D-DF5D3BF49766}" type="datetimeFigureOut">
              <a:rPr lang="en-IN" smtClean="0"/>
              <a:t>16-02-2024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BD4ED3-EBDB-4388-B743-AB66C856BC61}" type="slidenum">
              <a:rPr lang="en-IN" smtClean="0"/>
              <a:t>‹#›</a:t>
            </a:fld>
            <a:endParaRPr lang="en-IN"/>
          </a:p>
        </p:txBody>
      </p:sp>
    </p:spTree>
    <p:extLst>
      <p:ext uri="{BB962C8B-B14F-4D97-AF65-F5344CB8AC3E}">
        <p14:creationId xmlns:p14="http://schemas.microsoft.com/office/powerpoint/2010/main" val="190814882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BEC1-8937-2B65-E02D-618134147A7E}"/>
              </a:ext>
            </a:extLst>
          </p:cNvPr>
          <p:cNvSpPr>
            <a:spLocks noGrp="1"/>
          </p:cNvSpPr>
          <p:nvPr>
            <p:ph type="ctrTitle"/>
          </p:nvPr>
        </p:nvSpPr>
        <p:spPr>
          <a:xfrm>
            <a:off x="1491418" y="991131"/>
            <a:ext cx="7766936" cy="1646302"/>
          </a:xfrm>
        </p:spPr>
        <p:txBody>
          <a:bodyPr/>
          <a:lstStyle/>
          <a:p>
            <a:r>
              <a:rPr lang="en-IN" dirty="0"/>
              <a:t>Spring Boot Tutorial</a:t>
            </a:r>
          </a:p>
        </p:txBody>
      </p:sp>
      <p:sp>
        <p:nvSpPr>
          <p:cNvPr id="3" name="Subtitle 2">
            <a:extLst>
              <a:ext uri="{FF2B5EF4-FFF2-40B4-BE49-F238E27FC236}">
                <a16:creationId xmlns:a16="http://schemas.microsoft.com/office/drawing/2014/main" id="{B21448FD-A752-B499-C860-7B3AE59453BE}"/>
              </a:ext>
            </a:extLst>
          </p:cNvPr>
          <p:cNvSpPr>
            <a:spLocks noGrp="1"/>
          </p:cNvSpPr>
          <p:nvPr>
            <p:ph type="subTitle" idx="1"/>
          </p:nvPr>
        </p:nvSpPr>
        <p:spPr>
          <a:xfrm>
            <a:off x="1491418" y="2981797"/>
            <a:ext cx="7766936" cy="1096899"/>
          </a:xfrm>
        </p:spPr>
        <p:txBody>
          <a:bodyPr/>
          <a:lstStyle/>
          <a:p>
            <a:r>
              <a:rPr lang="en-IN" dirty="0"/>
              <a:t>Session 2</a:t>
            </a:r>
          </a:p>
        </p:txBody>
      </p:sp>
      <p:pic>
        <p:nvPicPr>
          <p:cNvPr id="8194" name="Picture 2" descr="Spring Boot + Spring Data JPA example - Mkyong.com">
            <a:extLst>
              <a:ext uri="{FF2B5EF4-FFF2-40B4-BE49-F238E27FC236}">
                <a16:creationId xmlns:a16="http://schemas.microsoft.com/office/drawing/2014/main" id="{2C729394-8B06-9369-02E7-DAD09F408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119" y="3530246"/>
            <a:ext cx="4830050" cy="217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C6A27-5BF4-9180-372B-4AC0B594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F4A8A0-EC34-A52C-A2B8-1417693006B3}"/>
              </a:ext>
            </a:extLst>
          </p:cNvPr>
          <p:cNvSpPr>
            <a:spLocks noGrp="1"/>
          </p:cNvSpPr>
          <p:nvPr>
            <p:ph type="title"/>
          </p:nvPr>
        </p:nvSpPr>
        <p:spPr>
          <a:xfrm>
            <a:off x="1097280" y="286603"/>
            <a:ext cx="9241038" cy="805079"/>
          </a:xfrm>
        </p:spPr>
        <p:txBody>
          <a:bodyPr/>
          <a:lstStyle/>
          <a:p>
            <a:pPr algn="ctr"/>
            <a:r>
              <a:rPr lang="en-IN" dirty="0"/>
              <a:t>Hibernate Associations</a:t>
            </a:r>
          </a:p>
        </p:txBody>
      </p:sp>
      <p:sp>
        <p:nvSpPr>
          <p:cNvPr id="3" name="Content Placeholder 2">
            <a:extLst>
              <a:ext uri="{FF2B5EF4-FFF2-40B4-BE49-F238E27FC236}">
                <a16:creationId xmlns:a16="http://schemas.microsoft.com/office/drawing/2014/main" id="{82182394-D8E3-8A28-1742-995AE65C9F42}"/>
              </a:ext>
            </a:extLst>
          </p:cNvPr>
          <p:cNvSpPr>
            <a:spLocks noGrp="1"/>
          </p:cNvSpPr>
          <p:nvPr>
            <p:ph idx="1"/>
          </p:nvPr>
        </p:nvSpPr>
        <p:spPr>
          <a:xfrm>
            <a:off x="388154" y="1166327"/>
            <a:ext cx="9772883" cy="5405070"/>
          </a:xfrm>
        </p:spPr>
        <p:txBody>
          <a:bodyPr>
            <a:normAutofit/>
          </a:bodyPr>
          <a:lstStyle/>
          <a:p>
            <a:pPr fontAlgn="base"/>
            <a:r>
              <a:rPr lang="en-US" dirty="0">
                <a:solidFill>
                  <a:srgbClr val="333333"/>
                </a:solidFill>
                <a:latin typeface="inter-regular"/>
              </a:rPr>
              <a:t>Associations are a fundamental concept in ORM, allowing us to define relationships between entities. </a:t>
            </a:r>
          </a:p>
          <a:p>
            <a:pPr fontAlgn="base"/>
            <a:r>
              <a:rPr lang="en-US" dirty="0">
                <a:solidFill>
                  <a:srgbClr val="333333"/>
                </a:solidFill>
                <a:latin typeface="inter-regular"/>
              </a:rPr>
              <a:t>There are two types of associations in hibernate : </a:t>
            </a:r>
          </a:p>
          <a:p>
            <a:pPr fontAlgn="base"/>
            <a:r>
              <a:rPr lang="en-US" b="1" dirty="0">
                <a:solidFill>
                  <a:srgbClr val="333333"/>
                </a:solidFill>
                <a:latin typeface="inter-regular"/>
              </a:rPr>
              <a:t>Unidirectional associations </a:t>
            </a:r>
            <a:r>
              <a:rPr lang="en-US" dirty="0">
                <a:solidFill>
                  <a:srgbClr val="333333"/>
                </a:solidFill>
                <a:latin typeface="inter-regular"/>
              </a:rPr>
              <a:t>are commonly used in object-oriented programming to establish relationships between entities. However, it’s important to note that in a unidirectional association, only one entity holds a reference to the other. To define a unidirectional association in Java, we can use annotations such as @ManyToOne, @OneToMany, @OneToOne, and @ManyToMany. Unidirectional associations are simpler and may be sufficient for many applications.</a:t>
            </a:r>
          </a:p>
          <a:p>
            <a:pPr lvl="1" fontAlgn="base"/>
            <a:r>
              <a:rPr lang="en-US" dirty="0">
                <a:solidFill>
                  <a:srgbClr val="333333"/>
                </a:solidFill>
                <a:latin typeface="inter-regular"/>
              </a:rPr>
              <a:t>Example : Unidirectional @OneToMany</a:t>
            </a:r>
          </a:p>
          <a:p>
            <a:pPr lvl="1" fontAlgn="base"/>
            <a:endParaRPr lang="en-US" dirty="0">
              <a:solidFill>
                <a:srgbClr val="333333"/>
              </a:solidFill>
              <a:latin typeface="inter-regular"/>
            </a:endParaRPr>
          </a:p>
          <a:p>
            <a:pPr lvl="1" fontAlgn="base"/>
            <a:endParaRPr lang="en-US" dirty="0">
              <a:solidFill>
                <a:srgbClr val="333333"/>
              </a:solidFill>
              <a:latin typeface="inter-regular"/>
            </a:endParaRPr>
          </a:p>
        </p:txBody>
      </p:sp>
      <p:sp>
        <p:nvSpPr>
          <p:cNvPr id="5" name="Rectangle 2">
            <a:extLst>
              <a:ext uri="{FF2B5EF4-FFF2-40B4-BE49-F238E27FC236}">
                <a16:creationId xmlns:a16="http://schemas.microsoft.com/office/drawing/2014/main" id="{197D594E-3DF2-333E-AD2E-8ED8BFAFA86D}"/>
              </a:ext>
            </a:extLst>
          </p:cNvPr>
          <p:cNvSpPr>
            <a:spLocks noChangeArrowheads="1"/>
          </p:cNvSpPr>
          <p:nvPr/>
        </p:nvSpPr>
        <p:spPr bwMode="auto">
          <a:xfrm>
            <a:off x="1642662" y="4158055"/>
            <a:ext cx="3733394" cy="25545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@Entity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public class </a:t>
            </a:r>
            <a:r>
              <a:rPr kumimoji="0" lang="en-US" altLang="en-US" sz="1600" b="0" i="0" u="none" strike="noStrike" cap="none" normalizeH="0" baseline="0" dirty="0">
                <a:ln>
                  <a:noFill/>
                </a:ln>
                <a:solidFill>
                  <a:srgbClr val="BCBEC4"/>
                </a:solidFill>
                <a:effectLst/>
                <a:latin typeface="JetBrains Mono"/>
              </a:rPr>
              <a:t>Department {</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B3AE60"/>
                </a:solidFill>
                <a:effectLst/>
                <a:latin typeface="JetBrains Mono"/>
              </a:rPr>
              <a:t>@Id</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Long </a:t>
            </a:r>
            <a:r>
              <a:rPr kumimoji="0" lang="en-US" altLang="en-US" sz="1600" b="0" i="0" u="none" strike="noStrike" cap="none" normalizeH="0" baseline="0" dirty="0">
                <a:ln>
                  <a:noFill/>
                </a:ln>
                <a:solidFill>
                  <a:srgbClr val="C77DBB"/>
                </a:solidFill>
                <a:effectLst/>
                <a:latin typeface="JetBrains Mono"/>
              </a:rPr>
              <a:t>id</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B3AE60"/>
                </a:solidFill>
                <a:effectLst/>
                <a:latin typeface="JetBrains Mono"/>
              </a:rPr>
              <a:t>@OneToMany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    @JoinColumn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department_id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List&lt;Employee&gt; </a:t>
            </a:r>
            <a:r>
              <a:rPr kumimoji="0" lang="en-US" altLang="en-US" sz="1600" b="0" i="0" u="none" strike="noStrike" cap="none" normalizeH="0" baseline="0" dirty="0">
                <a:ln>
                  <a:noFill/>
                </a:ln>
                <a:solidFill>
                  <a:srgbClr val="C77DBB"/>
                </a:solidFill>
                <a:effectLst/>
                <a:latin typeface="JetBrains Mono"/>
              </a:rPr>
              <a:t>employees</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D660D24-6DE9-C914-D10E-B9EDD8788A71}"/>
              </a:ext>
            </a:extLst>
          </p:cNvPr>
          <p:cNvSpPr>
            <a:spLocks noChangeArrowheads="1"/>
          </p:cNvSpPr>
          <p:nvPr/>
        </p:nvSpPr>
        <p:spPr bwMode="auto">
          <a:xfrm>
            <a:off x="5868593" y="4122013"/>
            <a:ext cx="2103076"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@Entity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public class </a:t>
            </a:r>
            <a:r>
              <a:rPr kumimoji="0" lang="en-US" altLang="en-US" sz="1600" b="0" i="0" u="none" strike="noStrike" cap="none" normalizeH="0" baseline="0" dirty="0">
                <a:ln>
                  <a:noFill/>
                </a:ln>
                <a:solidFill>
                  <a:srgbClr val="BCBEC4"/>
                </a:solidFill>
                <a:effectLst/>
                <a:latin typeface="JetBrains Mono"/>
              </a:rPr>
              <a:t>Employee {</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B3AE60"/>
                </a:solidFill>
                <a:effectLst/>
                <a:latin typeface="JetBrains Mono"/>
              </a:rPr>
              <a:t>@Id</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Long </a:t>
            </a:r>
            <a:r>
              <a:rPr kumimoji="0" lang="en-US" altLang="en-US" sz="1600" b="0" i="0" u="none" strike="noStrike" cap="none" normalizeH="0" baseline="0" dirty="0">
                <a:ln>
                  <a:noFill/>
                </a:ln>
                <a:solidFill>
                  <a:srgbClr val="C77DBB"/>
                </a:solidFill>
                <a:effectLst/>
                <a:latin typeface="JetBrains Mono"/>
              </a:rPr>
              <a:t>id</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755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93D83-FE50-5E24-5E12-B15EB541B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85D2E2-B710-51B3-B12B-C02856A1AA59}"/>
              </a:ext>
            </a:extLst>
          </p:cNvPr>
          <p:cNvSpPr>
            <a:spLocks noGrp="1"/>
          </p:cNvSpPr>
          <p:nvPr>
            <p:ph type="title"/>
          </p:nvPr>
        </p:nvSpPr>
        <p:spPr>
          <a:xfrm>
            <a:off x="1097280" y="286603"/>
            <a:ext cx="10058400" cy="805079"/>
          </a:xfrm>
        </p:spPr>
        <p:txBody>
          <a:bodyPr/>
          <a:lstStyle/>
          <a:p>
            <a:pPr algn="ctr"/>
            <a:r>
              <a:rPr lang="en-IN" dirty="0"/>
              <a:t>Hibernate Associations (</a:t>
            </a:r>
            <a:r>
              <a:rPr lang="en-IN" dirty="0" err="1"/>
              <a:t>contd</a:t>
            </a:r>
            <a:r>
              <a:rPr lang="en-IN" dirty="0"/>
              <a:t> ..)</a:t>
            </a:r>
          </a:p>
        </p:txBody>
      </p:sp>
      <p:sp>
        <p:nvSpPr>
          <p:cNvPr id="3" name="Content Placeholder 2">
            <a:extLst>
              <a:ext uri="{FF2B5EF4-FFF2-40B4-BE49-F238E27FC236}">
                <a16:creationId xmlns:a16="http://schemas.microsoft.com/office/drawing/2014/main" id="{CA803D1D-D7A3-260D-2EB8-DDEDF110CB68}"/>
              </a:ext>
            </a:extLst>
          </p:cNvPr>
          <p:cNvSpPr>
            <a:spLocks noGrp="1"/>
          </p:cNvSpPr>
          <p:nvPr>
            <p:ph idx="1"/>
          </p:nvPr>
        </p:nvSpPr>
        <p:spPr>
          <a:xfrm>
            <a:off x="388154" y="1166327"/>
            <a:ext cx="10058400" cy="4712098"/>
          </a:xfrm>
        </p:spPr>
        <p:txBody>
          <a:bodyPr>
            <a:normAutofit/>
          </a:bodyPr>
          <a:lstStyle/>
          <a:p>
            <a:pPr fontAlgn="base"/>
            <a:r>
              <a:rPr lang="en-US" b="1" dirty="0">
                <a:solidFill>
                  <a:srgbClr val="333333"/>
                </a:solidFill>
                <a:latin typeface="inter-regular"/>
              </a:rPr>
              <a:t>Bidirectional association </a:t>
            </a:r>
            <a:r>
              <a:rPr lang="en-US" dirty="0">
                <a:solidFill>
                  <a:srgbClr val="333333"/>
                </a:solidFill>
                <a:latin typeface="inter-regular"/>
              </a:rPr>
              <a:t>is a relationship between two entities where each entity has a reference to the other. In order to define bidirectional associations, we use the </a:t>
            </a:r>
            <a:r>
              <a:rPr lang="en-US" b="1" dirty="0" err="1">
                <a:solidFill>
                  <a:srgbClr val="333333"/>
                </a:solidFill>
                <a:latin typeface="inter-regular"/>
              </a:rPr>
              <a:t>mappedBy</a:t>
            </a:r>
            <a:r>
              <a:rPr lang="en-US" dirty="0">
                <a:solidFill>
                  <a:srgbClr val="333333"/>
                </a:solidFill>
                <a:latin typeface="inter-regular"/>
              </a:rPr>
              <a:t> attribute in the @OneToMany and @ManyToMany annotations. </a:t>
            </a:r>
          </a:p>
          <a:p>
            <a:pPr fontAlgn="base"/>
            <a:r>
              <a:rPr lang="en-US" dirty="0">
                <a:solidFill>
                  <a:srgbClr val="333333"/>
                </a:solidFill>
                <a:latin typeface="inter-regular"/>
              </a:rPr>
              <a:t>Bidirectional associations provide more flexibility and can be useful in more complex scenarios. However, bidirectional associations can also introduce more complexity and potential issues, such as circular dependencies and memory leaks, and should be used with caution. </a:t>
            </a:r>
          </a:p>
          <a:p>
            <a:pPr lvl="1" fontAlgn="base"/>
            <a:r>
              <a:rPr lang="en-US" dirty="0">
                <a:solidFill>
                  <a:srgbClr val="333333"/>
                </a:solidFill>
                <a:latin typeface="inter-regular"/>
              </a:rPr>
              <a:t>For example : @OneToMany Bidirectional mapping</a:t>
            </a:r>
          </a:p>
          <a:p>
            <a:pPr lvl="1" fontAlgn="base"/>
            <a:endParaRPr lang="en-US" dirty="0">
              <a:solidFill>
                <a:srgbClr val="333333"/>
              </a:solidFill>
              <a:latin typeface="inter-regular"/>
            </a:endParaRPr>
          </a:p>
        </p:txBody>
      </p:sp>
      <p:sp>
        <p:nvSpPr>
          <p:cNvPr id="5" name="Rectangle 2">
            <a:extLst>
              <a:ext uri="{FF2B5EF4-FFF2-40B4-BE49-F238E27FC236}">
                <a16:creationId xmlns:a16="http://schemas.microsoft.com/office/drawing/2014/main" id="{C5A52369-B151-BEF0-26E1-9F7C8358F7F4}"/>
              </a:ext>
            </a:extLst>
          </p:cNvPr>
          <p:cNvSpPr>
            <a:spLocks noChangeArrowheads="1"/>
          </p:cNvSpPr>
          <p:nvPr/>
        </p:nvSpPr>
        <p:spPr bwMode="auto">
          <a:xfrm>
            <a:off x="1287803" y="3586682"/>
            <a:ext cx="3929024"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@Entity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public class </a:t>
            </a:r>
            <a:r>
              <a:rPr kumimoji="0" lang="en-US" altLang="en-US" sz="1600" b="0" i="0" u="none" strike="noStrike" cap="none" normalizeH="0" baseline="0" dirty="0">
                <a:ln>
                  <a:noFill/>
                </a:ln>
                <a:solidFill>
                  <a:srgbClr val="BCBEC4"/>
                </a:solidFill>
                <a:effectLst/>
                <a:latin typeface="JetBrains Mono"/>
              </a:rPr>
              <a:t>Department {</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B3AE60"/>
                </a:solidFill>
                <a:effectLst/>
                <a:latin typeface="JetBrains Mono"/>
              </a:rPr>
              <a:t>@OneToMany</a:t>
            </a:r>
            <a:r>
              <a:rPr kumimoji="0" lang="en-US" altLang="en-US" sz="1600" b="0" i="0" u="none" strike="noStrike" cap="none" normalizeH="0" baseline="0" dirty="0">
                <a:ln>
                  <a:noFill/>
                </a:ln>
                <a:solidFill>
                  <a:srgbClr val="BCBEC4"/>
                </a:solidFill>
                <a:effectLst/>
                <a:latin typeface="JetBrains Mono"/>
              </a:rPr>
              <a:t>(mappedBy = </a:t>
            </a:r>
            <a:r>
              <a:rPr kumimoji="0" lang="en-US" altLang="en-US" sz="1600" b="0" i="0" u="none" strike="noStrike" cap="none" normalizeH="0" baseline="0" dirty="0">
                <a:ln>
                  <a:noFill/>
                </a:ln>
                <a:solidFill>
                  <a:srgbClr val="6AAB73"/>
                </a:solidFill>
                <a:effectLst/>
                <a:latin typeface="JetBrains Mono"/>
              </a:rPr>
              <a:t>"department"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List&lt;Employee&gt; </a:t>
            </a:r>
            <a:r>
              <a:rPr kumimoji="0" lang="en-US" altLang="en-US" sz="1600" b="0" i="0" u="none" strike="noStrike" cap="none" normalizeH="0" baseline="0" dirty="0">
                <a:ln>
                  <a:noFill/>
                </a:ln>
                <a:solidFill>
                  <a:srgbClr val="C77DBB"/>
                </a:solidFill>
                <a:effectLst/>
                <a:latin typeface="JetBrains Mono"/>
              </a:rPr>
              <a:t>employees</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355FADC-AF66-8F06-39EE-B546099BBECD}"/>
              </a:ext>
            </a:extLst>
          </p:cNvPr>
          <p:cNvSpPr>
            <a:spLocks noChangeArrowheads="1"/>
          </p:cNvSpPr>
          <p:nvPr/>
        </p:nvSpPr>
        <p:spPr bwMode="auto">
          <a:xfrm>
            <a:off x="5564155" y="3586682"/>
            <a:ext cx="3733394" cy="206210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@Entity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public class </a:t>
            </a:r>
            <a:r>
              <a:rPr kumimoji="0" lang="en-US" altLang="en-US" sz="1600" b="0" i="0" u="none" strike="noStrike" cap="none" normalizeH="0" baseline="0" dirty="0">
                <a:ln>
                  <a:noFill/>
                </a:ln>
                <a:solidFill>
                  <a:srgbClr val="BCBEC4"/>
                </a:solidFill>
                <a:effectLst/>
                <a:latin typeface="JetBrains Mono"/>
              </a:rPr>
              <a:t>Employee {</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B3AE60"/>
                </a:solidFill>
                <a:effectLst/>
                <a:latin typeface="JetBrains Mono"/>
              </a:rPr>
              <a:t>@ManyToOne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    @JoinColumn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department_id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Department </a:t>
            </a:r>
            <a:r>
              <a:rPr kumimoji="0" lang="en-US" altLang="en-US" sz="1600" b="0" i="0" u="none" strike="noStrike" cap="none" normalizeH="0" baseline="0" dirty="0" err="1">
                <a:ln>
                  <a:noFill/>
                </a:ln>
                <a:solidFill>
                  <a:srgbClr val="C77DBB"/>
                </a:solidFill>
                <a:effectLst/>
                <a:latin typeface="JetBrains Mono"/>
              </a:rPr>
              <a:t>department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61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8F26C-6083-3278-892F-4A3295BE6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06549-CE34-D5E8-B3E8-9A1F22F801CF}"/>
              </a:ext>
            </a:extLst>
          </p:cNvPr>
          <p:cNvSpPr>
            <a:spLocks noGrp="1"/>
          </p:cNvSpPr>
          <p:nvPr>
            <p:ph type="title"/>
          </p:nvPr>
        </p:nvSpPr>
        <p:spPr>
          <a:xfrm>
            <a:off x="1097280" y="286603"/>
            <a:ext cx="9194385" cy="805079"/>
          </a:xfrm>
        </p:spPr>
        <p:txBody>
          <a:bodyPr/>
          <a:lstStyle/>
          <a:p>
            <a:pPr algn="ctr"/>
            <a:r>
              <a:rPr lang="en-IN" dirty="0"/>
              <a:t>Object-Relationship Mappings </a:t>
            </a:r>
          </a:p>
        </p:txBody>
      </p:sp>
      <p:sp>
        <p:nvSpPr>
          <p:cNvPr id="3" name="Content Placeholder 2">
            <a:extLst>
              <a:ext uri="{FF2B5EF4-FFF2-40B4-BE49-F238E27FC236}">
                <a16:creationId xmlns:a16="http://schemas.microsoft.com/office/drawing/2014/main" id="{E870CA02-E8CE-C463-60F1-8BC9F36E6FC0}"/>
              </a:ext>
            </a:extLst>
          </p:cNvPr>
          <p:cNvSpPr>
            <a:spLocks noGrp="1"/>
          </p:cNvSpPr>
          <p:nvPr>
            <p:ph idx="1"/>
          </p:nvPr>
        </p:nvSpPr>
        <p:spPr>
          <a:xfrm>
            <a:off x="388154" y="1166327"/>
            <a:ext cx="10058400" cy="4712098"/>
          </a:xfrm>
        </p:spPr>
        <p:txBody>
          <a:bodyPr>
            <a:normAutofit/>
          </a:bodyPr>
          <a:lstStyle/>
          <a:p>
            <a:pPr fontAlgn="base"/>
            <a:r>
              <a:rPr lang="en-US" dirty="0">
                <a:solidFill>
                  <a:srgbClr val="333333"/>
                </a:solidFill>
                <a:latin typeface="inter-regular"/>
              </a:rPr>
              <a:t>U</a:t>
            </a:r>
            <a:r>
              <a:rPr lang="en-US" b="0" i="0" dirty="0">
                <a:solidFill>
                  <a:srgbClr val="333333"/>
                </a:solidFill>
                <a:effectLst/>
                <a:latin typeface="inter-regular"/>
              </a:rPr>
              <a:t>sed to develop and maintain a relationship between an object and relational database by mapping an object state to database column. </a:t>
            </a:r>
            <a:endParaRPr lang="en-IN" b="0" i="0" dirty="0">
              <a:solidFill>
                <a:schemeClr val="tx1"/>
              </a:solidFill>
              <a:effectLst/>
              <a:latin typeface="Nunito" panose="020F0502020204030204" pitchFamily="2" charset="0"/>
            </a:endParaRPr>
          </a:p>
          <a:p>
            <a:pPr fontAlgn="base"/>
            <a:r>
              <a:rPr lang="en-US" dirty="0">
                <a:solidFill>
                  <a:srgbClr val="333333"/>
                </a:solidFill>
                <a:latin typeface="inter-regular"/>
              </a:rPr>
              <a:t>C</a:t>
            </a:r>
            <a:r>
              <a:rPr lang="en-US" b="0" i="0" dirty="0">
                <a:solidFill>
                  <a:srgbClr val="333333"/>
                </a:solidFill>
                <a:effectLst/>
                <a:latin typeface="inter-regular"/>
              </a:rPr>
              <a:t>apable to handle various database operations easily such as inserting, updating, deleting etc.</a:t>
            </a:r>
          </a:p>
          <a:p>
            <a:pPr fontAlgn="base"/>
            <a:r>
              <a:rPr lang="en-US" b="0" i="0" dirty="0">
                <a:solidFill>
                  <a:srgbClr val="333333"/>
                </a:solidFill>
                <a:effectLst/>
                <a:latin typeface="inter-regular"/>
              </a:rPr>
              <a:t>Following are the various ORM mappings: -</a:t>
            </a:r>
            <a:endParaRPr lang="en-IN" dirty="0">
              <a:solidFill>
                <a:schemeClr val="tx1"/>
              </a:solidFill>
              <a:latin typeface="Nunito" panose="020F0502020204030204" pitchFamily="2" charset="0"/>
            </a:endParaRPr>
          </a:p>
          <a:p>
            <a:pPr lvl="2" fontAlgn="base"/>
            <a:r>
              <a:rPr lang="en-IN" b="0" i="0" dirty="0">
                <a:solidFill>
                  <a:schemeClr val="tx1"/>
                </a:solidFill>
                <a:effectLst/>
                <a:latin typeface="Nunito" panose="020F0502020204030204" pitchFamily="2" charset="0"/>
              </a:rPr>
              <a:t>@OneToOne</a:t>
            </a:r>
          </a:p>
          <a:p>
            <a:pPr lvl="2" fontAlgn="base"/>
            <a:r>
              <a:rPr lang="en-IN" b="0" i="0" dirty="0">
                <a:solidFill>
                  <a:schemeClr val="tx1"/>
                </a:solidFill>
                <a:effectLst/>
                <a:latin typeface="Nunito" panose="020F0502020204030204" pitchFamily="2" charset="0"/>
              </a:rPr>
              <a:t>@ManyToOne</a:t>
            </a:r>
          </a:p>
          <a:p>
            <a:pPr lvl="2" fontAlgn="base"/>
            <a:r>
              <a:rPr lang="en-IN" dirty="0">
                <a:solidFill>
                  <a:schemeClr val="tx1"/>
                </a:solidFill>
                <a:latin typeface="Nunito" panose="020F0502020204030204" pitchFamily="2" charset="0"/>
              </a:rPr>
              <a:t>@OneToMany</a:t>
            </a:r>
          </a:p>
          <a:p>
            <a:pPr lvl="2" fontAlgn="base"/>
            <a:r>
              <a:rPr lang="en-IN" b="0" i="0" dirty="0">
                <a:solidFill>
                  <a:schemeClr val="tx1"/>
                </a:solidFill>
                <a:effectLst/>
                <a:latin typeface="Nunito" panose="020F0502020204030204" pitchFamily="2" charset="0"/>
              </a:rPr>
              <a:t>@ManyToMany</a:t>
            </a:r>
          </a:p>
        </p:txBody>
      </p:sp>
      <p:pic>
        <p:nvPicPr>
          <p:cNvPr id="5124" name="Picture 4" descr="GitHub - praveenambati1233/Hibernate">
            <a:extLst>
              <a:ext uri="{FF2B5EF4-FFF2-40B4-BE49-F238E27FC236}">
                <a16:creationId xmlns:a16="http://schemas.microsoft.com/office/drawing/2014/main" id="{46D3B9E8-32AC-105C-D32D-9EA8A1D57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747" y="2772406"/>
            <a:ext cx="7873659" cy="356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6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58C5-F089-DDE9-0B5B-182D0A6F34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4CB23-A5C0-EC26-9EA5-DF73415840D7}"/>
              </a:ext>
            </a:extLst>
          </p:cNvPr>
          <p:cNvSpPr>
            <a:spLocks noGrp="1"/>
          </p:cNvSpPr>
          <p:nvPr>
            <p:ph type="title"/>
          </p:nvPr>
        </p:nvSpPr>
        <p:spPr>
          <a:xfrm>
            <a:off x="1097280" y="286603"/>
            <a:ext cx="10058400" cy="805079"/>
          </a:xfrm>
        </p:spPr>
        <p:txBody>
          <a:bodyPr/>
          <a:lstStyle/>
          <a:p>
            <a:r>
              <a:rPr lang="en-IN" dirty="0"/>
              <a:t>@OneToOne Relationship</a:t>
            </a:r>
          </a:p>
        </p:txBody>
      </p:sp>
      <p:sp>
        <p:nvSpPr>
          <p:cNvPr id="3" name="Content Placeholder 2">
            <a:extLst>
              <a:ext uri="{FF2B5EF4-FFF2-40B4-BE49-F238E27FC236}">
                <a16:creationId xmlns:a16="http://schemas.microsoft.com/office/drawing/2014/main" id="{AB1ADFBD-7098-9DEC-5F77-599EA26E70E1}"/>
              </a:ext>
            </a:extLst>
          </p:cNvPr>
          <p:cNvSpPr>
            <a:spLocks noGrp="1"/>
          </p:cNvSpPr>
          <p:nvPr>
            <p:ph idx="1"/>
          </p:nvPr>
        </p:nvSpPr>
        <p:spPr>
          <a:xfrm>
            <a:off x="1097280" y="1156996"/>
            <a:ext cx="8242663" cy="4030824"/>
          </a:xfrm>
        </p:spPr>
        <p:txBody>
          <a:bodyPr>
            <a:normAutofit/>
          </a:bodyPr>
          <a:lstStyle/>
          <a:p>
            <a:pPr fontAlgn="base"/>
            <a:r>
              <a:rPr lang="en-US" sz="2000" b="0" i="0" dirty="0">
                <a:solidFill>
                  <a:schemeClr val="tx1"/>
                </a:solidFill>
                <a:effectLst/>
                <a:latin typeface="Nunito" panose="020F0502020204030204" pitchFamily="2" charset="0"/>
              </a:rPr>
              <a:t>In a one-to-one relationship, an instance of an entity is associated with only one instance of another entity.</a:t>
            </a:r>
            <a:endParaRPr lang="en-IN" sz="2000" b="0" i="0" dirty="0">
              <a:solidFill>
                <a:schemeClr val="tx1"/>
              </a:solidFill>
              <a:effectLst/>
              <a:latin typeface="Nunito" panose="020F0502020204030204" pitchFamily="2" charset="0"/>
            </a:endParaRPr>
          </a:p>
          <a:p>
            <a:pPr fontAlgn="base"/>
            <a:r>
              <a:rPr lang="en-IN" sz="2000" b="0" i="0" dirty="0">
                <a:solidFill>
                  <a:schemeClr val="tx1"/>
                </a:solidFill>
                <a:effectLst/>
                <a:latin typeface="Nunito" panose="020F0502020204030204" pitchFamily="2" charset="0"/>
              </a:rPr>
              <a:t>Uni-directional Relationship :</a:t>
            </a:r>
          </a:p>
          <a:p>
            <a:pPr fontAlgn="base"/>
            <a:endParaRPr lang="en-IN" sz="2000" dirty="0">
              <a:solidFill>
                <a:schemeClr val="tx1"/>
              </a:solidFill>
              <a:latin typeface="Nunito" panose="020F0502020204030204" pitchFamily="2" charset="0"/>
            </a:endParaRPr>
          </a:p>
          <a:p>
            <a:pPr fontAlgn="base"/>
            <a:endParaRPr lang="en-IN" sz="2000" b="0" i="0" dirty="0">
              <a:solidFill>
                <a:schemeClr val="tx1"/>
              </a:solidFill>
              <a:effectLst/>
              <a:latin typeface="Nunito" panose="020F0502020204030204" pitchFamily="2" charset="0"/>
            </a:endParaRPr>
          </a:p>
          <a:p>
            <a:pPr marL="0" indent="0" fontAlgn="base">
              <a:buNone/>
            </a:pPr>
            <a:endParaRPr lang="en-IN" sz="2000" dirty="0">
              <a:solidFill>
                <a:schemeClr val="tx1"/>
              </a:solidFill>
              <a:latin typeface="Nunito" panose="020F0502020204030204" pitchFamily="2" charset="0"/>
            </a:endParaRPr>
          </a:p>
          <a:p>
            <a:pPr marL="0" indent="0" fontAlgn="base">
              <a:buNone/>
            </a:pPr>
            <a:endParaRPr lang="en-IN" sz="2000" dirty="0">
              <a:solidFill>
                <a:schemeClr val="tx1"/>
              </a:solidFill>
              <a:latin typeface="Nunito" panose="020F0502020204030204" pitchFamily="2" charset="0"/>
            </a:endParaRPr>
          </a:p>
          <a:p>
            <a:pPr marL="0" indent="0" fontAlgn="base">
              <a:buNone/>
            </a:pPr>
            <a:endParaRPr lang="en-IN" sz="2000" dirty="0">
              <a:solidFill>
                <a:schemeClr val="tx1"/>
              </a:solidFill>
              <a:latin typeface="Nunito" panose="020F0502020204030204" pitchFamily="2" charset="0"/>
            </a:endParaRPr>
          </a:p>
          <a:p>
            <a:pPr fontAlgn="base"/>
            <a:r>
              <a:rPr lang="en-IN" sz="2000" dirty="0">
                <a:solidFill>
                  <a:schemeClr val="tx1"/>
                </a:solidFill>
                <a:latin typeface="Nunito" panose="020F0502020204030204" pitchFamily="2" charset="0"/>
              </a:rPr>
              <a:t>Include below for B</a:t>
            </a:r>
            <a:r>
              <a:rPr lang="en-IN" sz="2000" b="0" i="0" dirty="0">
                <a:solidFill>
                  <a:schemeClr val="tx1"/>
                </a:solidFill>
                <a:effectLst/>
                <a:latin typeface="Nunito" panose="020F0502020204030204" pitchFamily="2" charset="0"/>
              </a:rPr>
              <a:t>i-directional Relationship :</a:t>
            </a:r>
          </a:p>
          <a:p>
            <a:pPr marL="0" indent="0" fontAlgn="base">
              <a:buNone/>
            </a:pPr>
            <a:endParaRPr lang="en-IN" sz="2000" b="0" i="0" dirty="0">
              <a:solidFill>
                <a:schemeClr val="tx1"/>
              </a:solidFill>
              <a:effectLst/>
              <a:latin typeface="Nunito" panose="020F0502020204030204" pitchFamily="2" charset="0"/>
            </a:endParaRPr>
          </a:p>
        </p:txBody>
      </p:sp>
      <p:sp>
        <p:nvSpPr>
          <p:cNvPr id="4" name="Rectangle 1">
            <a:extLst>
              <a:ext uri="{FF2B5EF4-FFF2-40B4-BE49-F238E27FC236}">
                <a16:creationId xmlns:a16="http://schemas.microsoft.com/office/drawing/2014/main" id="{6331F64C-1C26-1F37-541F-4FD40B05CDDA}"/>
              </a:ext>
            </a:extLst>
          </p:cNvPr>
          <p:cNvSpPr>
            <a:spLocks noChangeArrowheads="1"/>
          </p:cNvSpPr>
          <p:nvPr/>
        </p:nvSpPr>
        <p:spPr bwMode="auto">
          <a:xfrm>
            <a:off x="2939143" y="2535230"/>
            <a:ext cx="4777274"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@OneToOne</a:t>
            </a:r>
            <a:r>
              <a:rPr kumimoji="0" lang="en-US" altLang="en-US" sz="1600" b="0" i="0" u="none" strike="noStrike" cap="none" normalizeH="0" baseline="0" dirty="0">
                <a:ln>
                  <a:noFill/>
                </a:ln>
                <a:solidFill>
                  <a:srgbClr val="BCBEC4"/>
                </a:solidFill>
                <a:effectLst/>
                <a:latin typeface="JetBrains Mono"/>
              </a:rPr>
              <a:t>(cascade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foreign key</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course_material_id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courseMaterialId</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err="1">
                <a:ln>
                  <a:noFill/>
                </a:ln>
                <a:solidFill>
                  <a:srgbClr val="BCBEC4"/>
                </a:solidFill>
                <a:effectLst/>
                <a:latin typeface="JetBrains Mono"/>
              </a:rPr>
              <a:t>CourseMaterial</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C77DBB"/>
                </a:solidFill>
                <a:effectLst/>
                <a:latin typeface="JetBrains Mono"/>
              </a:rPr>
              <a:t>courseMaterial</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26E926C-90F7-1821-00DA-60EA48C3D43A}"/>
              </a:ext>
            </a:extLst>
          </p:cNvPr>
          <p:cNvSpPr>
            <a:spLocks noChangeArrowheads="1"/>
          </p:cNvSpPr>
          <p:nvPr/>
        </p:nvSpPr>
        <p:spPr bwMode="auto">
          <a:xfrm>
            <a:off x="3079102" y="5001737"/>
            <a:ext cx="4497356"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@OneToOne</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mappedBy</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courseMaterial</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br>
              <a:rPr kumimoji="0" lang="en-US" altLang="en-US" sz="1600" b="0" i="1" u="none" strike="noStrike" cap="none" normalizeH="0" baseline="0" dirty="0">
                <a:ln>
                  <a:noFill/>
                </a:ln>
                <a:solidFill>
                  <a:srgbClr val="C77DBB"/>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Course </a:t>
            </a:r>
            <a:r>
              <a:rPr kumimoji="0" lang="en-US" altLang="en-US" sz="1600" b="0" i="0" u="none" strike="noStrike" cap="none" normalizeH="0" baseline="0" dirty="0" err="1">
                <a:ln>
                  <a:noFill/>
                </a:ln>
                <a:solidFill>
                  <a:srgbClr val="C77DBB"/>
                </a:solidFill>
                <a:effectLst/>
                <a:latin typeface="JetBrains Mono"/>
              </a:rPr>
              <a:t>course</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7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1EB64-5C6D-127E-B583-28D5956991D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0A09906-5AD3-C17D-04E9-8E60F25E0141}"/>
              </a:ext>
            </a:extLst>
          </p:cNvPr>
          <p:cNvSpPr>
            <a:spLocks noGrp="1"/>
          </p:cNvSpPr>
          <p:nvPr>
            <p:ph idx="1"/>
          </p:nvPr>
        </p:nvSpPr>
        <p:spPr>
          <a:xfrm>
            <a:off x="1097280" y="1156996"/>
            <a:ext cx="8429275" cy="4712098"/>
          </a:xfrm>
        </p:spPr>
        <p:txBody>
          <a:bodyPr>
            <a:normAutofit/>
          </a:bodyPr>
          <a:lstStyle/>
          <a:p>
            <a:pPr fontAlgn="base">
              <a:lnSpc>
                <a:spcPct val="150000"/>
              </a:lnSpc>
            </a:pPr>
            <a:r>
              <a:rPr lang="en-US" sz="2000" b="0" i="0" dirty="0">
                <a:solidFill>
                  <a:schemeClr val="tx1"/>
                </a:solidFill>
                <a:effectLst/>
                <a:latin typeface="Nunito" panose="020F0502020204030204" pitchFamily="2" charset="0"/>
              </a:rPr>
              <a:t>In a many-to-one relationship, many instances of an entity are associated with one instance of another entity.</a:t>
            </a:r>
            <a:endParaRPr lang="en-IN" sz="2000" b="0" i="0" dirty="0">
              <a:solidFill>
                <a:schemeClr val="tx1"/>
              </a:solidFill>
              <a:effectLst/>
              <a:latin typeface="Nunito" panose="020F0502020204030204" pitchFamily="2" charset="0"/>
            </a:endParaRPr>
          </a:p>
          <a:p>
            <a:pPr fontAlgn="base">
              <a:lnSpc>
                <a:spcPct val="150000"/>
              </a:lnSpc>
            </a:pPr>
            <a:r>
              <a:rPr lang="en-IN" sz="2000" b="0" i="0" dirty="0">
                <a:solidFill>
                  <a:schemeClr val="tx1"/>
                </a:solidFill>
                <a:effectLst/>
                <a:latin typeface="Nunito" panose="020F0502020204030204" pitchFamily="2" charset="0"/>
              </a:rPr>
              <a:t>Uni-directional Relationship ::</a:t>
            </a:r>
          </a:p>
          <a:p>
            <a:pPr fontAlgn="base">
              <a:lnSpc>
                <a:spcPct val="150000"/>
              </a:lnSpc>
            </a:pPr>
            <a:endParaRPr lang="en-IN" sz="2000" dirty="0">
              <a:solidFill>
                <a:schemeClr val="tx1"/>
              </a:solidFill>
              <a:latin typeface="Nunito" panose="020F0502020204030204" pitchFamily="2" charset="0"/>
            </a:endParaRPr>
          </a:p>
          <a:p>
            <a:pPr marL="0" indent="0" fontAlgn="base">
              <a:lnSpc>
                <a:spcPct val="150000"/>
              </a:lnSpc>
              <a:buNone/>
            </a:pPr>
            <a:endParaRPr lang="en-IN" sz="2000" dirty="0">
              <a:solidFill>
                <a:schemeClr val="tx1"/>
              </a:solidFill>
              <a:latin typeface="Nunito" panose="020F0502020204030204" pitchFamily="2" charset="0"/>
            </a:endParaRPr>
          </a:p>
          <a:p>
            <a:pPr fontAlgn="base">
              <a:lnSpc>
                <a:spcPct val="150000"/>
              </a:lnSpc>
            </a:pPr>
            <a:r>
              <a:rPr lang="en-IN" sz="2000" dirty="0">
                <a:solidFill>
                  <a:schemeClr val="tx1"/>
                </a:solidFill>
                <a:latin typeface="Nunito" panose="020F0502020204030204" pitchFamily="2" charset="0"/>
              </a:rPr>
              <a:t>Include below for B</a:t>
            </a:r>
            <a:r>
              <a:rPr lang="en-IN" sz="2000" b="0" i="0" dirty="0">
                <a:solidFill>
                  <a:schemeClr val="tx1"/>
                </a:solidFill>
                <a:effectLst/>
                <a:latin typeface="Nunito" panose="020F0502020204030204" pitchFamily="2" charset="0"/>
              </a:rPr>
              <a:t>i-directional Relationship ::</a:t>
            </a:r>
          </a:p>
          <a:p>
            <a:pPr marL="0" indent="0" fontAlgn="base">
              <a:lnSpc>
                <a:spcPct val="150000"/>
              </a:lnSpc>
              <a:buNone/>
            </a:pPr>
            <a:endParaRPr lang="en-IN" sz="2000" b="0" i="0" dirty="0">
              <a:solidFill>
                <a:schemeClr val="tx1"/>
              </a:solidFill>
              <a:effectLst/>
              <a:latin typeface="Nunito" panose="020F0502020204030204" pitchFamily="2" charset="0"/>
            </a:endParaRPr>
          </a:p>
        </p:txBody>
      </p:sp>
      <p:sp>
        <p:nvSpPr>
          <p:cNvPr id="2" name="Title 1">
            <a:extLst>
              <a:ext uri="{FF2B5EF4-FFF2-40B4-BE49-F238E27FC236}">
                <a16:creationId xmlns:a16="http://schemas.microsoft.com/office/drawing/2014/main" id="{529C3EED-EF80-5A40-8354-A3DE32378E74}"/>
              </a:ext>
            </a:extLst>
          </p:cNvPr>
          <p:cNvSpPr>
            <a:spLocks noGrp="1"/>
          </p:cNvSpPr>
          <p:nvPr>
            <p:ph type="title"/>
          </p:nvPr>
        </p:nvSpPr>
        <p:spPr>
          <a:xfrm>
            <a:off x="1097280" y="286603"/>
            <a:ext cx="10058400" cy="805079"/>
          </a:xfrm>
        </p:spPr>
        <p:txBody>
          <a:bodyPr/>
          <a:lstStyle/>
          <a:p>
            <a:r>
              <a:rPr lang="en-IN" dirty="0"/>
              <a:t>@ManyToOne Relationship </a:t>
            </a:r>
          </a:p>
        </p:txBody>
      </p:sp>
      <p:sp>
        <p:nvSpPr>
          <p:cNvPr id="4" name="Rectangle 1">
            <a:extLst>
              <a:ext uri="{FF2B5EF4-FFF2-40B4-BE49-F238E27FC236}">
                <a16:creationId xmlns:a16="http://schemas.microsoft.com/office/drawing/2014/main" id="{661FA6C9-AFDB-752C-D18D-5699FEEBD045}"/>
              </a:ext>
            </a:extLst>
          </p:cNvPr>
          <p:cNvSpPr>
            <a:spLocks noChangeArrowheads="1"/>
          </p:cNvSpPr>
          <p:nvPr/>
        </p:nvSpPr>
        <p:spPr bwMode="auto">
          <a:xfrm>
            <a:off x="2491273" y="2850502"/>
            <a:ext cx="6680718" cy="83099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@ManyToOne</a:t>
            </a:r>
            <a:r>
              <a:rPr kumimoji="0" lang="en-US" altLang="en-US" sz="1600" b="0" i="0" u="none" strike="noStrike" cap="none" normalizeH="0" baseline="0" dirty="0">
                <a:ln>
                  <a:noFill/>
                </a:ln>
                <a:solidFill>
                  <a:srgbClr val="BCBEC4"/>
                </a:solidFill>
                <a:effectLst/>
                <a:latin typeface="JetBrains Mono"/>
              </a:rPr>
              <a:t>(cascade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Teacher </a:t>
            </a:r>
            <a:r>
              <a:rPr kumimoji="0" lang="en-US" altLang="en-US" sz="1600" b="0" i="0" u="none" strike="noStrike" cap="none" normalizeH="0" baseline="0" dirty="0" err="1">
                <a:ln>
                  <a:noFill/>
                </a:ln>
                <a:solidFill>
                  <a:srgbClr val="C77DBB"/>
                </a:solidFill>
                <a:effectLst/>
                <a:latin typeface="JetBrains Mono"/>
              </a:rPr>
              <a:t>teacher</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D96E8A1-70E9-709F-50D2-D9793B3D70CD}"/>
              </a:ext>
            </a:extLst>
          </p:cNvPr>
          <p:cNvSpPr>
            <a:spLocks noChangeArrowheads="1"/>
          </p:cNvSpPr>
          <p:nvPr/>
        </p:nvSpPr>
        <p:spPr bwMode="auto">
          <a:xfrm>
            <a:off x="2491273" y="4713285"/>
            <a:ext cx="6746033"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@OneToMany</a:t>
            </a:r>
            <a:r>
              <a:rPr kumimoji="0" lang="en-US" altLang="en-US" sz="1600" b="0" i="0" u="none" strike="noStrike" cap="none" normalizeH="0" baseline="0" dirty="0">
                <a:ln>
                  <a:noFill/>
                </a:ln>
                <a:solidFill>
                  <a:srgbClr val="BCBEC4"/>
                </a:solidFill>
                <a:effectLst/>
                <a:latin typeface="JetBrains Mono"/>
              </a:rPr>
              <a:t>(fetch = </a:t>
            </a:r>
            <a:r>
              <a:rPr kumimoji="0" lang="en-US" altLang="en-US" sz="1600" b="0" i="0" u="none" strike="noStrike" cap="none" normalizeH="0" baseline="0" dirty="0" err="1">
                <a:ln>
                  <a:noFill/>
                </a:ln>
                <a:solidFill>
                  <a:srgbClr val="BCBEC4"/>
                </a:solidFill>
                <a:effectLst/>
                <a:latin typeface="JetBrains Mono"/>
              </a:rPr>
              <a:t>FetchType.</a:t>
            </a:r>
            <a:r>
              <a:rPr kumimoji="0" lang="en-US" altLang="en-US" sz="1600" b="0" i="1" u="none" strike="noStrike" cap="none" normalizeH="0" baseline="0" dirty="0" err="1">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@JsonIgnore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@ToString.Exclude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List&lt;Course&gt; </a:t>
            </a:r>
            <a:r>
              <a:rPr kumimoji="0" lang="en-US" altLang="en-US" sz="1600" b="0" i="0" u="none" strike="noStrike" cap="none" normalizeH="0" baseline="0" dirty="0">
                <a:ln>
                  <a:noFill/>
                </a:ln>
                <a:solidFill>
                  <a:srgbClr val="C77DBB"/>
                </a:solidFill>
                <a:effectLst/>
                <a:latin typeface="JetBrains Mono"/>
              </a:rPr>
              <a:t>courses</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68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8AB24-3885-FF54-4AD0-4D9186057CAF}"/>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803E949-6E60-54AE-97D7-C7A00F4EF6BA}"/>
              </a:ext>
            </a:extLst>
          </p:cNvPr>
          <p:cNvSpPr>
            <a:spLocks noGrp="1"/>
          </p:cNvSpPr>
          <p:nvPr>
            <p:ph idx="1"/>
          </p:nvPr>
        </p:nvSpPr>
        <p:spPr>
          <a:xfrm>
            <a:off x="1097280" y="1156996"/>
            <a:ext cx="10058400" cy="4712098"/>
          </a:xfrm>
        </p:spPr>
        <p:txBody>
          <a:bodyPr>
            <a:normAutofit/>
          </a:bodyPr>
          <a:lstStyle/>
          <a:p>
            <a:pPr fontAlgn="base">
              <a:lnSpc>
                <a:spcPct val="150000"/>
              </a:lnSpc>
            </a:pPr>
            <a:r>
              <a:rPr lang="en-US" sz="2000" b="0" i="0" dirty="0">
                <a:solidFill>
                  <a:schemeClr val="tx1"/>
                </a:solidFill>
                <a:effectLst/>
                <a:latin typeface="Nunito" panose="020F0502020204030204" pitchFamily="2" charset="0"/>
              </a:rPr>
              <a:t>In a one-to-many relationship, an entity has a reference to one or many instances of another entity. </a:t>
            </a:r>
            <a:endParaRPr lang="en-IN" sz="2000" b="0" i="0" dirty="0">
              <a:solidFill>
                <a:schemeClr val="tx1"/>
              </a:solidFill>
              <a:effectLst/>
              <a:latin typeface="Nunito" panose="020F0502020204030204" pitchFamily="2" charset="0"/>
            </a:endParaRPr>
          </a:p>
          <a:p>
            <a:pPr fontAlgn="base">
              <a:lnSpc>
                <a:spcPct val="150000"/>
              </a:lnSpc>
            </a:pPr>
            <a:r>
              <a:rPr lang="en-IN" sz="2000" b="0" i="0" dirty="0">
                <a:solidFill>
                  <a:schemeClr val="tx1"/>
                </a:solidFill>
                <a:effectLst/>
                <a:latin typeface="Nunito" panose="020F0502020204030204" pitchFamily="2" charset="0"/>
              </a:rPr>
              <a:t>Uni-directional Relationship ::</a:t>
            </a:r>
          </a:p>
          <a:p>
            <a:pPr fontAlgn="base">
              <a:lnSpc>
                <a:spcPct val="150000"/>
              </a:lnSpc>
            </a:pPr>
            <a:endParaRPr lang="en-IN" sz="2000" dirty="0">
              <a:solidFill>
                <a:schemeClr val="tx1"/>
              </a:solidFill>
              <a:latin typeface="Nunito" panose="020F0502020204030204" pitchFamily="2" charset="0"/>
            </a:endParaRPr>
          </a:p>
          <a:p>
            <a:pPr marL="0" indent="0" fontAlgn="base">
              <a:lnSpc>
                <a:spcPct val="150000"/>
              </a:lnSpc>
              <a:buNone/>
            </a:pPr>
            <a:endParaRPr lang="en-IN" sz="2000" dirty="0">
              <a:solidFill>
                <a:schemeClr val="tx1"/>
              </a:solidFill>
              <a:latin typeface="Nunito" panose="020F0502020204030204" pitchFamily="2" charset="0"/>
            </a:endParaRPr>
          </a:p>
          <a:p>
            <a:pPr marL="0" indent="0" fontAlgn="base">
              <a:lnSpc>
                <a:spcPct val="150000"/>
              </a:lnSpc>
              <a:buNone/>
            </a:pPr>
            <a:endParaRPr lang="en-IN" sz="2000" dirty="0">
              <a:solidFill>
                <a:schemeClr val="tx1"/>
              </a:solidFill>
              <a:latin typeface="Nunito" panose="020F0502020204030204" pitchFamily="2" charset="0"/>
            </a:endParaRPr>
          </a:p>
          <a:p>
            <a:pPr fontAlgn="base">
              <a:lnSpc>
                <a:spcPct val="150000"/>
              </a:lnSpc>
            </a:pPr>
            <a:r>
              <a:rPr lang="en-IN" sz="2000" dirty="0">
                <a:solidFill>
                  <a:schemeClr val="tx1"/>
                </a:solidFill>
                <a:latin typeface="Nunito" panose="020F0502020204030204" pitchFamily="2" charset="0"/>
              </a:rPr>
              <a:t>Include below for B</a:t>
            </a:r>
            <a:r>
              <a:rPr lang="en-IN" sz="2000" b="0" i="0" dirty="0">
                <a:solidFill>
                  <a:schemeClr val="tx1"/>
                </a:solidFill>
                <a:effectLst/>
                <a:latin typeface="Nunito" panose="020F0502020204030204" pitchFamily="2" charset="0"/>
              </a:rPr>
              <a:t>i-directional Relationship ::</a:t>
            </a:r>
          </a:p>
          <a:p>
            <a:pPr marL="0" indent="0" fontAlgn="base">
              <a:lnSpc>
                <a:spcPct val="150000"/>
              </a:lnSpc>
              <a:buNone/>
            </a:pPr>
            <a:endParaRPr lang="en-IN" sz="2000" b="0" i="0" dirty="0">
              <a:solidFill>
                <a:schemeClr val="tx1"/>
              </a:solidFill>
              <a:effectLst/>
              <a:latin typeface="Nunito" panose="020F0502020204030204" pitchFamily="2" charset="0"/>
            </a:endParaRPr>
          </a:p>
        </p:txBody>
      </p:sp>
      <p:sp>
        <p:nvSpPr>
          <p:cNvPr id="2" name="Title 1">
            <a:extLst>
              <a:ext uri="{FF2B5EF4-FFF2-40B4-BE49-F238E27FC236}">
                <a16:creationId xmlns:a16="http://schemas.microsoft.com/office/drawing/2014/main" id="{CFF5F429-CACA-B6F6-8F8B-77B80D298218}"/>
              </a:ext>
            </a:extLst>
          </p:cNvPr>
          <p:cNvSpPr>
            <a:spLocks noGrp="1"/>
          </p:cNvSpPr>
          <p:nvPr>
            <p:ph type="title"/>
          </p:nvPr>
        </p:nvSpPr>
        <p:spPr>
          <a:xfrm>
            <a:off x="1097280" y="286603"/>
            <a:ext cx="10058400" cy="805079"/>
          </a:xfrm>
        </p:spPr>
        <p:txBody>
          <a:bodyPr/>
          <a:lstStyle/>
          <a:p>
            <a:r>
              <a:rPr lang="en-IN" dirty="0"/>
              <a:t>@OneToMany Relationship </a:t>
            </a:r>
          </a:p>
        </p:txBody>
      </p:sp>
      <p:sp>
        <p:nvSpPr>
          <p:cNvPr id="4" name="Rectangle 1">
            <a:extLst>
              <a:ext uri="{FF2B5EF4-FFF2-40B4-BE49-F238E27FC236}">
                <a16:creationId xmlns:a16="http://schemas.microsoft.com/office/drawing/2014/main" id="{B7E0AEBB-7646-FD91-EAB3-8BA0B83BFFD6}"/>
              </a:ext>
            </a:extLst>
          </p:cNvPr>
          <p:cNvSpPr>
            <a:spLocks noChangeArrowheads="1"/>
          </p:cNvSpPr>
          <p:nvPr/>
        </p:nvSpPr>
        <p:spPr bwMode="auto">
          <a:xfrm>
            <a:off x="2341983" y="5285505"/>
            <a:ext cx="6680718" cy="83099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@ManyToOne</a:t>
            </a:r>
            <a:r>
              <a:rPr kumimoji="0" lang="en-US" altLang="en-US" sz="1600" b="0" i="0" u="none" strike="noStrike" cap="none" normalizeH="0" baseline="0" dirty="0">
                <a:ln>
                  <a:noFill/>
                </a:ln>
                <a:solidFill>
                  <a:srgbClr val="BCBEC4"/>
                </a:solidFill>
                <a:effectLst/>
                <a:latin typeface="JetBrains Mono"/>
              </a:rPr>
              <a:t>(cascade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Teacher </a:t>
            </a:r>
            <a:r>
              <a:rPr kumimoji="0" lang="en-US" altLang="en-US" sz="1600" b="0" i="0" u="none" strike="noStrike" cap="none" normalizeH="0" baseline="0" dirty="0" err="1">
                <a:ln>
                  <a:noFill/>
                </a:ln>
                <a:solidFill>
                  <a:srgbClr val="C77DBB"/>
                </a:solidFill>
                <a:effectLst/>
                <a:latin typeface="JetBrains Mono"/>
              </a:rPr>
              <a:t>teacher</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8FDF8FD-2DC8-7BCD-18F3-849AC84BA176}"/>
              </a:ext>
            </a:extLst>
          </p:cNvPr>
          <p:cNvSpPr>
            <a:spLocks noChangeArrowheads="1"/>
          </p:cNvSpPr>
          <p:nvPr/>
        </p:nvSpPr>
        <p:spPr bwMode="auto">
          <a:xfrm>
            <a:off x="2341983" y="2851325"/>
            <a:ext cx="6746033"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@OneToMany</a:t>
            </a:r>
            <a:r>
              <a:rPr kumimoji="0" lang="en-US" altLang="en-US" sz="1600" b="0" i="0" u="none" strike="noStrike" cap="none" normalizeH="0" baseline="0" dirty="0">
                <a:ln>
                  <a:noFill/>
                </a:ln>
                <a:solidFill>
                  <a:srgbClr val="BCBEC4"/>
                </a:solidFill>
                <a:effectLst/>
                <a:latin typeface="JetBrains Mono"/>
              </a:rPr>
              <a:t>(fetch = </a:t>
            </a:r>
            <a:r>
              <a:rPr kumimoji="0" lang="en-US" altLang="en-US" sz="1600" b="0" i="0" u="none" strike="noStrike" cap="none" normalizeH="0" baseline="0" dirty="0" err="1">
                <a:ln>
                  <a:noFill/>
                </a:ln>
                <a:solidFill>
                  <a:srgbClr val="BCBEC4"/>
                </a:solidFill>
                <a:effectLst/>
                <a:latin typeface="JetBrains Mono"/>
              </a:rPr>
              <a:t>FetchType.</a:t>
            </a:r>
            <a:r>
              <a:rPr kumimoji="0" lang="en-US" altLang="en-US" sz="1600" b="0" i="1" u="none" strike="noStrike" cap="none" normalizeH="0" baseline="0" dirty="0" err="1">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@JsonIgnore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@ToString.Exclude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List&lt;Course&gt; </a:t>
            </a:r>
            <a:r>
              <a:rPr kumimoji="0" lang="en-US" altLang="en-US" sz="1600" b="0" i="0" u="none" strike="noStrike" cap="none" normalizeH="0" baseline="0" dirty="0">
                <a:ln>
                  <a:noFill/>
                </a:ln>
                <a:solidFill>
                  <a:srgbClr val="C77DBB"/>
                </a:solidFill>
                <a:effectLst/>
                <a:latin typeface="JetBrains Mono"/>
              </a:rPr>
              <a:t>courses</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07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955EF-ADE7-9A4E-B090-886A6B698020}"/>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B98F53-0194-EEB3-9884-09F3EDA653CB}"/>
              </a:ext>
            </a:extLst>
          </p:cNvPr>
          <p:cNvSpPr>
            <a:spLocks noGrp="1"/>
          </p:cNvSpPr>
          <p:nvPr>
            <p:ph idx="1"/>
          </p:nvPr>
        </p:nvSpPr>
        <p:spPr>
          <a:xfrm>
            <a:off x="360161" y="942392"/>
            <a:ext cx="10058400" cy="4842657"/>
          </a:xfrm>
        </p:spPr>
        <p:txBody>
          <a:bodyPr>
            <a:normAutofit/>
          </a:bodyPr>
          <a:lstStyle/>
          <a:p>
            <a:pPr fontAlgn="base">
              <a:lnSpc>
                <a:spcPct val="110000"/>
              </a:lnSpc>
            </a:pPr>
            <a:r>
              <a:rPr lang="en-US" sz="2000" b="0" i="0" dirty="0">
                <a:solidFill>
                  <a:schemeClr val="tx1"/>
                </a:solidFill>
                <a:effectLst/>
                <a:latin typeface="Nunito" panose="020F0502020204030204" pitchFamily="2" charset="0"/>
              </a:rPr>
              <a:t>In a many-to-many relationship, many instances of an entity are associated with many instances of another entity.</a:t>
            </a:r>
            <a:endParaRPr lang="en-IN" sz="2000" b="0" i="0" dirty="0">
              <a:solidFill>
                <a:schemeClr val="tx1"/>
              </a:solidFill>
              <a:effectLst/>
              <a:latin typeface="Nunito" panose="020F0502020204030204" pitchFamily="2" charset="0"/>
            </a:endParaRPr>
          </a:p>
          <a:p>
            <a:pPr fontAlgn="base">
              <a:lnSpc>
                <a:spcPct val="110000"/>
              </a:lnSpc>
            </a:pPr>
            <a:r>
              <a:rPr lang="en-IN" sz="2000" b="0" i="0" dirty="0">
                <a:solidFill>
                  <a:schemeClr val="tx1"/>
                </a:solidFill>
                <a:effectLst/>
                <a:latin typeface="Nunito" panose="020F0502020204030204" pitchFamily="2" charset="0"/>
              </a:rPr>
              <a:t>Uni-directional Relationship ::</a:t>
            </a:r>
          </a:p>
          <a:p>
            <a:pPr fontAlgn="base">
              <a:lnSpc>
                <a:spcPct val="110000"/>
              </a:lnSpc>
            </a:pPr>
            <a:endParaRPr lang="en-IN" sz="2000" dirty="0">
              <a:solidFill>
                <a:schemeClr val="tx1"/>
              </a:solidFill>
              <a:latin typeface="Nunito" panose="020F0502020204030204" pitchFamily="2" charset="0"/>
            </a:endParaRPr>
          </a:p>
          <a:p>
            <a:pPr fontAlgn="base">
              <a:lnSpc>
                <a:spcPct val="110000"/>
              </a:lnSpc>
            </a:pPr>
            <a:endParaRPr lang="en-IN" sz="2000" dirty="0">
              <a:solidFill>
                <a:schemeClr val="tx1"/>
              </a:solidFill>
              <a:latin typeface="Nunito" panose="020F0502020204030204" pitchFamily="2" charset="0"/>
            </a:endParaRPr>
          </a:p>
          <a:p>
            <a:pPr marL="0" indent="0" fontAlgn="base">
              <a:lnSpc>
                <a:spcPct val="110000"/>
              </a:lnSpc>
              <a:buNone/>
            </a:pPr>
            <a:endParaRPr lang="en-IN" sz="2000" dirty="0">
              <a:solidFill>
                <a:schemeClr val="tx1"/>
              </a:solidFill>
              <a:latin typeface="Nunito" panose="020F0502020204030204" pitchFamily="2" charset="0"/>
            </a:endParaRPr>
          </a:p>
          <a:p>
            <a:pPr fontAlgn="base">
              <a:lnSpc>
                <a:spcPct val="110000"/>
              </a:lnSpc>
            </a:pPr>
            <a:r>
              <a:rPr lang="en-IN" sz="2000" dirty="0">
                <a:solidFill>
                  <a:schemeClr val="tx1"/>
                </a:solidFill>
                <a:latin typeface="Nunito" panose="020F0502020204030204" pitchFamily="2" charset="0"/>
              </a:rPr>
              <a:t>Include below for B</a:t>
            </a:r>
            <a:r>
              <a:rPr lang="en-IN" sz="2000" b="0" i="0" dirty="0">
                <a:solidFill>
                  <a:schemeClr val="tx1"/>
                </a:solidFill>
                <a:effectLst/>
                <a:latin typeface="Nunito" panose="020F0502020204030204" pitchFamily="2" charset="0"/>
              </a:rPr>
              <a:t>i-directional </a:t>
            </a:r>
          </a:p>
          <a:p>
            <a:pPr marL="0" indent="0" fontAlgn="base">
              <a:lnSpc>
                <a:spcPct val="110000"/>
              </a:lnSpc>
              <a:buNone/>
            </a:pPr>
            <a:r>
              <a:rPr lang="en-IN" sz="2000" dirty="0">
                <a:solidFill>
                  <a:schemeClr val="tx1"/>
                </a:solidFill>
                <a:latin typeface="Nunito" panose="020F0502020204030204" pitchFamily="2" charset="0"/>
              </a:rPr>
              <a:t>	</a:t>
            </a:r>
            <a:r>
              <a:rPr lang="en-IN" sz="2000" b="0" i="0" dirty="0">
                <a:solidFill>
                  <a:schemeClr val="tx1"/>
                </a:solidFill>
                <a:effectLst/>
                <a:latin typeface="Nunito" panose="020F0502020204030204" pitchFamily="2" charset="0"/>
              </a:rPr>
              <a:t>Relationship ::</a:t>
            </a:r>
          </a:p>
        </p:txBody>
      </p:sp>
      <p:sp>
        <p:nvSpPr>
          <p:cNvPr id="2" name="Title 1">
            <a:extLst>
              <a:ext uri="{FF2B5EF4-FFF2-40B4-BE49-F238E27FC236}">
                <a16:creationId xmlns:a16="http://schemas.microsoft.com/office/drawing/2014/main" id="{50662FDB-F8C2-9EA8-C505-43517A61E6B9}"/>
              </a:ext>
            </a:extLst>
          </p:cNvPr>
          <p:cNvSpPr>
            <a:spLocks noGrp="1"/>
          </p:cNvSpPr>
          <p:nvPr>
            <p:ph type="title"/>
          </p:nvPr>
        </p:nvSpPr>
        <p:spPr>
          <a:xfrm>
            <a:off x="1097280" y="286604"/>
            <a:ext cx="10058400" cy="655788"/>
          </a:xfrm>
        </p:spPr>
        <p:txBody>
          <a:bodyPr/>
          <a:lstStyle/>
          <a:p>
            <a:r>
              <a:rPr lang="en-IN" dirty="0"/>
              <a:t>@ManyToMany Relationship</a:t>
            </a:r>
          </a:p>
        </p:txBody>
      </p:sp>
      <p:sp>
        <p:nvSpPr>
          <p:cNvPr id="8" name="Rectangle 3">
            <a:extLst>
              <a:ext uri="{FF2B5EF4-FFF2-40B4-BE49-F238E27FC236}">
                <a16:creationId xmlns:a16="http://schemas.microsoft.com/office/drawing/2014/main" id="{8C09F513-CE4A-6FD3-AC3B-42CAC78AAF21}"/>
              </a:ext>
            </a:extLst>
          </p:cNvPr>
          <p:cNvSpPr>
            <a:spLocks noChangeArrowheads="1"/>
          </p:cNvSpPr>
          <p:nvPr/>
        </p:nvSpPr>
        <p:spPr bwMode="auto">
          <a:xfrm>
            <a:off x="5240071" y="1511078"/>
            <a:ext cx="6374887" cy="353943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@ManyToMany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cascade = </a:t>
            </a:r>
            <a:r>
              <a:rPr kumimoji="0" lang="en-US" altLang="en-US" sz="1400" b="0" i="0" u="none" strike="noStrike" cap="none" normalizeH="0" baseline="0" dirty="0" err="1">
                <a:ln>
                  <a:noFill/>
                </a:ln>
                <a:solidFill>
                  <a:srgbClr val="BCBEC4"/>
                </a:solidFill>
                <a:effectLst/>
                <a:latin typeface="JetBrains Mono"/>
              </a:rPr>
              <a:t>CascadeType.</a:t>
            </a:r>
            <a:r>
              <a:rPr kumimoji="0" lang="en-US" altLang="en-US" sz="1400" b="0" i="1" u="none" strike="noStrike" cap="none" normalizeH="0" baseline="0" dirty="0" err="1">
                <a:ln>
                  <a:noFill/>
                </a:ln>
                <a:solidFill>
                  <a:srgbClr val="C77DBB"/>
                </a:solidFill>
                <a:effectLst/>
                <a:latin typeface="JetBrains Mono"/>
              </a:rPr>
              <a:t>PERSIST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fetch = </a:t>
            </a:r>
            <a:r>
              <a:rPr kumimoji="0" lang="en-US" altLang="en-US" sz="1400" b="0" i="0" u="none" strike="noStrike" cap="none" normalizeH="0" baseline="0" dirty="0" err="1">
                <a:ln>
                  <a:noFill/>
                </a:ln>
                <a:solidFill>
                  <a:srgbClr val="BCBEC4"/>
                </a:solidFill>
                <a:effectLst/>
                <a:latin typeface="JetBrains Mono"/>
              </a:rPr>
              <a:t>FetchType.</a:t>
            </a:r>
            <a:r>
              <a:rPr kumimoji="0" lang="en-US" altLang="en-US" sz="1400" b="0" i="1" u="none" strike="noStrike" cap="none" normalizeH="0" baseline="0" dirty="0" err="1">
                <a:ln>
                  <a:noFill/>
                </a:ln>
                <a:solidFill>
                  <a:srgbClr val="C77DBB"/>
                </a:solidFill>
                <a:effectLst/>
                <a:latin typeface="JetBrains Mono"/>
              </a:rPr>
              <a:t>LAZY</a:t>
            </a:r>
            <a:br>
              <a:rPr kumimoji="0" lang="en-US" altLang="en-US" sz="1400" b="0" i="1" u="none" strike="noStrike" cap="none" normalizeH="0" baseline="0" dirty="0">
                <a:ln>
                  <a:noFill/>
                </a:ln>
                <a:solidFill>
                  <a:srgbClr val="C77DBB"/>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3AE60"/>
                </a:solidFill>
                <a:effectLst/>
                <a:latin typeface="JetBrains Mono"/>
              </a:rPr>
              <a:t>@JoinTable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student_course_map</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joinColumns</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B3AE60"/>
                </a:solidFill>
                <a:effectLst/>
                <a:latin typeface="JetBrains Mono"/>
              </a:rPr>
              <a:t>@JoinColumn</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for students, what courses they have</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7A7E85"/>
                </a:solidFill>
                <a:effectLst/>
                <a:latin typeface="JetBrains Mono"/>
              </a:rPr>
              <a:t>                </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course_id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referencedColumnName</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courseId</a:t>
            </a:r>
            <a:r>
              <a:rPr kumimoji="0" lang="en-US" altLang="en-US" sz="1400" b="0" i="0" u="none" strike="noStrike" cap="none" normalizeH="0" baseline="0" dirty="0">
                <a:ln>
                  <a:noFill/>
                </a:ln>
                <a:solidFill>
                  <a:srgbClr val="6AAB73"/>
                </a:solidFill>
                <a:effectLst/>
                <a:latin typeface="JetBrains Mono"/>
              </a:rPr>
              <a:t>"</a:t>
            </a:r>
            <a:br>
              <a:rPr kumimoji="0" lang="en-US" altLang="en-US" sz="1400" b="0" i="0" u="none" strike="noStrike" cap="none" normalizeH="0" baseline="0" dirty="0">
                <a:ln>
                  <a:noFill/>
                </a:ln>
                <a:solidFill>
                  <a:srgbClr val="6AAB73"/>
                </a:solidFill>
                <a:effectLst/>
                <a:latin typeface="JetBrains Mono"/>
              </a:rPr>
            </a:br>
            <a:r>
              <a:rPr kumimoji="0" lang="en-US" altLang="en-US" sz="1400" b="0" i="0" u="none" strike="noStrike" cap="none" normalizeH="0" baseline="0" dirty="0">
                <a:ln>
                  <a:noFill/>
                </a:ln>
                <a:solidFill>
                  <a:srgbClr val="6AAB73"/>
                </a:solidFill>
                <a:effectLst/>
                <a:latin typeface="JetBrains Mono"/>
              </a:rPr>
              <a:t>        </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inverseJoinColumns</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B3AE60"/>
                </a:solidFill>
                <a:effectLst/>
                <a:latin typeface="JetBrains Mono"/>
              </a:rPr>
              <a:t>@JoinColumn</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for courses, what should be the students</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7A7E85"/>
                </a:solidFill>
                <a:effectLst/>
                <a:latin typeface="JetBrains Mono"/>
              </a:rPr>
              <a:t>                </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student_id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referencedColumnName</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studentId</a:t>
            </a:r>
            <a:r>
              <a:rPr kumimoji="0" lang="en-US" altLang="en-US" sz="1400" b="0" i="0" u="none" strike="noStrike" cap="none" normalizeH="0" baseline="0" dirty="0">
                <a:ln>
                  <a:noFill/>
                </a:ln>
                <a:solidFill>
                  <a:srgbClr val="6AAB73"/>
                </a:solidFill>
                <a:effectLst/>
                <a:latin typeface="JetBrains Mono"/>
              </a:rPr>
              <a:t>"</a:t>
            </a:r>
            <a:br>
              <a:rPr kumimoji="0" lang="en-US" altLang="en-US" sz="1400" b="0" i="0" u="none" strike="noStrike" cap="none" normalizeH="0" baseline="0" dirty="0">
                <a:ln>
                  <a:noFill/>
                </a:ln>
                <a:solidFill>
                  <a:srgbClr val="6AAB73"/>
                </a:solidFill>
                <a:effectLst/>
                <a:latin typeface="JetBrains Mono"/>
              </a:rPr>
            </a:br>
            <a:r>
              <a:rPr kumimoji="0" lang="en-US" altLang="en-US" sz="1400" b="0" i="0" u="none" strike="noStrike" cap="none" normalizeH="0" baseline="0" dirty="0">
                <a:ln>
                  <a:noFill/>
                </a:ln>
                <a:solidFill>
                  <a:srgbClr val="6AAB73"/>
                </a:solidFill>
                <a:effectLst/>
                <a:latin typeface="JetBrains Mono"/>
              </a:rPr>
              <a:t>        </a:t>
            </a:r>
            <a:r>
              <a:rPr kumimoji="0" lang="en-US" altLang="en-US" sz="1400" b="0" i="0" u="none" strike="noStrike" cap="none" normalizeH="0" baseline="0" dirty="0">
                <a:ln>
                  <a:noFill/>
                </a:ln>
                <a:solidFill>
                  <a:srgbClr val="BCBEC4"/>
                </a:solidFill>
                <a:effectLst/>
                <a:latin typeface="JetBrains Mono"/>
              </a:rPr>
              <a:t>), schema = </a:t>
            </a:r>
            <a:r>
              <a:rPr kumimoji="0" lang="en-US" altLang="en-US" sz="1400" b="0" i="0" u="none" strike="noStrike" cap="none" normalizeH="0" baseline="0" dirty="0" err="1">
                <a:ln>
                  <a:noFill/>
                </a:ln>
                <a:solidFill>
                  <a:srgbClr val="BCBEC4"/>
                </a:solidFill>
                <a:effectLst/>
                <a:latin typeface="JetBrains Mono"/>
              </a:rPr>
              <a:t>Constants.</a:t>
            </a:r>
            <a:r>
              <a:rPr kumimoji="0" lang="en-US" altLang="en-US" sz="1400" b="0" i="1" u="none" strike="noStrike" cap="none" normalizeH="0" baseline="0" dirty="0" err="1">
                <a:ln>
                  <a:noFill/>
                </a:ln>
                <a:solidFill>
                  <a:srgbClr val="C77DBB"/>
                </a:solidFill>
                <a:effectLst/>
                <a:latin typeface="JetBrains Mono"/>
              </a:rPr>
              <a:t>API_SCHEMA</a:t>
            </a:r>
            <a:br>
              <a:rPr kumimoji="0" lang="en-US" altLang="en-US" sz="1400" b="0" i="1" u="none" strike="noStrike" cap="none" normalizeH="0" baseline="0" dirty="0">
                <a:ln>
                  <a:noFill/>
                </a:ln>
                <a:solidFill>
                  <a:srgbClr val="C77DBB"/>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List&lt;Student&gt; </a:t>
            </a:r>
            <a:r>
              <a:rPr kumimoji="0" lang="en-US" altLang="en-US" sz="1400" b="0" i="0" u="none" strike="noStrike" cap="none" normalizeH="0" baseline="0" dirty="0">
                <a:ln>
                  <a:noFill/>
                </a:ln>
                <a:solidFill>
                  <a:srgbClr val="C77DBB"/>
                </a:solidFill>
                <a:effectLst/>
                <a:latin typeface="JetBrains Mono"/>
              </a:rPr>
              <a:t>students</a:t>
            </a: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6022E066-4C8C-14F2-72AA-9848C2B32EF0}"/>
              </a:ext>
            </a:extLst>
          </p:cNvPr>
          <p:cNvSpPr>
            <a:spLocks noChangeArrowheads="1"/>
          </p:cNvSpPr>
          <p:nvPr/>
        </p:nvSpPr>
        <p:spPr bwMode="auto">
          <a:xfrm>
            <a:off x="360161" y="4624955"/>
            <a:ext cx="4706160"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@ManyToMany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mappedBy</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"students"</a:t>
            </a:r>
            <a:r>
              <a:rPr kumimoji="0" lang="en-US" altLang="en-US" sz="1600" b="0" i="0" u="none" strike="noStrike" cap="none" normalizeH="0" baseline="0" dirty="0">
                <a:ln>
                  <a:noFill/>
                </a:ln>
                <a:solidFill>
                  <a:srgbClr val="BCBEC4"/>
                </a:solidFill>
                <a:effectLst/>
                <a:latin typeface="JetBrains Mono"/>
              </a:rPr>
              <a:t>, </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fetch = </a:t>
            </a:r>
            <a:r>
              <a:rPr kumimoji="0" lang="en-US" altLang="en-US" sz="1600" b="0" i="0" u="none" strike="noStrike" cap="none" normalizeH="0" baseline="0" dirty="0" err="1">
                <a:ln>
                  <a:noFill/>
                </a:ln>
                <a:solidFill>
                  <a:srgbClr val="BCBEC4"/>
                </a:solidFill>
                <a:effectLst/>
                <a:latin typeface="JetBrains Mono"/>
              </a:rPr>
              <a:t>FetchType.</a:t>
            </a:r>
            <a:r>
              <a:rPr kumimoji="0" lang="en-US" altLang="en-US" sz="1600" b="0" i="1" u="none" strike="noStrike" cap="none" normalizeH="0" baseline="0" dirty="0" err="1">
                <a:ln>
                  <a:noFill/>
                </a:ln>
                <a:solidFill>
                  <a:srgbClr val="C77DBB"/>
                </a:solidFill>
                <a:effectLst/>
                <a:latin typeface="JetBrains Mono"/>
              </a:rPr>
              <a:t>LAZY</a:t>
            </a:r>
            <a:br>
              <a:rPr kumimoji="0" lang="en-US" altLang="en-US" sz="1600" b="0" i="1" u="none" strike="noStrike" cap="none" normalizeH="0" baseline="0" dirty="0">
                <a:ln>
                  <a:noFill/>
                </a:ln>
                <a:solidFill>
                  <a:srgbClr val="C77DBB"/>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This is the same attribute name used in User Class.</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B3AE60"/>
                </a:solidFill>
                <a:effectLst/>
                <a:latin typeface="JetBrains Mono"/>
              </a:rPr>
              <a:t>@JsonIgnore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@ToString.Exclude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List&lt;Course&gt; </a:t>
            </a:r>
            <a:r>
              <a:rPr kumimoji="0" lang="en-US" altLang="en-US" sz="1600" b="0" i="0" u="none" strike="noStrike" cap="none" normalizeH="0" baseline="0" dirty="0">
                <a:ln>
                  <a:noFill/>
                </a:ln>
                <a:solidFill>
                  <a:srgbClr val="C77DBB"/>
                </a:solidFill>
                <a:effectLst/>
                <a:latin typeface="JetBrains Mono"/>
              </a:rPr>
              <a:t>courses</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626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4F6BB-4951-3822-F750-12B47D96D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4CDA9-11CA-F0F5-A28A-130A83C906C6}"/>
              </a:ext>
            </a:extLst>
          </p:cNvPr>
          <p:cNvSpPr>
            <a:spLocks noGrp="1"/>
          </p:cNvSpPr>
          <p:nvPr>
            <p:ph type="title"/>
          </p:nvPr>
        </p:nvSpPr>
        <p:spPr>
          <a:xfrm>
            <a:off x="1097280" y="286603"/>
            <a:ext cx="10058400" cy="805079"/>
          </a:xfrm>
        </p:spPr>
        <p:txBody>
          <a:bodyPr/>
          <a:lstStyle/>
          <a:p>
            <a:r>
              <a:rPr lang="en-IN" dirty="0"/>
              <a:t>Fetch Types in Hibernate</a:t>
            </a:r>
          </a:p>
        </p:txBody>
      </p:sp>
      <p:sp>
        <p:nvSpPr>
          <p:cNvPr id="3" name="Content Placeholder 2">
            <a:extLst>
              <a:ext uri="{FF2B5EF4-FFF2-40B4-BE49-F238E27FC236}">
                <a16:creationId xmlns:a16="http://schemas.microsoft.com/office/drawing/2014/main" id="{AB2AC23B-AB59-9798-184E-CB77D00BF0B5}"/>
              </a:ext>
            </a:extLst>
          </p:cNvPr>
          <p:cNvSpPr>
            <a:spLocks noGrp="1"/>
          </p:cNvSpPr>
          <p:nvPr>
            <p:ph idx="1"/>
          </p:nvPr>
        </p:nvSpPr>
        <p:spPr>
          <a:xfrm>
            <a:off x="513184" y="1156995"/>
            <a:ext cx="6326155" cy="5414401"/>
          </a:xfrm>
        </p:spPr>
        <p:txBody>
          <a:bodyPr>
            <a:normAutofit fontScale="92500" lnSpcReduction="20000"/>
          </a:bodyPr>
          <a:lstStyle/>
          <a:p>
            <a:r>
              <a:rPr lang="en-US" sz="2400" b="0" i="0" dirty="0">
                <a:solidFill>
                  <a:srgbClr val="242424"/>
                </a:solidFill>
                <a:effectLst/>
                <a:latin typeface="source-serif-pro"/>
              </a:rPr>
              <a:t>Fetch type is a strategy for retrieving data from the database. Hibernate creates a proxy for each entity. </a:t>
            </a:r>
          </a:p>
          <a:p>
            <a:endParaRPr lang="en-US" sz="2200" b="1" dirty="0"/>
          </a:p>
          <a:p>
            <a:r>
              <a:rPr lang="en-US" sz="2200" b="1" dirty="0"/>
              <a:t>EAGER - </a:t>
            </a:r>
            <a:r>
              <a:rPr lang="en-US" dirty="0"/>
              <a:t>Load the associated data of the other entity, beforehand which is bit costly. This loads all the relationships. </a:t>
            </a:r>
          </a:p>
          <a:p>
            <a:endParaRPr lang="en-US" dirty="0"/>
          </a:p>
          <a:p>
            <a:r>
              <a:rPr lang="en-US" sz="2200" b="1" dirty="0"/>
              <a:t>LAZY - </a:t>
            </a:r>
            <a:r>
              <a:rPr lang="en-US" dirty="0"/>
              <a:t>Load the associated data of the other entity, only when requested. This is done on demand. This does not load the relationships unless you invoke it via the getter method.</a:t>
            </a:r>
          </a:p>
          <a:p>
            <a:endParaRPr lang="en-US" dirty="0"/>
          </a:p>
          <a:p>
            <a:r>
              <a:rPr lang="en-US" dirty="0"/>
              <a:t>Hibernate default : </a:t>
            </a:r>
          </a:p>
          <a:p>
            <a:pPr lvl="1"/>
            <a:r>
              <a:rPr lang="en-US" dirty="0" err="1"/>
              <a:t>OneToMany</a:t>
            </a:r>
            <a:r>
              <a:rPr lang="en-US" dirty="0"/>
              <a:t>: LAZY</a:t>
            </a:r>
          </a:p>
          <a:p>
            <a:pPr lvl="1"/>
            <a:r>
              <a:rPr lang="en-US" dirty="0" err="1"/>
              <a:t>ManyToOne</a:t>
            </a:r>
            <a:r>
              <a:rPr lang="en-US" dirty="0"/>
              <a:t>: EAGER</a:t>
            </a:r>
          </a:p>
          <a:p>
            <a:pPr lvl="1"/>
            <a:r>
              <a:rPr lang="en-US" dirty="0" err="1"/>
              <a:t>ManyToMany</a:t>
            </a:r>
            <a:r>
              <a:rPr lang="en-US" dirty="0"/>
              <a:t>: LAZY</a:t>
            </a:r>
          </a:p>
          <a:p>
            <a:pPr lvl="1"/>
            <a:r>
              <a:rPr lang="en-US" dirty="0" err="1"/>
              <a:t>OneToOne</a:t>
            </a:r>
            <a:r>
              <a:rPr lang="en-US" dirty="0"/>
              <a:t>: EAGER</a:t>
            </a:r>
            <a:endParaRPr lang="en-IN" dirty="0"/>
          </a:p>
        </p:txBody>
      </p:sp>
      <p:pic>
        <p:nvPicPr>
          <p:cNvPr id="9218" name="Picture 2">
            <a:extLst>
              <a:ext uri="{FF2B5EF4-FFF2-40B4-BE49-F238E27FC236}">
                <a16:creationId xmlns:a16="http://schemas.microsoft.com/office/drawing/2014/main" id="{CC00D6A7-312C-C1BD-2003-06AD5EFCD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3" y="1744941"/>
            <a:ext cx="5130693" cy="395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2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BE8EE-0D82-0230-B101-CFF192680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80319-2608-CEC0-8CCA-6A1B83FDE603}"/>
              </a:ext>
            </a:extLst>
          </p:cNvPr>
          <p:cNvSpPr>
            <a:spLocks noGrp="1"/>
          </p:cNvSpPr>
          <p:nvPr>
            <p:ph type="title"/>
          </p:nvPr>
        </p:nvSpPr>
        <p:spPr>
          <a:xfrm>
            <a:off x="1097280" y="286603"/>
            <a:ext cx="10058400" cy="805079"/>
          </a:xfrm>
        </p:spPr>
        <p:txBody>
          <a:bodyPr/>
          <a:lstStyle/>
          <a:p>
            <a:r>
              <a:rPr lang="en-IN" dirty="0"/>
              <a:t>Cascade Types in Hibernate</a:t>
            </a:r>
          </a:p>
        </p:txBody>
      </p:sp>
      <p:sp>
        <p:nvSpPr>
          <p:cNvPr id="3" name="Content Placeholder 2">
            <a:extLst>
              <a:ext uri="{FF2B5EF4-FFF2-40B4-BE49-F238E27FC236}">
                <a16:creationId xmlns:a16="http://schemas.microsoft.com/office/drawing/2014/main" id="{10203B74-70A0-25DE-4218-D9BE193210D5}"/>
              </a:ext>
            </a:extLst>
          </p:cNvPr>
          <p:cNvSpPr>
            <a:spLocks noGrp="1"/>
          </p:cNvSpPr>
          <p:nvPr>
            <p:ph idx="1"/>
          </p:nvPr>
        </p:nvSpPr>
        <p:spPr>
          <a:xfrm>
            <a:off x="1097280" y="1156996"/>
            <a:ext cx="8121365" cy="4712098"/>
          </a:xfrm>
        </p:spPr>
        <p:txBody>
          <a:bodyPr>
            <a:normAutofit lnSpcReduction="10000"/>
          </a:bodyPr>
          <a:lstStyle/>
          <a:p>
            <a:pPr fontAlgn="base">
              <a:lnSpc>
                <a:spcPct val="150000"/>
              </a:lnSpc>
            </a:pPr>
            <a:r>
              <a:rPr lang="en-US" sz="2000" b="1" i="0" dirty="0">
                <a:solidFill>
                  <a:srgbClr val="0C0D0E"/>
                </a:solidFill>
                <a:effectLst/>
                <a:latin typeface="-apple-system"/>
              </a:rPr>
              <a:t>Cascading</a:t>
            </a:r>
            <a:r>
              <a:rPr lang="en-US" sz="2000" b="0" i="0" dirty="0">
                <a:solidFill>
                  <a:srgbClr val="0C0D0E"/>
                </a:solidFill>
                <a:effectLst/>
                <a:latin typeface="-apple-system"/>
              </a:rPr>
              <a:t> is about persistence actions involving one object propagating to other objects via an association.</a:t>
            </a:r>
          </a:p>
          <a:p>
            <a:pPr fontAlgn="base">
              <a:lnSpc>
                <a:spcPct val="150000"/>
              </a:lnSpc>
            </a:pPr>
            <a:r>
              <a:rPr lang="en-IN" sz="2000" dirty="0">
                <a:solidFill>
                  <a:schemeClr val="tx1"/>
                </a:solidFill>
                <a:latin typeface="Nunito" panose="020F0502020204030204" pitchFamily="2" charset="0"/>
              </a:rPr>
              <a:t>Various Types of cascading includes : </a:t>
            </a: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CascadeType.ALL</a:t>
            </a:r>
            <a:r>
              <a:rPr lang="en-IN" sz="1800" b="1" i="0" dirty="0">
                <a:solidFill>
                  <a:schemeClr val="tx1"/>
                </a:solidFill>
                <a:effectLst/>
                <a:latin typeface="Nunito" panose="020F0502020204030204" pitchFamily="2" charset="0"/>
              </a:rPr>
              <a:t> </a:t>
            </a:r>
            <a:endParaRPr lang="en-IN" sz="1800" b="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CascadeType.PERSIST</a:t>
            </a:r>
            <a:r>
              <a:rPr lang="en-IN" sz="1800" b="1" i="0" dirty="0">
                <a:solidFill>
                  <a:schemeClr val="tx1"/>
                </a:solidFill>
                <a:effectLst/>
                <a:latin typeface="Nunito" panose="020F0502020204030204" pitchFamily="2" charset="0"/>
              </a:rPr>
              <a:t> </a:t>
            </a:r>
            <a:r>
              <a:rPr lang="en-IN" sz="1800" i="0" dirty="0">
                <a:solidFill>
                  <a:schemeClr val="tx1"/>
                </a:solidFill>
                <a:effectLst/>
                <a:latin typeface="Nunito" panose="020F0502020204030204" pitchFamily="2" charset="0"/>
              </a:rPr>
              <a:t>(only </a:t>
            </a:r>
            <a:r>
              <a:rPr lang="en-US" sz="1800" i="0" dirty="0">
                <a:solidFill>
                  <a:schemeClr val="tx1"/>
                </a:solidFill>
                <a:effectLst/>
                <a:latin typeface="Nunito" panose="020F0502020204030204" pitchFamily="2" charset="0"/>
              </a:rPr>
              <a:t>create operation )</a:t>
            </a:r>
            <a:endParaRPr lang="en-IN" sz="180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CascadeType.MERGE</a:t>
            </a:r>
            <a:r>
              <a:rPr lang="en-IN" sz="1800" b="1" i="0" dirty="0">
                <a:solidFill>
                  <a:schemeClr val="tx1"/>
                </a:solidFill>
                <a:effectLst/>
                <a:latin typeface="Nunito" panose="020F0502020204030204" pitchFamily="2" charset="0"/>
              </a:rPr>
              <a:t> </a:t>
            </a:r>
            <a:r>
              <a:rPr lang="en-IN" sz="1800" i="0" dirty="0">
                <a:solidFill>
                  <a:schemeClr val="tx1"/>
                </a:solidFill>
                <a:effectLst/>
                <a:latin typeface="Nunito" panose="020F0502020204030204" pitchFamily="2" charset="0"/>
              </a:rPr>
              <a:t>(</a:t>
            </a:r>
            <a:r>
              <a:rPr lang="en-US" sz="1800" i="0" dirty="0">
                <a:solidFill>
                  <a:schemeClr val="tx1"/>
                </a:solidFill>
                <a:effectLst/>
                <a:latin typeface="Nunito" panose="020F0502020204030204" pitchFamily="2" charset="0"/>
              </a:rPr>
              <a:t>only update operation)</a:t>
            </a:r>
            <a:endParaRPr lang="en-IN" sz="180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CascadeType.REMOVE</a:t>
            </a:r>
            <a:r>
              <a:rPr lang="en-IN" sz="1800" b="1" i="0" dirty="0">
                <a:solidFill>
                  <a:schemeClr val="tx1"/>
                </a:solidFill>
                <a:effectLst/>
                <a:latin typeface="Nunito" panose="020F0502020204030204" pitchFamily="2" charset="0"/>
              </a:rPr>
              <a:t> </a:t>
            </a:r>
            <a:r>
              <a:rPr lang="en-IN" sz="1800" i="0" dirty="0">
                <a:solidFill>
                  <a:schemeClr val="tx1"/>
                </a:solidFill>
                <a:effectLst/>
                <a:latin typeface="Nunito" panose="020F0502020204030204" pitchFamily="2" charset="0"/>
              </a:rPr>
              <a:t>(</a:t>
            </a:r>
            <a:r>
              <a:rPr lang="en-US" sz="1800" i="0" dirty="0">
                <a:solidFill>
                  <a:schemeClr val="tx1"/>
                </a:solidFill>
                <a:effectLst/>
                <a:latin typeface="Nunito" panose="020F0502020204030204" pitchFamily="2" charset="0"/>
              </a:rPr>
              <a:t>only delete operation)</a:t>
            </a:r>
            <a:endParaRPr lang="en-IN" sz="180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CascadeType.REFRESH</a:t>
            </a:r>
            <a:r>
              <a:rPr lang="en-IN" sz="1800" b="1" i="0" dirty="0">
                <a:solidFill>
                  <a:schemeClr val="tx1"/>
                </a:solidFill>
                <a:effectLst/>
                <a:latin typeface="Nunito" panose="020F0502020204030204" pitchFamily="2" charset="0"/>
              </a:rPr>
              <a:t> </a:t>
            </a:r>
            <a:r>
              <a:rPr lang="en-IN" sz="1800" i="0" dirty="0">
                <a:solidFill>
                  <a:schemeClr val="tx1"/>
                </a:solidFill>
                <a:effectLst/>
                <a:latin typeface="Nunito" panose="020F0502020204030204" pitchFamily="2" charset="0"/>
              </a:rPr>
              <a:t>(only</a:t>
            </a:r>
            <a:r>
              <a:rPr lang="en-US" sz="1800" i="0" dirty="0">
                <a:solidFill>
                  <a:schemeClr val="tx1"/>
                </a:solidFill>
                <a:effectLst/>
                <a:latin typeface="Nunito" panose="020F0502020204030204" pitchFamily="2" charset="0"/>
              </a:rPr>
              <a:t> refresh operation)</a:t>
            </a:r>
            <a:endParaRPr lang="en-IN" sz="180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CascadeType.DETACH</a:t>
            </a:r>
            <a:r>
              <a:rPr lang="en-IN" sz="1800" b="1" i="0" dirty="0">
                <a:solidFill>
                  <a:schemeClr val="tx1"/>
                </a:solidFill>
                <a:effectLst/>
                <a:latin typeface="Nunito" panose="020F0502020204030204" pitchFamily="2" charset="0"/>
              </a:rPr>
              <a:t> </a:t>
            </a:r>
            <a:r>
              <a:rPr lang="en-IN" sz="1800" i="0" dirty="0">
                <a:solidFill>
                  <a:schemeClr val="tx1"/>
                </a:solidFill>
                <a:effectLst/>
                <a:latin typeface="Nunito" panose="020F0502020204030204" pitchFamily="2" charset="0"/>
              </a:rPr>
              <a:t>(only</a:t>
            </a:r>
            <a:r>
              <a:rPr lang="en-US" sz="1800" i="0" dirty="0">
                <a:solidFill>
                  <a:schemeClr val="tx1"/>
                </a:solidFill>
                <a:effectLst/>
                <a:latin typeface="Nunito" panose="020F0502020204030204" pitchFamily="2" charset="0"/>
              </a:rPr>
              <a:t> </a:t>
            </a:r>
            <a:r>
              <a:rPr lang="en-US" sz="1800" i="0" dirty="0" err="1">
                <a:solidFill>
                  <a:schemeClr val="tx1"/>
                </a:solidFill>
                <a:effectLst/>
                <a:latin typeface="Nunito" panose="020F0502020204030204" pitchFamily="2" charset="0"/>
              </a:rPr>
              <a:t>detatch</a:t>
            </a:r>
            <a:r>
              <a:rPr lang="en-US" sz="1800" i="0" dirty="0">
                <a:solidFill>
                  <a:schemeClr val="tx1"/>
                </a:solidFill>
                <a:effectLst/>
                <a:latin typeface="Nunito" panose="020F0502020204030204" pitchFamily="2" charset="0"/>
              </a:rPr>
              <a:t> operation)</a:t>
            </a:r>
            <a:endParaRPr lang="en-IN" sz="1800" i="0" dirty="0">
              <a:solidFill>
                <a:schemeClr val="tx1"/>
              </a:solidFill>
              <a:effectLst/>
              <a:latin typeface="Nunito" panose="020F0502020204030204" pitchFamily="2" charset="0"/>
            </a:endParaRPr>
          </a:p>
        </p:txBody>
      </p:sp>
    </p:spTree>
    <p:extLst>
      <p:ext uri="{BB962C8B-B14F-4D97-AF65-F5344CB8AC3E}">
        <p14:creationId xmlns:p14="http://schemas.microsoft.com/office/powerpoint/2010/main" val="251721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EE2DD-6414-867D-5C68-DB6692B0C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CF10E-0AB8-7FCB-9F08-B07AB10A96C1}"/>
              </a:ext>
            </a:extLst>
          </p:cNvPr>
          <p:cNvSpPr>
            <a:spLocks noGrp="1"/>
          </p:cNvSpPr>
          <p:nvPr>
            <p:ph type="title"/>
          </p:nvPr>
        </p:nvSpPr>
        <p:spPr>
          <a:xfrm>
            <a:off x="1097280" y="286603"/>
            <a:ext cx="10058400" cy="805079"/>
          </a:xfrm>
        </p:spPr>
        <p:txBody>
          <a:bodyPr/>
          <a:lstStyle/>
          <a:p>
            <a:r>
              <a:rPr lang="en-IN" dirty="0" err="1"/>
              <a:t>ddl</a:t>
            </a:r>
            <a:r>
              <a:rPr lang="en-IN" dirty="0"/>
              <a:t>-auto property in Hibernate</a:t>
            </a:r>
          </a:p>
        </p:txBody>
      </p:sp>
      <p:sp>
        <p:nvSpPr>
          <p:cNvPr id="3" name="Content Placeholder 2">
            <a:extLst>
              <a:ext uri="{FF2B5EF4-FFF2-40B4-BE49-F238E27FC236}">
                <a16:creationId xmlns:a16="http://schemas.microsoft.com/office/drawing/2014/main" id="{B6C44CBF-7E03-20CE-FB63-19A2EB134C5B}"/>
              </a:ext>
            </a:extLst>
          </p:cNvPr>
          <p:cNvSpPr>
            <a:spLocks noGrp="1"/>
          </p:cNvSpPr>
          <p:nvPr>
            <p:ph idx="1"/>
          </p:nvPr>
        </p:nvSpPr>
        <p:spPr>
          <a:xfrm>
            <a:off x="1097280" y="1156996"/>
            <a:ext cx="8121365" cy="4712098"/>
          </a:xfrm>
        </p:spPr>
        <p:txBody>
          <a:bodyPr>
            <a:normAutofit fontScale="92500"/>
          </a:bodyPr>
          <a:lstStyle/>
          <a:p>
            <a:pPr fontAlgn="base">
              <a:lnSpc>
                <a:spcPct val="150000"/>
              </a:lnSpc>
            </a:pPr>
            <a:r>
              <a:rPr lang="en-US" sz="2000" i="0" dirty="0">
                <a:solidFill>
                  <a:srgbClr val="0C0D0E"/>
                </a:solidFill>
                <a:effectLst/>
                <a:latin typeface="-apple-system"/>
              </a:rPr>
              <a:t>JPA has features for DDL generation, and these can be set up to run on startup against the database. This is controlled through </a:t>
            </a:r>
            <a:r>
              <a:rPr lang="en-US" sz="2000" i="0" dirty="0" err="1">
                <a:solidFill>
                  <a:srgbClr val="0C0D0E"/>
                </a:solidFill>
                <a:effectLst/>
                <a:latin typeface="-apple-system"/>
              </a:rPr>
              <a:t>ddl</a:t>
            </a:r>
            <a:r>
              <a:rPr lang="en-US" sz="2000" i="0" dirty="0">
                <a:solidFill>
                  <a:srgbClr val="0C0D0E"/>
                </a:solidFill>
                <a:effectLst/>
                <a:latin typeface="-apple-system"/>
              </a:rPr>
              <a:t>-auto property.</a:t>
            </a:r>
          </a:p>
          <a:p>
            <a:pPr lvl="1" fontAlgn="base">
              <a:lnSpc>
                <a:spcPct val="150000"/>
              </a:lnSpc>
            </a:pPr>
            <a:endParaRPr lang="en-US" sz="1800" i="0" dirty="0">
              <a:solidFill>
                <a:srgbClr val="0C0D0E"/>
              </a:solidFill>
              <a:effectLst/>
              <a:latin typeface="-apple-system"/>
            </a:endParaRPr>
          </a:p>
          <a:p>
            <a:pPr fontAlgn="base">
              <a:lnSpc>
                <a:spcPct val="150000"/>
              </a:lnSpc>
            </a:pPr>
            <a:r>
              <a:rPr lang="en-IN" sz="2000" dirty="0">
                <a:solidFill>
                  <a:schemeClr val="tx1"/>
                </a:solidFill>
                <a:latin typeface="Nunito" panose="020F0502020204030204" pitchFamily="2" charset="0"/>
              </a:rPr>
              <a:t>Various Types of </a:t>
            </a:r>
            <a:r>
              <a:rPr lang="en-IN" sz="2000" dirty="0" err="1">
                <a:solidFill>
                  <a:schemeClr val="tx1"/>
                </a:solidFill>
                <a:latin typeface="Nunito" panose="020F0502020204030204" pitchFamily="2" charset="0"/>
              </a:rPr>
              <a:t>ddl</a:t>
            </a:r>
            <a:r>
              <a:rPr lang="en-IN" sz="2000" dirty="0">
                <a:solidFill>
                  <a:schemeClr val="tx1"/>
                </a:solidFill>
                <a:latin typeface="Nunito" panose="020F0502020204030204" pitchFamily="2" charset="0"/>
              </a:rPr>
              <a:t>-auto property value includes : </a:t>
            </a:r>
          </a:p>
          <a:p>
            <a:pPr lvl="1" fontAlgn="base">
              <a:lnSpc>
                <a:spcPct val="150000"/>
              </a:lnSpc>
              <a:buFont typeface="+mj-lt"/>
              <a:buAutoNum type="arabicPeriod"/>
            </a:pPr>
            <a:r>
              <a:rPr lang="en-US" sz="1800" b="1" i="0" dirty="0">
                <a:solidFill>
                  <a:schemeClr val="tx1"/>
                </a:solidFill>
                <a:effectLst/>
                <a:latin typeface="Nunito" panose="020F0502020204030204" pitchFamily="2" charset="0"/>
              </a:rPr>
              <a:t>validate: </a:t>
            </a:r>
            <a:r>
              <a:rPr lang="en-US" sz="1800" i="0" dirty="0">
                <a:solidFill>
                  <a:schemeClr val="tx1"/>
                </a:solidFill>
                <a:effectLst/>
                <a:latin typeface="Nunito" panose="020F0502020204030204" pitchFamily="2" charset="0"/>
              </a:rPr>
              <a:t>validate the schema, makes no changes to the database.</a:t>
            </a:r>
          </a:p>
          <a:p>
            <a:pPr lvl="1" fontAlgn="base">
              <a:lnSpc>
                <a:spcPct val="150000"/>
              </a:lnSpc>
              <a:buFont typeface="+mj-lt"/>
              <a:buAutoNum type="arabicPeriod"/>
            </a:pPr>
            <a:r>
              <a:rPr lang="en-US" sz="1800" b="1" i="0" dirty="0">
                <a:solidFill>
                  <a:schemeClr val="tx1"/>
                </a:solidFill>
                <a:effectLst/>
                <a:latin typeface="Nunito" panose="020F0502020204030204" pitchFamily="2" charset="0"/>
              </a:rPr>
              <a:t>update: </a:t>
            </a:r>
            <a:r>
              <a:rPr lang="en-US" sz="1800" i="0" dirty="0">
                <a:solidFill>
                  <a:schemeClr val="tx1"/>
                </a:solidFill>
                <a:effectLst/>
                <a:latin typeface="Nunito" panose="020F0502020204030204" pitchFamily="2" charset="0"/>
              </a:rPr>
              <a:t>update the schema.</a:t>
            </a:r>
          </a:p>
          <a:p>
            <a:pPr lvl="1" fontAlgn="base">
              <a:lnSpc>
                <a:spcPct val="150000"/>
              </a:lnSpc>
              <a:buFont typeface="+mj-lt"/>
              <a:buAutoNum type="arabicPeriod"/>
            </a:pPr>
            <a:r>
              <a:rPr lang="en-US" sz="1800" b="1" i="0" dirty="0">
                <a:solidFill>
                  <a:schemeClr val="tx1"/>
                </a:solidFill>
                <a:effectLst/>
                <a:latin typeface="Nunito" panose="020F0502020204030204" pitchFamily="2" charset="0"/>
              </a:rPr>
              <a:t>create: </a:t>
            </a:r>
            <a:r>
              <a:rPr lang="en-US" sz="1800" i="0" dirty="0">
                <a:solidFill>
                  <a:schemeClr val="tx1"/>
                </a:solidFill>
                <a:effectLst/>
                <a:latin typeface="Nunito" panose="020F0502020204030204" pitchFamily="2" charset="0"/>
              </a:rPr>
              <a:t>creates the schema, destroying previous data.</a:t>
            </a:r>
          </a:p>
          <a:p>
            <a:pPr lvl="1" fontAlgn="base">
              <a:lnSpc>
                <a:spcPct val="150000"/>
              </a:lnSpc>
              <a:buFont typeface="+mj-lt"/>
              <a:buAutoNum type="arabicPeriod"/>
            </a:pPr>
            <a:r>
              <a:rPr lang="en-US" sz="1800" b="1" i="0" dirty="0">
                <a:solidFill>
                  <a:schemeClr val="tx1"/>
                </a:solidFill>
                <a:effectLst/>
                <a:latin typeface="Nunito" panose="020F0502020204030204" pitchFamily="2" charset="0"/>
              </a:rPr>
              <a:t>create-drop: </a:t>
            </a:r>
            <a:r>
              <a:rPr lang="en-US" sz="1800" i="0" dirty="0">
                <a:solidFill>
                  <a:schemeClr val="tx1"/>
                </a:solidFill>
                <a:effectLst/>
                <a:latin typeface="Nunito" panose="020F0502020204030204" pitchFamily="2" charset="0"/>
              </a:rPr>
              <a:t>drop the schema at the end of the session</a:t>
            </a:r>
          </a:p>
          <a:p>
            <a:pPr lvl="1" fontAlgn="base">
              <a:lnSpc>
                <a:spcPct val="150000"/>
              </a:lnSpc>
              <a:buFont typeface="+mj-lt"/>
              <a:buAutoNum type="arabicPeriod"/>
            </a:pPr>
            <a:r>
              <a:rPr lang="en-US" sz="1800" b="1" i="0" dirty="0">
                <a:solidFill>
                  <a:schemeClr val="tx1"/>
                </a:solidFill>
                <a:effectLst/>
                <a:latin typeface="Nunito" panose="020F0502020204030204" pitchFamily="2" charset="0"/>
              </a:rPr>
              <a:t>none: </a:t>
            </a:r>
            <a:r>
              <a:rPr lang="en-US" sz="1800" i="0" dirty="0">
                <a:solidFill>
                  <a:schemeClr val="tx1"/>
                </a:solidFill>
                <a:effectLst/>
                <a:latin typeface="Nunito" panose="020F0502020204030204" pitchFamily="2" charset="0"/>
              </a:rPr>
              <a:t>is all other cases.</a:t>
            </a:r>
            <a:endParaRPr lang="en-IN" sz="1800" i="0" dirty="0">
              <a:solidFill>
                <a:schemeClr val="tx1"/>
              </a:solidFill>
              <a:effectLst/>
              <a:latin typeface="Nunito" panose="020F0502020204030204" pitchFamily="2" charset="0"/>
            </a:endParaRPr>
          </a:p>
        </p:txBody>
      </p:sp>
    </p:spTree>
    <p:extLst>
      <p:ext uri="{BB962C8B-B14F-4D97-AF65-F5344CB8AC3E}">
        <p14:creationId xmlns:p14="http://schemas.microsoft.com/office/powerpoint/2010/main" val="271433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6566E-4ED2-4CA2-218F-51E3C15C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884C6-42FB-6693-41EA-AB4B6B8A1D9C}"/>
              </a:ext>
            </a:extLst>
          </p:cNvPr>
          <p:cNvSpPr>
            <a:spLocks noGrp="1"/>
          </p:cNvSpPr>
          <p:nvPr>
            <p:ph type="title"/>
          </p:nvPr>
        </p:nvSpPr>
        <p:spPr>
          <a:xfrm>
            <a:off x="1097280" y="286603"/>
            <a:ext cx="8709193" cy="805079"/>
          </a:xfrm>
        </p:spPr>
        <p:txBody>
          <a:bodyPr>
            <a:noAutofit/>
          </a:bodyPr>
          <a:lstStyle/>
          <a:p>
            <a:pPr algn="ctr"/>
            <a:r>
              <a:rPr lang="en-US" sz="3200" dirty="0"/>
              <a:t>Agenda</a:t>
            </a:r>
            <a:endParaRPr lang="en-IN" sz="3200" dirty="0"/>
          </a:p>
        </p:txBody>
      </p:sp>
      <p:sp>
        <p:nvSpPr>
          <p:cNvPr id="3" name="Content Placeholder 2">
            <a:extLst>
              <a:ext uri="{FF2B5EF4-FFF2-40B4-BE49-F238E27FC236}">
                <a16:creationId xmlns:a16="http://schemas.microsoft.com/office/drawing/2014/main" id="{0E45CBAB-23D6-282D-746F-89E59BCD54D9}"/>
              </a:ext>
            </a:extLst>
          </p:cNvPr>
          <p:cNvSpPr>
            <a:spLocks noGrp="1"/>
          </p:cNvSpPr>
          <p:nvPr>
            <p:ph idx="1"/>
          </p:nvPr>
        </p:nvSpPr>
        <p:spPr>
          <a:xfrm>
            <a:off x="1097280" y="1156996"/>
            <a:ext cx="8149357" cy="5299788"/>
          </a:xfrm>
        </p:spPr>
        <p:txBody>
          <a:bodyPr>
            <a:normAutofit fontScale="85000" lnSpcReduction="10000"/>
          </a:bodyPr>
          <a:lstStyle/>
          <a:p>
            <a:pPr>
              <a:lnSpc>
                <a:spcPct val="120000"/>
              </a:lnSpc>
            </a:pPr>
            <a:r>
              <a:rPr lang="en-US" dirty="0"/>
              <a:t>What is Spring Data JPA</a:t>
            </a:r>
            <a:endParaRPr lang="en-IN" dirty="0"/>
          </a:p>
          <a:p>
            <a:pPr>
              <a:lnSpc>
                <a:spcPct val="120000"/>
              </a:lnSpc>
            </a:pPr>
            <a:r>
              <a:rPr lang="en-IN" dirty="0"/>
              <a:t>JPA vs Spring Data JPA vs Hibernate</a:t>
            </a:r>
          </a:p>
          <a:p>
            <a:pPr>
              <a:lnSpc>
                <a:spcPct val="120000"/>
              </a:lnSpc>
            </a:pPr>
            <a:r>
              <a:rPr lang="en-IN" dirty="0"/>
              <a:t>Spring Data Repositories</a:t>
            </a:r>
          </a:p>
          <a:p>
            <a:pPr>
              <a:lnSpc>
                <a:spcPct val="120000"/>
              </a:lnSpc>
            </a:pPr>
            <a:r>
              <a:rPr lang="en-IN" dirty="0"/>
              <a:t>@Query in JPA</a:t>
            </a:r>
          </a:p>
          <a:p>
            <a:pPr>
              <a:lnSpc>
                <a:spcPct val="120000"/>
              </a:lnSpc>
            </a:pPr>
            <a:r>
              <a:rPr lang="en-IN" dirty="0" err="1"/>
              <a:t>CollegeAPI</a:t>
            </a:r>
            <a:r>
              <a:rPr lang="en-IN" dirty="0"/>
              <a:t> Project Overview and E-R Diagram</a:t>
            </a:r>
          </a:p>
          <a:p>
            <a:pPr>
              <a:lnSpc>
                <a:spcPct val="120000"/>
              </a:lnSpc>
            </a:pPr>
            <a:r>
              <a:rPr lang="en-IN" dirty="0"/>
              <a:t>Hibernate Associations</a:t>
            </a:r>
          </a:p>
          <a:p>
            <a:pPr>
              <a:lnSpc>
                <a:spcPct val="120000"/>
              </a:lnSpc>
            </a:pPr>
            <a:r>
              <a:rPr lang="en-IN" dirty="0"/>
              <a:t>ORM Mappings - @OneToOne, @ManyToOne, @ManyToMany</a:t>
            </a:r>
          </a:p>
          <a:p>
            <a:pPr>
              <a:lnSpc>
                <a:spcPct val="120000"/>
              </a:lnSpc>
            </a:pPr>
            <a:r>
              <a:rPr lang="en-IN" dirty="0"/>
              <a:t>Fetch Types in Hibernate</a:t>
            </a:r>
          </a:p>
          <a:p>
            <a:pPr>
              <a:lnSpc>
                <a:spcPct val="120000"/>
              </a:lnSpc>
            </a:pPr>
            <a:r>
              <a:rPr lang="en-IN" dirty="0"/>
              <a:t>Cascade Types in Hibernate</a:t>
            </a:r>
          </a:p>
          <a:p>
            <a:pPr>
              <a:lnSpc>
                <a:spcPct val="120000"/>
              </a:lnSpc>
            </a:pPr>
            <a:r>
              <a:rPr lang="en-IN" dirty="0" err="1"/>
              <a:t>ddl</a:t>
            </a:r>
            <a:r>
              <a:rPr lang="en-IN" dirty="0"/>
              <a:t>-auto property in Hibernate</a:t>
            </a:r>
          </a:p>
          <a:p>
            <a:pPr>
              <a:lnSpc>
                <a:spcPct val="120000"/>
              </a:lnSpc>
            </a:pPr>
            <a:r>
              <a:rPr lang="en-IN" dirty="0"/>
              <a:t>Orphan Removal in Hibernate</a:t>
            </a:r>
          </a:p>
          <a:p>
            <a:pPr>
              <a:lnSpc>
                <a:spcPct val="120000"/>
              </a:lnSpc>
            </a:pPr>
            <a:r>
              <a:rPr lang="en-IN" dirty="0"/>
              <a:t>@Embedded and @Embeddable </a:t>
            </a:r>
          </a:p>
          <a:p>
            <a:pPr>
              <a:lnSpc>
                <a:spcPct val="120000"/>
              </a:lnSpc>
            </a:pPr>
            <a:r>
              <a:rPr lang="en-IN" dirty="0"/>
              <a:t>API Documentation – Swagger</a:t>
            </a:r>
          </a:p>
          <a:p>
            <a:pPr>
              <a:lnSpc>
                <a:spcPct val="120000"/>
              </a:lnSpc>
            </a:pPr>
            <a:r>
              <a:rPr lang="en-IN" dirty="0"/>
              <a:t>Application Monitoring - Actuator</a:t>
            </a:r>
          </a:p>
          <a:p>
            <a:pPr>
              <a:lnSpc>
                <a:spcPct val="120000"/>
              </a:lnSpc>
            </a:pPr>
            <a:endParaRPr lang="en-IN" dirty="0"/>
          </a:p>
          <a:p>
            <a:pPr>
              <a:lnSpc>
                <a:spcPct val="120000"/>
              </a:lnSpc>
            </a:pPr>
            <a:endParaRPr lang="en-IN" dirty="0"/>
          </a:p>
          <a:p>
            <a:pPr>
              <a:lnSpc>
                <a:spcPct val="120000"/>
              </a:lnSpc>
            </a:pPr>
            <a:endParaRPr lang="en-IN" dirty="0"/>
          </a:p>
          <a:p>
            <a:pPr>
              <a:lnSpc>
                <a:spcPct val="120000"/>
              </a:lnSpc>
            </a:pPr>
            <a:endParaRPr lang="en-IN" dirty="0"/>
          </a:p>
          <a:p>
            <a:pPr>
              <a:lnSpc>
                <a:spcPct val="120000"/>
              </a:lnSpc>
            </a:pPr>
            <a:endParaRPr lang="en-IN" dirty="0"/>
          </a:p>
          <a:p>
            <a:pPr>
              <a:lnSpc>
                <a:spcPct val="120000"/>
              </a:lnSpc>
            </a:pPr>
            <a:endParaRPr lang="en-IN" dirty="0"/>
          </a:p>
        </p:txBody>
      </p:sp>
    </p:spTree>
    <p:extLst>
      <p:ext uri="{BB962C8B-B14F-4D97-AF65-F5344CB8AC3E}">
        <p14:creationId xmlns:p14="http://schemas.microsoft.com/office/powerpoint/2010/main" val="2930001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79306-17DD-E4EE-4F14-8A6C45491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09BAB-D0B0-7614-7A77-D122F2B90080}"/>
              </a:ext>
            </a:extLst>
          </p:cNvPr>
          <p:cNvSpPr>
            <a:spLocks noGrp="1"/>
          </p:cNvSpPr>
          <p:nvPr>
            <p:ph type="title"/>
          </p:nvPr>
        </p:nvSpPr>
        <p:spPr>
          <a:xfrm>
            <a:off x="1097280" y="286603"/>
            <a:ext cx="10058400" cy="805079"/>
          </a:xfrm>
        </p:spPr>
        <p:txBody>
          <a:bodyPr/>
          <a:lstStyle/>
          <a:p>
            <a:r>
              <a:rPr lang="en-IN" dirty="0"/>
              <a:t>Orphan Removal in Hibernate</a:t>
            </a:r>
          </a:p>
        </p:txBody>
      </p:sp>
      <p:sp>
        <p:nvSpPr>
          <p:cNvPr id="3" name="Content Placeholder 2">
            <a:extLst>
              <a:ext uri="{FF2B5EF4-FFF2-40B4-BE49-F238E27FC236}">
                <a16:creationId xmlns:a16="http://schemas.microsoft.com/office/drawing/2014/main" id="{9DB59C75-A94A-9ED8-AB7A-7CD560297770}"/>
              </a:ext>
            </a:extLst>
          </p:cNvPr>
          <p:cNvSpPr>
            <a:spLocks noGrp="1"/>
          </p:cNvSpPr>
          <p:nvPr>
            <p:ph idx="1"/>
          </p:nvPr>
        </p:nvSpPr>
        <p:spPr>
          <a:xfrm>
            <a:off x="388154" y="1091682"/>
            <a:ext cx="9511626" cy="5570375"/>
          </a:xfrm>
        </p:spPr>
        <p:txBody>
          <a:bodyPr>
            <a:normAutofit/>
          </a:bodyPr>
          <a:lstStyle/>
          <a:p>
            <a:pPr fontAlgn="base">
              <a:lnSpc>
                <a:spcPct val="150000"/>
              </a:lnSpc>
            </a:pPr>
            <a:r>
              <a:rPr lang="en-US" b="0" i="0" dirty="0">
                <a:solidFill>
                  <a:srgbClr val="242424"/>
                </a:solidFill>
                <a:effectLst/>
                <a:latin typeface="source-serif-pro"/>
              </a:rPr>
              <a:t>It is a property in relational annotations, meaning that if the parent entity has no reference, remove the child entity.</a:t>
            </a:r>
          </a:p>
          <a:p>
            <a:pPr fontAlgn="base">
              <a:lnSpc>
                <a:spcPct val="150000"/>
              </a:lnSpc>
            </a:pPr>
            <a:endParaRPr lang="en-US" sz="1800" b="0" i="0" dirty="0">
              <a:solidFill>
                <a:schemeClr val="tx1"/>
              </a:solidFill>
              <a:effectLst/>
              <a:latin typeface="Nunito" panose="020F0502020204030204" pitchFamily="2" charset="0"/>
            </a:endParaRPr>
          </a:p>
          <a:p>
            <a:pPr fontAlgn="base">
              <a:lnSpc>
                <a:spcPct val="150000"/>
              </a:lnSpc>
            </a:pPr>
            <a:endParaRPr lang="en-US" dirty="0">
              <a:solidFill>
                <a:schemeClr val="tx1"/>
              </a:solidFill>
              <a:latin typeface="Nunito" panose="020F0502020204030204" pitchFamily="2" charset="0"/>
            </a:endParaRPr>
          </a:p>
          <a:p>
            <a:pPr fontAlgn="base">
              <a:lnSpc>
                <a:spcPct val="150000"/>
              </a:lnSpc>
            </a:pPr>
            <a:endParaRPr lang="en-US" sz="1800" b="0" i="0" dirty="0">
              <a:solidFill>
                <a:schemeClr val="tx1"/>
              </a:solidFill>
              <a:effectLst/>
              <a:latin typeface="Nunito" panose="020F0502020204030204" pitchFamily="2" charset="0"/>
            </a:endParaRPr>
          </a:p>
          <a:p>
            <a:pPr fontAlgn="base">
              <a:lnSpc>
                <a:spcPct val="150000"/>
              </a:lnSpc>
            </a:pPr>
            <a:endParaRPr lang="en-US" dirty="0">
              <a:solidFill>
                <a:schemeClr val="tx1"/>
              </a:solidFill>
              <a:latin typeface="Nunito" panose="020F0502020204030204" pitchFamily="2" charset="0"/>
            </a:endParaRPr>
          </a:p>
          <a:p>
            <a:pPr fontAlgn="base">
              <a:lnSpc>
                <a:spcPct val="150000"/>
              </a:lnSpc>
            </a:pPr>
            <a:endParaRPr lang="en-US" sz="1800" b="0" i="0" dirty="0">
              <a:solidFill>
                <a:schemeClr val="tx1"/>
              </a:solidFill>
              <a:effectLst/>
              <a:latin typeface="Nunito" panose="020F0502020204030204" pitchFamily="2" charset="0"/>
            </a:endParaRPr>
          </a:p>
          <a:p>
            <a:pPr fontAlgn="base">
              <a:lnSpc>
                <a:spcPct val="150000"/>
              </a:lnSpc>
            </a:pPr>
            <a:r>
              <a:rPr lang="en-US" sz="1800" b="0" i="0" dirty="0" err="1">
                <a:solidFill>
                  <a:schemeClr val="tx1"/>
                </a:solidFill>
                <a:effectLst/>
                <a:latin typeface="Nunito" panose="020F0502020204030204" pitchFamily="2" charset="0"/>
              </a:rPr>
              <a:t>orphanRemoval</a:t>
            </a:r>
            <a:r>
              <a:rPr lang="en-US" sz="1800" b="0" i="0" dirty="0">
                <a:solidFill>
                  <a:schemeClr val="tx1"/>
                </a:solidFill>
                <a:effectLst/>
                <a:latin typeface="Nunito" panose="020F0502020204030204" pitchFamily="2" charset="0"/>
              </a:rPr>
              <a:t> is an ORM-specific thing. It marks "child" entity to be removed when it's no longer referenced from the "parent" entity, e.g. when you remove the child entity from the corresponding collection of the parent entity. E.g.:</a:t>
            </a:r>
          </a:p>
          <a:p>
            <a:pPr fontAlgn="base">
              <a:lnSpc>
                <a:spcPct val="150000"/>
              </a:lnSpc>
            </a:pPr>
            <a:endParaRPr lang="en-IN" sz="1800" b="0" i="0" dirty="0">
              <a:solidFill>
                <a:schemeClr val="tx1"/>
              </a:solidFill>
              <a:effectLst/>
              <a:latin typeface="Nunito" panose="020F0502020204030204" pitchFamily="2" charset="0"/>
            </a:endParaRPr>
          </a:p>
        </p:txBody>
      </p:sp>
      <p:sp>
        <p:nvSpPr>
          <p:cNvPr id="6" name="Rectangle 3">
            <a:extLst>
              <a:ext uri="{FF2B5EF4-FFF2-40B4-BE49-F238E27FC236}">
                <a16:creationId xmlns:a16="http://schemas.microsoft.com/office/drawing/2014/main" id="{E07921FD-DE12-A9A9-C197-59FC9754F4BA}"/>
              </a:ext>
            </a:extLst>
          </p:cNvPr>
          <p:cNvSpPr>
            <a:spLocks noChangeArrowheads="1"/>
          </p:cNvSpPr>
          <p:nvPr/>
        </p:nvSpPr>
        <p:spPr bwMode="auto">
          <a:xfrm>
            <a:off x="6951307" y="5682343"/>
            <a:ext cx="2049472" cy="33855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BCBEC4"/>
                </a:solidFill>
                <a:effectLst/>
                <a:latin typeface="JetBrains Mono"/>
              </a:rPr>
              <a:t>orphanRemoval</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CF8E6D"/>
                </a:solidFill>
                <a:effectLst/>
                <a:latin typeface="JetBrains Mono"/>
              </a:rPr>
              <a:t>true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A99B69FC-BDFF-5B05-1CD5-636FC0F50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599" y="2041531"/>
            <a:ext cx="7008497" cy="277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69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996AE-E1EF-2E9A-B50A-BAAE66D45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60F60-2266-EBB6-0631-44A43E477D1D}"/>
              </a:ext>
            </a:extLst>
          </p:cNvPr>
          <p:cNvSpPr>
            <a:spLocks noGrp="1"/>
          </p:cNvSpPr>
          <p:nvPr>
            <p:ph type="title"/>
          </p:nvPr>
        </p:nvSpPr>
        <p:spPr>
          <a:xfrm>
            <a:off x="1097280" y="286603"/>
            <a:ext cx="8970451" cy="805079"/>
          </a:xfrm>
        </p:spPr>
        <p:txBody>
          <a:bodyPr/>
          <a:lstStyle/>
          <a:p>
            <a:pPr algn="ctr"/>
            <a:r>
              <a:rPr lang="en-IN" dirty="0"/>
              <a:t>@Embedded and @Embeddable</a:t>
            </a:r>
          </a:p>
        </p:txBody>
      </p:sp>
      <p:sp>
        <p:nvSpPr>
          <p:cNvPr id="9" name="Content Placeholder 2">
            <a:extLst>
              <a:ext uri="{FF2B5EF4-FFF2-40B4-BE49-F238E27FC236}">
                <a16:creationId xmlns:a16="http://schemas.microsoft.com/office/drawing/2014/main" id="{6516374D-61A1-AE8E-3D66-78BC47CF1048}"/>
              </a:ext>
            </a:extLst>
          </p:cNvPr>
          <p:cNvSpPr>
            <a:spLocks noGrp="1"/>
          </p:cNvSpPr>
          <p:nvPr>
            <p:ph idx="1"/>
          </p:nvPr>
        </p:nvSpPr>
        <p:spPr>
          <a:xfrm>
            <a:off x="388153" y="1091682"/>
            <a:ext cx="9539618" cy="5570375"/>
          </a:xfrm>
        </p:spPr>
        <p:txBody>
          <a:bodyPr>
            <a:normAutofit/>
          </a:bodyPr>
          <a:lstStyle/>
          <a:p>
            <a:pPr fontAlgn="base"/>
            <a:r>
              <a:rPr lang="en-US" sz="1400" b="0" i="0" dirty="0">
                <a:solidFill>
                  <a:srgbClr val="242424"/>
                </a:solidFill>
                <a:effectLst/>
                <a:latin typeface="source-serif-pro"/>
              </a:rPr>
              <a:t>The @Embeddable and @Embedded annotations in Hibernate are used to map an object’s properties to columns in a database table. These annotations are used in combination to allow the properties of one class to be included as a value type in another class and then be persisted in the database as part of the containing class.</a:t>
            </a:r>
          </a:p>
          <a:p>
            <a:pPr fontAlgn="base"/>
            <a:r>
              <a:rPr lang="en-US" sz="1400" b="0" i="0" dirty="0">
                <a:solidFill>
                  <a:schemeClr val="tx1"/>
                </a:solidFill>
                <a:effectLst/>
                <a:latin typeface="Nunito" panose="020F0502020204030204" pitchFamily="2" charset="0"/>
              </a:rPr>
              <a:t>The @</a:t>
            </a:r>
            <a:r>
              <a:rPr lang="en-US" sz="1400" b="1" i="0" dirty="0">
                <a:solidFill>
                  <a:schemeClr val="tx1"/>
                </a:solidFill>
                <a:effectLst/>
                <a:latin typeface="Nunito" panose="020F0502020204030204" pitchFamily="2" charset="0"/>
              </a:rPr>
              <a:t>Embeddable</a:t>
            </a:r>
            <a:r>
              <a:rPr lang="en-US" sz="1400" b="0" i="0" dirty="0">
                <a:solidFill>
                  <a:schemeClr val="tx1"/>
                </a:solidFill>
                <a:effectLst/>
                <a:latin typeface="Nunito" panose="020F0502020204030204" pitchFamily="2" charset="0"/>
              </a:rPr>
              <a:t> annotation is used to mark a class as being embeddable, meaning its properties can be included in another class as a value type. The class marked with @Embeddable is called the embeddable class.</a:t>
            </a:r>
          </a:p>
          <a:p>
            <a:pPr fontAlgn="base"/>
            <a:r>
              <a:rPr lang="en-US" sz="1400" b="0" i="0" dirty="0">
                <a:solidFill>
                  <a:schemeClr val="tx1"/>
                </a:solidFill>
                <a:effectLst/>
                <a:latin typeface="Nunito" panose="020F0502020204030204" pitchFamily="2" charset="0"/>
              </a:rPr>
              <a:t>The @</a:t>
            </a:r>
            <a:r>
              <a:rPr lang="en-US" sz="1400" b="1" i="0" dirty="0">
                <a:solidFill>
                  <a:schemeClr val="tx1"/>
                </a:solidFill>
                <a:effectLst/>
                <a:latin typeface="Nunito" panose="020F0502020204030204" pitchFamily="2" charset="0"/>
              </a:rPr>
              <a:t>Embedded</a:t>
            </a:r>
            <a:r>
              <a:rPr lang="en-US" sz="1400" b="0" i="0" dirty="0">
                <a:solidFill>
                  <a:schemeClr val="tx1"/>
                </a:solidFill>
                <a:effectLst/>
                <a:latin typeface="Nunito" panose="020F0502020204030204" pitchFamily="2" charset="0"/>
              </a:rPr>
              <a:t> annotation is used to mark a field in a class as being an embeddable object, and it is used in the class that contains the embeddable object.</a:t>
            </a:r>
          </a:p>
          <a:p>
            <a:pPr fontAlgn="base"/>
            <a:r>
              <a:rPr lang="en-US" sz="1400" b="0" i="0" dirty="0">
                <a:solidFill>
                  <a:schemeClr val="tx1"/>
                </a:solidFill>
                <a:effectLst/>
                <a:latin typeface="Nunito" panose="020F0502020204030204" pitchFamily="2" charset="0"/>
              </a:rPr>
              <a:t>By using these annotations, Hibernate can automatically persist the properties of the embeddable class within the containing class to the database table, without the need to create a separate table for the embeddable class.</a:t>
            </a:r>
          </a:p>
          <a:p>
            <a:pPr fontAlgn="base"/>
            <a:r>
              <a:rPr lang="en-US" sz="1400" b="1" i="0" dirty="0">
                <a:solidFill>
                  <a:schemeClr val="tx1"/>
                </a:solidFill>
                <a:effectLst/>
                <a:latin typeface="Nunito" panose="020F0502020204030204" pitchFamily="2" charset="0"/>
              </a:rPr>
              <a:t>Benefits</a:t>
            </a:r>
            <a:r>
              <a:rPr lang="en-US" sz="1400" b="0" i="0" dirty="0">
                <a:solidFill>
                  <a:schemeClr val="tx1"/>
                </a:solidFill>
                <a:effectLst/>
                <a:latin typeface="Nunito" panose="020F0502020204030204" pitchFamily="2" charset="0"/>
              </a:rPr>
              <a:t>: </a:t>
            </a:r>
            <a:r>
              <a:rPr lang="en-US" sz="1400" dirty="0">
                <a:solidFill>
                  <a:schemeClr val="tx1"/>
                </a:solidFill>
                <a:latin typeface="Nunito" panose="020F0502020204030204" pitchFamily="2" charset="0"/>
              </a:rPr>
              <a:t>B</a:t>
            </a:r>
            <a:r>
              <a:rPr lang="en-US" sz="1400" b="0" i="0" dirty="0">
                <a:solidFill>
                  <a:schemeClr val="tx1"/>
                </a:solidFill>
                <a:effectLst/>
                <a:latin typeface="Nunito" panose="020F0502020204030204" pitchFamily="2" charset="0"/>
              </a:rPr>
              <a:t>etter data modeling, code reusability, normalization, flexibility and better performance.</a:t>
            </a:r>
            <a:endParaRPr lang="en-IN" sz="1400" b="0" i="0" dirty="0">
              <a:solidFill>
                <a:schemeClr val="tx1"/>
              </a:solidFill>
              <a:effectLst/>
              <a:latin typeface="Nunito" panose="020F0502020204030204" pitchFamily="2" charset="0"/>
            </a:endParaRPr>
          </a:p>
        </p:txBody>
      </p:sp>
      <p:pic>
        <p:nvPicPr>
          <p:cNvPr id="8194" name="Picture 2" descr="Hibernate Why Embeddable Types">
            <a:extLst>
              <a:ext uri="{FF2B5EF4-FFF2-40B4-BE49-F238E27FC236}">
                <a16:creationId xmlns:a16="http://schemas.microsoft.com/office/drawing/2014/main" id="{D5F9DAED-B051-EAC7-9DD7-6BB34EA084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49" t="12440" r="9199" b="11734"/>
          <a:stretch/>
        </p:blipFill>
        <p:spPr bwMode="auto">
          <a:xfrm>
            <a:off x="2727336" y="4049485"/>
            <a:ext cx="4822287" cy="267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7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6416-10CE-4857-CA21-8DFBB42D4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24E23-5243-EB71-8040-CC2E975B3E27}"/>
              </a:ext>
            </a:extLst>
          </p:cNvPr>
          <p:cNvSpPr>
            <a:spLocks noGrp="1"/>
          </p:cNvSpPr>
          <p:nvPr>
            <p:ph type="title"/>
          </p:nvPr>
        </p:nvSpPr>
        <p:spPr>
          <a:xfrm>
            <a:off x="1097280" y="286603"/>
            <a:ext cx="8531912" cy="805079"/>
          </a:xfrm>
        </p:spPr>
        <p:txBody>
          <a:bodyPr>
            <a:normAutofit fontScale="90000"/>
          </a:bodyPr>
          <a:lstStyle/>
          <a:p>
            <a:pPr algn="ctr"/>
            <a:r>
              <a:rPr lang="en-IN" dirty="0"/>
              <a:t>@Embedded and @Embeddable (</a:t>
            </a:r>
            <a:r>
              <a:rPr lang="en-IN" dirty="0" err="1"/>
              <a:t>Contd</a:t>
            </a:r>
            <a:r>
              <a:rPr lang="en-IN" dirty="0"/>
              <a:t> ..)</a:t>
            </a:r>
          </a:p>
        </p:txBody>
      </p:sp>
      <p:sp>
        <p:nvSpPr>
          <p:cNvPr id="4" name="Rectangle 1">
            <a:extLst>
              <a:ext uri="{FF2B5EF4-FFF2-40B4-BE49-F238E27FC236}">
                <a16:creationId xmlns:a16="http://schemas.microsoft.com/office/drawing/2014/main" id="{1170CCCB-BA56-B4F9-2AD9-56FEA8FB0385}"/>
              </a:ext>
            </a:extLst>
          </p:cNvPr>
          <p:cNvSpPr>
            <a:spLocks noGrp="1" noChangeArrowheads="1"/>
          </p:cNvSpPr>
          <p:nvPr>
            <p:ph idx="1"/>
          </p:nvPr>
        </p:nvSpPr>
        <p:spPr bwMode="auto">
          <a:xfrm>
            <a:off x="1161029" y="1254583"/>
            <a:ext cx="3768789" cy="116955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Student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@Embedded </a:t>
            </a:r>
            <a:r>
              <a:rPr kumimoji="0" lang="en-US" altLang="en-US" sz="1400" b="0" i="0" u="none" strike="noStrike" cap="none" normalizeH="0" baseline="0" dirty="0">
                <a:ln>
                  <a:noFill/>
                </a:ln>
                <a:solidFill>
                  <a:srgbClr val="7A7E85"/>
                </a:solidFill>
                <a:effectLst/>
                <a:latin typeface="JetBrains Mono"/>
              </a:rPr>
              <a:t>// Embedding </a:t>
            </a:r>
            <a:r>
              <a:rPr kumimoji="0" lang="en-US" altLang="en-US" sz="1400" b="0" i="0" u="none" strike="noStrike" cap="none" normalizeH="0" baseline="0" dirty="0" err="1">
                <a:ln>
                  <a:noFill/>
                </a:ln>
                <a:solidFill>
                  <a:srgbClr val="7A7E85"/>
                </a:solidFill>
                <a:effectLst/>
                <a:latin typeface="JetBrains Mono"/>
              </a:rPr>
              <a:t>guardain</a:t>
            </a:r>
            <a:r>
              <a:rPr kumimoji="0" lang="en-US" altLang="en-US" sz="1400" b="0" i="0" u="none" strike="noStrike" cap="none" normalizeH="0" baseline="0" dirty="0">
                <a:ln>
                  <a:noFill/>
                </a:ln>
                <a:solidFill>
                  <a:srgbClr val="7A7E85"/>
                </a:solidFill>
                <a:effectLst/>
                <a:latin typeface="JetBrains Mono"/>
              </a:rPr>
              <a:t> into here.</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7A7E85"/>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Guardian </a:t>
            </a:r>
            <a:r>
              <a:rPr kumimoji="0" lang="en-US" altLang="en-US" sz="1400" b="0" i="0" u="none" strike="noStrike" cap="none" normalizeH="0" baseline="0" dirty="0" err="1">
                <a:ln>
                  <a:noFill/>
                </a:ln>
                <a:solidFill>
                  <a:srgbClr val="C77DBB"/>
                </a:solidFill>
                <a:effectLst/>
                <a:latin typeface="JetBrains Mono"/>
              </a:rPr>
              <a:t>guardain</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BFDA138-81F9-010E-A008-511FFED22CB7}"/>
              </a:ext>
            </a:extLst>
          </p:cNvPr>
          <p:cNvSpPr>
            <a:spLocks noChangeArrowheads="1"/>
          </p:cNvSpPr>
          <p:nvPr/>
        </p:nvSpPr>
        <p:spPr bwMode="auto">
          <a:xfrm>
            <a:off x="5777684" y="1428829"/>
            <a:ext cx="4096891" cy="461664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@Embeddable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@AttributeOverrides</a:t>
            </a: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7A7E85"/>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@AttributeOverride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column = </a:t>
            </a:r>
            <a:r>
              <a:rPr kumimoji="0" lang="en-US" altLang="en-US" sz="1400" b="0" i="0" u="none" strike="noStrike" cap="none" normalizeH="0" baseline="0" dirty="0">
                <a:ln>
                  <a:noFill/>
                </a:ln>
                <a:solidFill>
                  <a:srgbClr val="B3AE60"/>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guardian_name</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@AttributeOverride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"email"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column = </a:t>
            </a:r>
            <a:r>
              <a:rPr kumimoji="0" lang="en-US" altLang="en-US" sz="1400" b="0" i="0" u="none" strike="noStrike" cap="none" normalizeH="0" baseline="0" dirty="0">
                <a:ln>
                  <a:noFill/>
                </a:ln>
                <a:solidFill>
                  <a:srgbClr val="B3AE60"/>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guardian_email</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@AttributeOverride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"mobile"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column = </a:t>
            </a:r>
            <a:r>
              <a:rPr kumimoji="0" lang="en-US" altLang="en-US" sz="1400" b="0" i="0" u="none" strike="noStrike" cap="none" normalizeH="0" baseline="0" dirty="0">
                <a:ln>
                  <a:noFill/>
                </a:ln>
                <a:solidFill>
                  <a:srgbClr val="B3AE60"/>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guardian_mobile</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Guardian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email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mobile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709AA6D-F5ED-7560-A265-90CE10A441D9}"/>
              </a:ext>
            </a:extLst>
          </p:cNvPr>
          <p:cNvPicPr>
            <a:picLocks noChangeAspect="1"/>
          </p:cNvPicPr>
          <p:nvPr/>
        </p:nvPicPr>
        <p:blipFill>
          <a:blip r:embed="rId2"/>
          <a:stretch>
            <a:fillRect/>
          </a:stretch>
        </p:blipFill>
        <p:spPr>
          <a:xfrm>
            <a:off x="737118" y="2624358"/>
            <a:ext cx="4622041" cy="3944819"/>
          </a:xfrm>
          <a:prstGeom prst="rect">
            <a:avLst/>
          </a:prstGeom>
          <a:ln>
            <a:solidFill>
              <a:srgbClr val="A1CB46"/>
            </a:solidFill>
          </a:ln>
        </p:spPr>
      </p:pic>
    </p:spTree>
    <p:extLst>
      <p:ext uri="{BB962C8B-B14F-4D97-AF65-F5344CB8AC3E}">
        <p14:creationId xmlns:p14="http://schemas.microsoft.com/office/powerpoint/2010/main" val="521763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8470B-852C-9AD9-0B5B-32F6AE638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0E09E-2F9A-A1FE-04DA-CD80CB027E44}"/>
              </a:ext>
            </a:extLst>
          </p:cNvPr>
          <p:cNvSpPr>
            <a:spLocks noGrp="1"/>
          </p:cNvSpPr>
          <p:nvPr>
            <p:ph type="title"/>
          </p:nvPr>
        </p:nvSpPr>
        <p:spPr>
          <a:xfrm>
            <a:off x="1097280" y="286603"/>
            <a:ext cx="10058400" cy="805079"/>
          </a:xfrm>
        </p:spPr>
        <p:txBody>
          <a:bodyPr/>
          <a:lstStyle/>
          <a:p>
            <a:r>
              <a:rPr lang="en-IN" dirty="0"/>
              <a:t>API Documentation - Swagger</a:t>
            </a:r>
          </a:p>
        </p:txBody>
      </p:sp>
      <p:sp>
        <p:nvSpPr>
          <p:cNvPr id="4" name="Rectangle 1">
            <a:extLst>
              <a:ext uri="{FF2B5EF4-FFF2-40B4-BE49-F238E27FC236}">
                <a16:creationId xmlns:a16="http://schemas.microsoft.com/office/drawing/2014/main" id="{1FBF9484-743A-A835-BDBB-3552A20EA47F}"/>
              </a:ext>
            </a:extLst>
          </p:cNvPr>
          <p:cNvSpPr>
            <a:spLocks noGrp="1" noChangeArrowheads="1"/>
          </p:cNvSpPr>
          <p:nvPr>
            <p:ph idx="1"/>
          </p:nvPr>
        </p:nvSpPr>
        <p:spPr bwMode="auto">
          <a:xfrm>
            <a:off x="462481" y="3429000"/>
            <a:ext cx="4135171"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5B778"/>
                </a:solidFill>
                <a:effectLst/>
                <a:latin typeface="JetBrains Mono"/>
              </a:rPr>
              <a:t>&lt;dependency&gt;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org.springdoc</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springdoc-openapi-ui</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&lt;version&gt;</a:t>
            </a:r>
            <a:r>
              <a:rPr kumimoji="0" lang="en-US" altLang="en-US" sz="1600" b="0" i="0" u="none" strike="noStrike" cap="none" normalizeH="0" baseline="0" dirty="0">
                <a:ln>
                  <a:noFill/>
                </a:ln>
                <a:solidFill>
                  <a:srgbClr val="BCBEC4"/>
                </a:solidFill>
                <a:effectLst/>
                <a:latin typeface="JetBrains Mono"/>
              </a:rPr>
              <a:t>1.6.12</a:t>
            </a:r>
            <a:r>
              <a:rPr kumimoji="0" lang="en-US" altLang="en-US" sz="1600" b="0" i="0" u="none" strike="noStrike" cap="none" normalizeH="0" baseline="0" dirty="0">
                <a:ln>
                  <a:noFill/>
                </a:ln>
                <a:solidFill>
                  <a:srgbClr val="D5B778"/>
                </a:solidFill>
                <a:effectLst/>
                <a:latin typeface="JetBrains Mono"/>
              </a:rPr>
              <a:t>&lt;/version&gt;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&lt;/dependency&gt;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27D4DF8-8F14-D097-0423-069FDCC3C7AC}"/>
              </a:ext>
            </a:extLst>
          </p:cNvPr>
          <p:cNvSpPr>
            <a:spLocks noChangeArrowheads="1"/>
          </p:cNvSpPr>
          <p:nvPr/>
        </p:nvSpPr>
        <p:spPr bwMode="auto">
          <a:xfrm>
            <a:off x="4969166" y="3428999"/>
            <a:ext cx="5508688"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5B778"/>
                </a:solidFill>
                <a:effectLst/>
                <a:latin typeface="JetBrains Mono"/>
              </a:rPr>
              <a:t>&lt;dependency&gt;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org.springdoc</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springdoc</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openapi</a:t>
            </a:r>
            <a:r>
              <a:rPr kumimoji="0" lang="en-US" altLang="en-US" sz="1600" b="0" i="0" u="none" strike="noStrike" cap="none" normalizeH="0" baseline="0" dirty="0">
                <a:ln>
                  <a:noFill/>
                </a:ln>
                <a:solidFill>
                  <a:srgbClr val="BCBEC4"/>
                </a:solidFill>
                <a:effectLst/>
                <a:latin typeface="JetBrains Mono"/>
              </a:rPr>
              <a:t>-starter-</a:t>
            </a:r>
            <a:r>
              <a:rPr kumimoji="0" lang="en-US" altLang="en-US" sz="1600" b="0" i="0" u="none" strike="noStrike" cap="none" normalizeH="0" baseline="0" dirty="0" err="1">
                <a:ln>
                  <a:noFill/>
                </a:ln>
                <a:solidFill>
                  <a:srgbClr val="BCBEC4"/>
                </a:solidFill>
                <a:effectLst/>
                <a:latin typeface="JetBrains Mono"/>
              </a:rPr>
              <a:t>webmvc</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ui</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&lt;version&gt;</a:t>
            </a:r>
            <a:r>
              <a:rPr kumimoji="0" lang="en-US" altLang="en-US" sz="1600" b="0" i="0" u="none" strike="noStrike" cap="none" normalizeH="0" baseline="0" dirty="0">
                <a:ln>
                  <a:noFill/>
                </a:ln>
                <a:solidFill>
                  <a:srgbClr val="BCBEC4"/>
                </a:solidFill>
                <a:effectLst/>
                <a:latin typeface="JetBrains Mono"/>
              </a:rPr>
              <a:t>2.2.0</a:t>
            </a:r>
            <a:r>
              <a:rPr kumimoji="0" lang="en-US" altLang="en-US" sz="1600" b="0" i="0" u="none" strike="noStrike" cap="none" normalizeH="0" baseline="0" dirty="0">
                <a:ln>
                  <a:noFill/>
                </a:ln>
                <a:solidFill>
                  <a:srgbClr val="D5B778"/>
                </a:solidFill>
                <a:effectLst/>
                <a:latin typeface="JetBrains Mono"/>
              </a:rPr>
              <a:t>&lt;/version&gt;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&lt;/dependency&gt;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74BCAF-1DA4-7B68-646C-5F8E448E1A9F}"/>
              </a:ext>
            </a:extLst>
          </p:cNvPr>
          <p:cNvSpPr>
            <a:spLocks noChangeArrowheads="1"/>
          </p:cNvSpPr>
          <p:nvPr/>
        </p:nvSpPr>
        <p:spPr bwMode="auto">
          <a:xfrm>
            <a:off x="2380238" y="5046385"/>
            <a:ext cx="6018245" cy="147732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A7E85"/>
                </a:solidFill>
                <a:effectLst/>
                <a:latin typeface="JetBrains Mono"/>
              </a:rPr>
              <a:t>#Swagger Configurations</a:t>
            </a:r>
            <a:br>
              <a:rPr kumimoji="0" lang="en-US" altLang="en-US" b="0" i="0" u="none" strike="noStrike" cap="none" normalizeH="0" baseline="0" dirty="0">
                <a:ln>
                  <a:noFill/>
                </a:ln>
                <a:solidFill>
                  <a:srgbClr val="7A7E85"/>
                </a:solidFill>
                <a:effectLst/>
                <a:latin typeface="JetBrains Mono"/>
              </a:rPr>
            </a:br>
            <a:r>
              <a:rPr kumimoji="0" lang="en-US" altLang="en-US" b="0" i="0" u="none" strike="noStrike" cap="none" normalizeH="0" baseline="0" dirty="0" err="1">
                <a:ln>
                  <a:noFill/>
                </a:ln>
                <a:solidFill>
                  <a:srgbClr val="CF8E6D"/>
                </a:solidFill>
                <a:effectLst/>
                <a:latin typeface="JetBrains Mono"/>
              </a:rPr>
              <a:t>springdoc.api-docs.path</a:t>
            </a: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api</a:t>
            </a:r>
            <a:r>
              <a:rPr kumimoji="0" lang="en-US" altLang="en-US" b="0" i="0" u="none" strike="noStrike" cap="none" normalizeH="0" baseline="0" dirty="0">
                <a:ln>
                  <a:noFill/>
                </a:ln>
                <a:solidFill>
                  <a:srgbClr val="6AAB73"/>
                </a:solidFill>
                <a:effectLst/>
                <a:latin typeface="JetBrains Mono"/>
              </a:rPr>
              <a:t>-docs</a:t>
            </a:r>
            <a:br>
              <a:rPr kumimoji="0" lang="en-US" altLang="en-US" b="0" i="0" u="none" strike="noStrike" cap="none" normalizeH="0" baseline="0" dirty="0">
                <a:ln>
                  <a:noFill/>
                </a:ln>
                <a:solidFill>
                  <a:srgbClr val="6AAB73"/>
                </a:solidFill>
                <a:effectLst/>
                <a:latin typeface="JetBrains Mono"/>
              </a:rPr>
            </a:br>
            <a:r>
              <a:rPr kumimoji="0" lang="en-US" altLang="en-US" b="0" i="0" u="none" strike="noStrike" cap="none" normalizeH="0" baseline="0" dirty="0" err="1">
                <a:ln>
                  <a:noFill/>
                </a:ln>
                <a:solidFill>
                  <a:srgbClr val="CF8E6D"/>
                </a:solidFill>
                <a:effectLst/>
                <a:latin typeface="JetBrains Mono"/>
              </a:rPr>
              <a:t>springdoc.swagger-ui.path</a:t>
            </a: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collegeapi</a:t>
            </a:r>
            <a:r>
              <a:rPr kumimoji="0" lang="en-US" altLang="en-US" b="0" i="0" u="none" strike="noStrike" cap="none" normalizeH="0" baseline="0" dirty="0">
                <a:ln>
                  <a:noFill/>
                </a:ln>
                <a:solidFill>
                  <a:srgbClr val="6AAB73"/>
                </a:solidFill>
                <a:effectLst/>
                <a:latin typeface="JetBrains Mono"/>
              </a:rPr>
              <a:t>/swagger-ui.html</a:t>
            </a:r>
            <a:br>
              <a:rPr kumimoji="0" lang="en-US" altLang="en-US" b="0" i="0" u="none" strike="noStrike" cap="none" normalizeH="0" baseline="0" dirty="0">
                <a:ln>
                  <a:noFill/>
                </a:ln>
                <a:solidFill>
                  <a:srgbClr val="6AAB73"/>
                </a:solidFill>
                <a:effectLst/>
                <a:latin typeface="JetBrains Mono"/>
              </a:rPr>
            </a:br>
            <a:r>
              <a:rPr kumimoji="0" lang="en-US" altLang="en-US" b="0" i="0" u="none" strike="noStrike" cap="none" normalizeH="0" baseline="0" dirty="0">
                <a:ln>
                  <a:noFill/>
                </a:ln>
                <a:solidFill>
                  <a:srgbClr val="7A7E85"/>
                </a:solidFill>
                <a:effectLst/>
                <a:latin typeface="JetBrains Mono"/>
              </a:rPr>
              <a:t>#springdoc.swagger-ui.operationsSorter=method</a:t>
            </a:r>
            <a:br>
              <a:rPr kumimoji="0" lang="en-US" altLang="en-US" b="0" i="0" u="none" strike="noStrike" cap="none" normalizeH="0" baseline="0" dirty="0">
                <a:ln>
                  <a:noFill/>
                </a:ln>
                <a:solidFill>
                  <a:srgbClr val="7A7E85"/>
                </a:solidFill>
                <a:effectLst/>
                <a:latin typeface="JetBrains Mono"/>
              </a:rPr>
            </a:br>
            <a:r>
              <a:rPr kumimoji="0" lang="en-US" altLang="en-US" b="0" i="0" u="none" strike="noStrike" cap="none" normalizeH="0" baseline="0" dirty="0">
                <a:ln>
                  <a:noFill/>
                </a:ln>
                <a:solidFill>
                  <a:srgbClr val="7A7E85"/>
                </a:solidFill>
                <a:effectLst/>
                <a:latin typeface="JetBrains Mono"/>
              </a:rPr>
              <a:t>#springdoc.swagger-ui.enabled= true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7F66C58F-48E8-463B-7626-2AFA7321ABAF}"/>
              </a:ext>
            </a:extLst>
          </p:cNvPr>
          <p:cNvSpPr txBox="1">
            <a:spLocks/>
          </p:cNvSpPr>
          <p:nvPr/>
        </p:nvSpPr>
        <p:spPr>
          <a:xfrm>
            <a:off x="947514" y="2816427"/>
            <a:ext cx="3442995" cy="6438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pPr>
            <a:r>
              <a:rPr lang="en-IN" sz="1600" dirty="0">
                <a:solidFill>
                  <a:schemeClr val="tx1"/>
                </a:solidFill>
                <a:latin typeface="Nunito" panose="020F0502020204030204" pitchFamily="2" charset="0"/>
              </a:rPr>
              <a:t>For Spring Boot &lt; 3.0</a:t>
            </a:r>
          </a:p>
        </p:txBody>
      </p:sp>
      <p:sp>
        <p:nvSpPr>
          <p:cNvPr id="7" name="Content Placeholder 2">
            <a:extLst>
              <a:ext uri="{FF2B5EF4-FFF2-40B4-BE49-F238E27FC236}">
                <a16:creationId xmlns:a16="http://schemas.microsoft.com/office/drawing/2014/main" id="{2C0D41A0-1279-FC75-8210-F386A3E6BBDC}"/>
              </a:ext>
            </a:extLst>
          </p:cNvPr>
          <p:cNvSpPr txBox="1">
            <a:spLocks/>
          </p:cNvSpPr>
          <p:nvPr/>
        </p:nvSpPr>
        <p:spPr>
          <a:xfrm>
            <a:off x="6126480" y="2781438"/>
            <a:ext cx="3442995" cy="6438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pPr>
            <a:r>
              <a:rPr lang="en-IN" sz="1600" dirty="0">
                <a:solidFill>
                  <a:schemeClr val="tx1"/>
                </a:solidFill>
                <a:latin typeface="Nunito" panose="020F0502020204030204" pitchFamily="2" charset="0"/>
              </a:rPr>
              <a:t>For Spring Boot &gt; 3.0</a:t>
            </a:r>
          </a:p>
        </p:txBody>
      </p:sp>
      <p:sp>
        <p:nvSpPr>
          <p:cNvPr id="9" name="Content Placeholder 2">
            <a:extLst>
              <a:ext uri="{FF2B5EF4-FFF2-40B4-BE49-F238E27FC236}">
                <a16:creationId xmlns:a16="http://schemas.microsoft.com/office/drawing/2014/main" id="{A641528F-15AA-BFE6-7931-D79FF4FD2352}"/>
              </a:ext>
            </a:extLst>
          </p:cNvPr>
          <p:cNvSpPr txBox="1">
            <a:spLocks/>
          </p:cNvSpPr>
          <p:nvPr/>
        </p:nvSpPr>
        <p:spPr>
          <a:xfrm>
            <a:off x="360161" y="942392"/>
            <a:ext cx="10058400" cy="48426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dirty="0">
                <a:solidFill>
                  <a:schemeClr val="tx1"/>
                </a:solidFill>
                <a:latin typeface="Nunito" panose="020F0502020204030204" pitchFamily="2" charset="0"/>
              </a:rPr>
              <a:t>It is essential to have proper specifications for the back-end APIs. </a:t>
            </a:r>
          </a:p>
          <a:p>
            <a:pPr fontAlgn="base"/>
            <a:r>
              <a:rPr lang="en-US" dirty="0">
                <a:solidFill>
                  <a:schemeClr val="tx1"/>
                </a:solidFill>
                <a:latin typeface="Nunito" panose="020F0502020204030204" pitchFamily="2" charset="0"/>
              </a:rPr>
              <a:t>At the same time, the API documentation should be informative, readable, and easy to follow.</a:t>
            </a:r>
          </a:p>
          <a:p>
            <a:pPr fontAlgn="base"/>
            <a:r>
              <a:rPr lang="en-US" dirty="0">
                <a:solidFill>
                  <a:schemeClr val="tx1"/>
                </a:solidFill>
                <a:latin typeface="Nunito" panose="020F0502020204030204" pitchFamily="2" charset="0"/>
              </a:rPr>
              <a:t>Swagger </a:t>
            </a:r>
            <a:endParaRPr lang="en-IN" dirty="0">
              <a:solidFill>
                <a:schemeClr val="tx1"/>
              </a:solidFill>
              <a:latin typeface="Nunito" panose="020F0502020204030204" pitchFamily="2" charset="0"/>
            </a:endParaRPr>
          </a:p>
        </p:txBody>
      </p:sp>
    </p:spTree>
    <p:extLst>
      <p:ext uri="{BB962C8B-B14F-4D97-AF65-F5344CB8AC3E}">
        <p14:creationId xmlns:p14="http://schemas.microsoft.com/office/powerpoint/2010/main" val="1789773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942F5-71DE-96AE-08F2-114581F8A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A3938-E290-E2B7-A8F8-8A98F757134A}"/>
              </a:ext>
            </a:extLst>
          </p:cNvPr>
          <p:cNvSpPr>
            <a:spLocks noGrp="1"/>
          </p:cNvSpPr>
          <p:nvPr>
            <p:ph type="title"/>
          </p:nvPr>
        </p:nvSpPr>
        <p:spPr>
          <a:xfrm>
            <a:off x="1097280" y="286603"/>
            <a:ext cx="10058400" cy="805079"/>
          </a:xfrm>
        </p:spPr>
        <p:txBody>
          <a:bodyPr>
            <a:normAutofit/>
          </a:bodyPr>
          <a:lstStyle/>
          <a:p>
            <a:r>
              <a:rPr lang="en-IN" sz="3200" dirty="0"/>
              <a:t>Server Health Monitoring - Actuator</a:t>
            </a:r>
          </a:p>
        </p:txBody>
      </p:sp>
      <p:sp>
        <p:nvSpPr>
          <p:cNvPr id="3" name="Content Placeholder 2">
            <a:extLst>
              <a:ext uri="{FF2B5EF4-FFF2-40B4-BE49-F238E27FC236}">
                <a16:creationId xmlns:a16="http://schemas.microsoft.com/office/drawing/2014/main" id="{5BF5D565-1A4C-04F0-C59D-670B6AC0FEAD}"/>
              </a:ext>
            </a:extLst>
          </p:cNvPr>
          <p:cNvSpPr>
            <a:spLocks noGrp="1"/>
          </p:cNvSpPr>
          <p:nvPr>
            <p:ph idx="1"/>
          </p:nvPr>
        </p:nvSpPr>
        <p:spPr>
          <a:xfrm>
            <a:off x="354564" y="1156996"/>
            <a:ext cx="9479901" cy="4712098"/>
          </a:xfrm>
        </p:spPr>
        <p:txBody>
          <a:bodyPr>
            <a:normAutofit/>
          </a:bodyPr>
          <a:lstStyle/>
          <a:p>
            <a:pPr fontAlgn="base">
              <a:lnSpc>
                <a:spcPct val="150000"/>
              </a:lnSpc>
            </a:pPr>
            <a:r>
              <a:rPr lang="en-US" sz="1600" b="0" i="0" dirty="0">
                <a:solidFill>
                  <a:srgbClr val="333333"/>
                </a:solidFill>
                <a:effectLst/>
                <a:latin typeface="Helvetica Neue"/>
              </a:rPr>
              <a:t>Actuator is mainly used to </a:t>
            </a:r>
            <a:r>
              <a:rPr lang="en-US" sz="1600" b="1" i="0" dirty="0">
                <a:solidFill>
                  <a:srgbClr val="333333"/>
                </a:solidFill>
                <a:effectLst/>
                <a:latin typeface="Helvetica Neue"/>
              </a:rPr>
              <a:t>expose operational information about the running application</a:t>
            </a:r>
            <a:r>
              <a:rPr lang="en-US" sz="1600" b="0" i="0" dirty="0">
                <a:solidFill>
                  <a:srgbClr val="333333"/>
                </a:solidFill>
                <a:effectLst/>
                <a:latin typeface="Helvetica Neue"/>
              </a:rPr>
              <a:t> — health, metrics, info, dump, env, etc. It uses HTTP endpoints or JMX beans to enable us to interact with it. </a:t>
            </a:r>
          </a:p>
          <a:p>
            <a:pPr fontAlgn="base">
              <a:lnSpc>
                <a:spcPct val="150000"/>
              </a:lnSpc>
            </a:pPr>
            <a:r>
              <a:rPr lang="en-US" sz="1600" dirty="0">
                <a:solidFill>
                  <a:srgbClr val="333333"/>
                </a:solidFill>
                <a:latin typeface="Helvetica Neue"/>
              </a:rPr>
              <a:t>We can see inside of our running application using actuator endpoints.</a:t>
            </a:r>
            <a:endParaRPr lang="en-IN" sz="1600" b="0" i="0" dirty="0">
              <a:solidFill>
                <a:schemeClr val="tx1"/>
              </a:solidFill>
              <a:effectLst/>
              <a:latin typeface="Nunito" panose="020F0502020204030204" pitchFamily="2" charset="0"/>
            </a:endParaRPr>
          </a:p>
        </p:txBody>
      </p:sp>
      <p:sp>
        <p:nvSpPr>
          <p:cNvPr id="4" name="Rectangle 1">
            <a:extLst>
              <a:ext uri="{FF2B5EF4-FFF2-40B4-BE49-F238E27FC236}">
                <a16:creationId xmlns:a16="http://schemas.microsoft.com/office/drawing/2014/main" id="{60723E55-09D5-338D-7273-E49404D2E208}"/>
              </a:ext>
            </a:extLst>
          </p:cNvPr>
          <p:cNvSpPr>
            <a:spLocks noChangeArrowheads="1"/>
          </p:cNvSpPr>
          <p:nvPr/>
        </p:nvSpPr>
        <p:spPr bwMode="auto">
          <a:xfrm>
            <a:off x="1298114" y="3044417"/>
            <a:ext cx="4719305" cy="10772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5B778"/>
                </a:solidFill>
                <a:effectLst/>
                <a:latin typeface="JetBrains Mono"/>
              </a:rPr>
              <a:t>&lt;dependency&gt;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org.springframework.boot</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a:ln>
                  <a:noFill/>
                </a:ln>
                <a:solidFill>
                  <a:srgbClr val="BCBEC4"/>
                </a:solidFill>
                <a:effectLst/>
                <a:latin typeface="JetBrains Mono"/>
              </a:rPr>
              <a:t>spring-boot-starter-actuator</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&lt;/dependency&gt;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127D2759-0BE2-4007-C297-A7BACD3AF929}"/>
              </a:ext>
            </a:extLst>
          </p:cNvPr>
          <p:cNvGraphicFramePr>
            <a:graphicFrameLocks noGrp="1"/>
          </p:cNvGraphicFramePr>
          <p:nvPr>
            <p:extLst>
              <p:ext uri="{D42A27DB-BD31-4B8C-83A1-F6EECF244321}">
                <p14:modId xmlns:p14="http://schemas.microsoft.com/office/powerpoint/2010/main" val="121191440"/>
              </p:ext>
            </p:extLst>
          </p:nvPr>
        </p:nvGraphicFramePr>
        <p:xfrm>
          <a:off x="7296320" y="2241528"/>
          <a:ext cx="3390745" cy="3333342"/>
        </p:xfrm>
        <a:graphic>
          <a:graphicData uri="http://schemas.openxmlformats.org/drawingml/2006/table">
            <a:tbl>
              <a:tblPr>
                <a:tableStyleId>{8A107856-5554-42FB-B03E-39F5DBC370BA}</a:tableStyleId>
              </a:tblPr>
              <a:tblGrid>
                <a:gridCol w="2502136">
                  <a:extLst>
                    <a:ext uri="{9D8B030D-6E8A-4147-A177-3AD203B41FA5}">
                      <a16:colId xmlns:a16="http://schemas.microsoft.com/office/drawing/2014/main" val="4270880274"/>
                    </a:ext>
                  </a:extLst>
                </a:gridCol>
                <a:gridCol w="888609">
                  <a:extLst>
                    <a:ext uri="{9D8B030D-6E8A-4147-A177-3AD203B41FA5}">
                      <a16:colId xmlns:a16="http://schemas.microsoft.com/office/drawing/2014/main" val="2182751720"/>
                    </a:ext>
                  </a:extLst>
                </a:gridCol>
              </a:tblGrid>
              <a:tr h="300857">
                <a:tc>
                  <a:txBody>
                    <a:bodyPr/>
                    <a:lstStyle/>
                    <a:p>
                      <a:pPr algn="ctr" fontAlgn="ctr"/>
                      <a:r>
                        <a:rPr lang="en-IN" sz="1400" b="1" u="none" strike="noStrike" dirty="0">
                          <a:effectLst/>
                        </a:rPr>
                        <a:t>Endpoint</a:t>
                      </a:r>
                      <a:endParaRPr lang="en-IN" sz="1400" b="1" i="0" u="none" strike="noStrike" dirty="0">
                        <a:solidFill>
                          <a:srgbClr val="000000"/>
                        </a:solidFill>
                        <a:effectLst/>
                        <a:latin typeface="Helvetica Neue"/>
                      </a:endParaRPr>
                    </a:p>
                  </a:txBody>
                  <a:tcPr marL="7620" marR="7620" marT="7620" marB="0" anchor="ctr"/>
                </a:tc>
                <a:tc>
                  <a:txBody>
                    <a:bodyPr/>
                    <a:lstStyle/>
                    <a:p>
                      <a:pPr algn="ctr" fontAlgn="ctr"/>
                      <a:r>
                        <a:rPr lang="en-IN" sz="1400" b="1" u="none" strike="noStrike" dirty="0">
                          <a:effectLst/>
                        </a:rPr>
                        <a:t>Default</a:t>
                      </a:r>
                      <a:endParaRPr lang="en-IN" sz="1400" b="1"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3245108996"/>
                  </a:ext>
                </a:extLst>
              </a:tr>
              <a:tr h="406088">
                <a:tc>
                  <a:txBody>
                    <a:bodyPr/>
                    <a:lstStyle/>
                    <a:p>
                      <a:pPr algn="l" fontAlgn="ctr"/>
                      <a:r>
                        <a:rPr lang="en-IN" sz="1400" b="0" u="none" strike="noStrike" dirty="0">
                          <a:effectLst/>
                        </a:rPr>
                        <a:t>/actuator</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358114389"/>
                  </a:ext>
                </a:extLst>
              </a:tr>
              <a:tr h="436153">
                <a:tc>
                  <a:txBody>
                    <a:bodyPr/>
                    <a:lstStyle/>
                    <a:p>
                      <a:pPr algn="l" fontAlgn="ctr"/>
                      <a:r>
                        <a:rPr lang="en-IN" sz="1400" b="0" u="none" strike="noStrike">
                          <a:effectLst/>
                        </a:rPr>
                        <a:t>/actuator/autoconfig</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500518050"/>
                  </a:ext>
                </a:extLst>
              </a:tr>
              <a:tr h="312892">
                <a:tc>
                  <a:txBody>
                    <a:bodyPr/>
                    <a:lstStyle/>
                    <a:p>
                      <a:pPr algn="l" fontAlgn="ctr"/>
                      <a:r>
                        <a:rPr lang="en-IN" sz="1400" b="0" u="none" strike="noStrike" dirty="0">
                          <a:effectLst/>
                        </a:rPr>
                        <a:t>/actuator/beans</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2022533370"/>
                  </a:ext>
                </a:extLst>
              </a:tr>
              <a:tr h="312892">
                <a:tc>
                  <a:txBody>
                    <a:bodyPr/>
                    <a:lstStyle/>
                    <a:p>
                      <a:pPr algn="l" fontAlgn="ctr"/>
                      <a:r>
                        <a:rPr lang="en-IN" sz="1400" b="0" u="none" strike="noStrike">
                          <a:effectLst/>
                        </a:rPr>
                        <a:t>/actuator/configprops</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2007807179"/>
                  </a:ext>
                </a:extLst>
              </a:tr>
              <a:tr h="312892">
                <a:tc>
                  <a:txBody>
                    <a:bodyPr/>
                    <a:lstStyle/>
                    <a:p>
                      <a:pPr algn="l" fontAlgn="ctr"/>
                      <a:r>
                        <a:rPr lang="en-IN" sz="1400" b="0" u="none" strike="noStrike">
                          <a:effectLst/>
                        </a:rPr>
                        <a:t>/actuator/env</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601706176"/>
                  </a:ext>
                </a:extLst>
              </a:tr>
              <a:tr h="312892">
                <a:tc>
                  <a:txBody>
                    <a:bodyPr/>
                    <a:lstStyle/>
                    <a:p>
                      <a:pPr algn="l" fontAlgn="ctr"/>
                      <a:r>
                        <a:rPr lang="en-IN" sz="1400" b="0" u="none" strike="noStrike" dirty="0">
                          <a:effectLst/>
                        </a:rPr>
                        <a:t>/actuator/health</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598664402"/>
                  </a:ext>
                </a:extLst>
              </a:tr>
              <a:tr h="312892">
                <a:tc>
                  <a:txBody>
                    <a:bodyPr/>
                    <a:lstStyle/>
                    <a:p>
                      <a:pPr algn="l" fontAlgn="ctr"/>
                      <a:r>
                        <a:rPr lang="en-IN" sz="1400" b="0" u="none" strike="noStrike">
                          <a:effectLst/>
                        </a:rPr>
                        <a:t>/actuator/info</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1961328254"/>
                  </a:ext>
                </a:extLst>
              </a:tr>
              <a:tr h="312892">
                <a:tc>
                  <a:txBody>
                    <a:bodyPr/>
                    <a:lstStyle/>
                    <a:p>
                      <a:pPr algn="l" fontAlgn="ctr"/>
                      <a:r>
                        <a:rPr lang="en-IN" sz="1400" b="0" u="none" strike="noStrike">
                          <a:effectLst/>
                        </a:rPr>
                        <a:t>/actuator/mappings</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264129020"/>
                  </a:ext>
                </a:extLst>
              </a:tr>
              <a:tr h="312892">
                <a:tc>
                  <a:txBody>
                    <a:bodyPr/>
                    <a:lstStyle/>
                    <a:p>
                      <a:pPr algn="l" fontAlgn="ctr"/>
                      <a:r>
                        <a:rPr lang="en-IN" sz="1400" b="0" u="none" strike="noStrike" dirty="0">
                          <a:effectLst/>
                        </a:rPr>
                        <a:t>/actuator/shutdown</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FALSE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481602230"/>
                  </a:ext>
                </a:extLst>
              </a:tr>
            </a:tbl>
          </a:graphicData>
        </a:graphic>
      </p:graphicFrame>
      <p:sp>
        <p:nvSpPr>
          <p:cNvPr id="13" name="Rectangle 5">
            <a:extLst>
              <a:ext uri="{FF2B5EF4-FFF2-40B4-BE49-F238E27FC236}">
                <a16:creationId xmlns:a16="http://schemas.microsoft.com/office/drawing/2014/main" id="{2D09EBD6-62D1-1554-3219-E1D38EAC470E}"/>
              </a:ext>
            </a:extLst>
          </p:cNvPr>
          <p:cNvSpPr>
            <a:spLocks noChangeArrowheads="1"/>
          </p:cNvSpPr>
          <p:nvPr/>
        </p:nvSpPr>
        <p:spPr bwMode="auto">
          <a:xfrm>
            <a:off x="1298114" y="4447829"/>
            <a:ext cx="4719305"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A7E85"/>
                </a:solidFill>
                <a:effectLst/>
                <a:latin typeface="JetBrains Mono"/>
              </a:rPr>
              <a:t># Actuator</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err="1">
                <a:ln>
                  <a:noFill/>
                </a:ln>
                <a:solidFill>
                  <a:srgbClr val="CF8E6D"/>
                </a:solidFill>
                <a:effectLst/>
                <a:latin typeface="JetBrains Mono"/>
              </a:rPr>
              <a:t>management.port</a:t>
            </a:r>
            <a:r>
              <a:rPr kumimoji="0" lang="en-US" altLang="en-US" sz="1600" b="0" i="0" u="none" strike="noStrike" cap="none" normalizeH="0" baseline="0" dirty="0">
                <a:ln>
                  <a:noFill/>
                </a:ln>
                <a:solidFill>
                  <a:srgbClr val="808080"/>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8080</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err="1">
                <a:ln>
                  <a:noFill/>
                </a:ln>
                <a:solidFill>
                  <a:srgbClr val="CF8E6D"/>
                </a:solidFill>
                <a:effectLst/>
                <a:latin typeface="JetBrains Mono"/>
              </a:rPr>
              <a:t>management.endpoints.web.exposure.include</a:t>
            </a:r>
            <a:r>
              <a:rPr kumimoji="0" lang="en-US" altLang="en-US" sz="1600" b="0" i="0" u="none" strike="noStrike" cap="none" normalizeH="0" baseline="0" dirty="0">
                <a:ln>
                  <a:noFill/>
                </a:ln>
                <a:solidFill>
                  <a:srgbClr val="808080"/>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7A7E85"/>
                </a:solidFill>
                <a:effectLst/>
                <a:latin typeface="JetBrains Mono"/>
              </a:rPr>
              <a:t>#No auth  protected</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#endpoints.shutdown.sensitive=false</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#Enable shutdown endpoint</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#endpoints.shutdown.enabled=true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9886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8038E-F22E-8BB4-726F-F1210561E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DE474-439F-1451-7F08-A56DCCE1519D}"/>
              </a:ext>
            </a:extLst>
          </p:cNvPr>
          <p:cNvSpPr>
            <a:spLocks noGrp="1"/>
          </p:cNvSpPr>
          <p:nvPr>
            <p:ph type="title"/>
          </p:nvPr>
        </p:nvSpPr>
        <p:spPr>
          <a:xfrm>
            <a:off x="1066800" y="2670226"/>
            <a:ext cx="10058400" cy="1517548"/>
          </a:xfrm>
        </p:spPr>
        <p:txBody>
          <a:bodyPr>
            <a:normAutofit/>
          </a:bodyPr>
          <a:lstStyle/>
          <a:p>
            <a:pPr algn="ctr"/>
            <a:r>
              <a:rPr lang="en-IN" sz="6000" dirty="0"/>
              <a:t>Any Questions ?</a:t>
            </a:r>
          </a:p>
        </p:txBody>
      </p:sp>
    </p:spTree>
    <p:extLst>
      <p:ext uri="{BB962C8B-B14F-4D97-AF65-F5344CB8AC3E}">
        <p14:creationId xmlns:p14="http://schemas.microsoft.com/office/powerpoint/2010/main" val="311338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06779-5A88-30E4-CDB6-E5CB46FDE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DBD38-75A5-756B-9178-3BB0152D4ECE}"/>
              </a:ext>
            </a:extLst>
          </p:cNvPr>
          <p:cNvSpPr>
            <a:spLocks noGrp="1"/>
          </p:cNvSpPr>
          <p:nvPr>
            <p:ph type="title"/>
          </p:nvPr>
        </p:nvSpPr>
        <p:spPr>
          <a:xfrm>
            <a:off x="1097280" y="286603"/>
            <a:ext cx="9091749" cy="805079"/>
          </a:xfrm>
        </p:spPr>
        <p:txBody>
          <a:bodyPr>
            <a:noAutofit/>
          </a:bodyPr>
          <a:lstStyle/>
          <a:p>
            <a:pPr algn="ctr"/>
            <a:r>
              <a:rPr lang="en-IN" dirty="0"/>
              <a:t>What is Spring Data JPA</a:t>
            </a:r>
          </a:p>
        </p:txBody>
      </p:sp>
      <p:sp>
        <p:nvSpPr>
          <p:cNvPr id="3" name="Content Placeholder 2">
            <a:extLst>
              <a:ext uri="{FF2B5EF4-FFF2-40B4-BE49-F238E27FC236}">
                <a16:creationId xmlns:a16="http://schemas.microsoft.com/office/drawing/2014/main" id="{08AC8795-D759-FE3A-DF99-80DF7A56B9A4}"/>
              </a:ext>
            </a:extLst>
          </p:cNvPr>
          <p:cNvSpPr>
            <a:spLocks noGrp="1"/>
          </p:cNvSpPr>
          <p:nvPr>
            <p:ph idx="1"/>
          </p:nvPr>
        </p:nvSpPr>
        <p:spPr>
          <a:xfrm>
            <a:off x="475861" y="1156995"/>
            <a:ext cx="9181323" cy="5197151"/>
          </a:xfrm>
        </p:spPr>
        <p:txBody>
          <a:bodyPr>
            <a:normAutofit/>
          </a:bodyPr>
          <a:lstStyle/>
          <a:p>
            <a:r>
              <a:rPr lang="en-US" b="0" i="0" dirty="0">
                <a:solidFill>
                  <a:srgbClr val="333333"/>
                </a:solidFill>
                <a:effectLst/>
                <a:latin typeface="inter-regular"/>
              </a:rPr>
              <a:t>The Java </a:t>
            </a:r>
            <a:r>
              <a:rPr lang="en-US" dirty="0">
                <a:solidFill>
                  <a:srgbClr val="333333"/>
                </a:solidFill>
                <a:latin typeface="inter-regular"/>
              </a:rPr>
              <a:t>P</a:t>
            </a:r>
            <a:r>
              <a:rPr lang="en-US" b="0" i="0" dirty="0">
                <a:solidFill>
                  <a:srgbClr val="333333"/>
                </a:solidFill>
                <a:effectLst/>
                <a:latin typeface="inter-regular"/>
              </a:rPr>
              <a:t>ersistence API provides a specification for persisting, reading, and managing data from your java object to your relational tables in the database. JPA specifies the set of rules and guidelines for developing interfaces that follow standards. </a:t>
            </a:r>
          </a:p>
          <a:p>
            <a:r>
              <a:rPr lang="en-US" b="0" i="0" dirty="0">
                <a:solidFill>
                  <a:srgbClr val="333333"/>
                </a:solidFill>
                <a:effectLst/>
                <a:latin typeface="inter-regular"/>
              </a:rPr>
              <a:t>Spring Data JPA is part of the spring framework. The goal of spring data repository abstraction is to significantly reduce the amount of boilerplate code required to implement a data access layer for various persistence stores. Spring Data JPA is not a JPA provider, it is a library/framework that adds an extra layer of abstraction on the top of our JPA provider line Hibernate.  </a:t>
            </a:r>
          </a:p>
          <a:p>
            <a:r>
              <a:rPr lang="en-US" b="0" i="0" dirty="0">
                <a:solidFill>
                  <a:srgbClr val="333333"/>
                </a:solidFill>
                <a:effectLst/>
                <a:latin typeface="inter-regular"/>
              </a:rPr>
              <a:t>Spring Data JPA API provides </a:t>
            </a:r>
            <a:r>
              <a:rPr lang="en-US" b="0" i="0" dirty="0" err="1">
                <a:solidFill>
                  <a:srgbClr val="333333"/>
                </a:solidFill>
                <a:effectLst/>
                <a:latin typeface="inter-regular"/>
              </a:rPr>
              <a:t>JpaTemplate</a:t>
            </a:r>
            <a:r>
              <a:rPr lang="en-US" b="0" i="0" dirty="0">
                <a:solidFill>
                  <a:srgbClr val="333333"/>
                </a:solidFill>
                <a:effectLst/>
                <a:latin typeface="inter-regular"/>
              </a:rPr>
              <a:t> class to integrate spring application with JPA.</a:t>
            </a:r>
            <a:r>
              <a:rPr lang="en-US" dirty="0">
                <a:solidFill>
                  <a:srgbClr val="333333"/>
                </a:solidFill>
                <a:latin typeface="inter-regular"/>
              </a:rPr>
              <a:t> </a:t>
            </a:r>
            <a:r>
              <a:rPr lang="en-US" b="0" i="0" dirty="0">
                <a:solidFill>
                  <a:srgbClr val="333333"/>
                </a:solidFill>
                <a:effectLst/>
                <a:latin typeface="inter-regular"/>
              </a:rPr>
              <a:t>Using this, don't need to write the before and after code for persisting, updating, deleting or searching object with </a:t>
            </a:r>
            <a:r>
              <a:rPr lang="en-IN" b="0" i="0" dirty="0" err="1">
                <a:solidFill>
                  <a:srgbClr val="333333"/>
                </a:solidFill>
                <a:effectLst/>
                <a:latin typeface="inter-regular"/>
              </a:rPr>
              <a:t>EntityManager</a:t>
            </a:r>
            <a:r>
              <a:rPr lang="en-IN" b="0" i="0" dirty="0">
                <a:solidFill>
                  <a:srgbClr val="333333"/>
                </a:solidFill>
                <a:effectLst/>
                <a:latin typeface="inter-regular"/>
              </a:rPr>
              <a:t>, </a:t>
            </a:r>
            <a:r>
              <a:rPr lang="en-IN" b="0" i="0" dirty="0" err="1">
                <a:solidFill>
                  <a:srgbClr val="333333"/>
                </a:solidFill>
                <a:effectLst/>
                <a:latin typeface="inter-regular"/>
              </a:rPr>
              <a:t>EntityManagerFactory</a:t>
            </a:r>
            <a:r>
              <a:rPr lang="en-IN" b="0" i="0" dirty="0">
                <a:solidFill>
                  <a:srgbClr val="333333"/>
                </a:solidFill>
                <a:effectLst/>
                <a:latin typeface="inter-regular"/>
              </a:rPr>
              <a:t> </a:t>
            </a:r>
            <a:r>
              <a:rPr lang="en-IN" dirty="0">
                <a:solidFill>
                  <a:srgbClr val="333333"/>
                </a:solidFill>
                <a:latin typeface="inter-regular"/>
              </a:rPr>
              <a:t> and</a:t>
            </a:r>
            <a:r>
              <a:rPr lang="en-IN" b="0" i="0" dirty="0">
                <a:solidFill>
                  <a:srgbClr val="333333"/>
                </a:solidFill>
                <a:effectLst/>
                <a:latin typeface="inter-regular"/>
              </a:rPr>
              <a:t> </a:t>
            </a:r>
            <a:r>
              <a:rPr lang="en-IN" b="0" i="0" dirty="0" err="1">
                <a:solidFill>
                  <a:srgbClr val="333333"/>
                </a:solidFill>
                <a:effectLst/>
                <a:latin typeface="inter-regular"/>
              </a:rPr>
              <a:t>EntityTransaction</a:t>
            </a:r>
            <a:r>
              <a:rPr lang="en-IN" b="0" i="0" dirty="0">
                <a:solidFill>
                  <a:srgbClr val="333333"/>
                </a:solidFill>
                <a:effectLst/>
                <a:latin typeface="inter-regular"/>
              </a:rPr>
              <a:t> objects etc</a:t>
            </a:r>
            <a:r>
              <a:rPr lang="en-US" b="0" i="0" dirty="0">
                <a:solidFill>
                  <a:srgbClr val="333333"/>
                </a:solidFill>
                <a:effectLst/>
                <a:latin typeface="inter-regular"/>
              </a:rPr>
              <a:t>. So, it </a:t>
            </a:r>
            <a:r>
              <a:rPr lang="en-US" b="1" i="0" dirty="0">
                <a:solidFill>
                  <a:srgbClr val="333333"/>
                </a:solidFill>
                <a:effectLst/>
                <a:latin typeface="inter-bold"/>
              </a:rPr>
              <a:t>save a lot of code</a:t>
            </a:r>
            <a:r>
              <a:rPr lang="en-US" b="0" i="0" dirty="0">
                <a:solidFill>
                  <a:srgbClr val="333333"/>
                </a:solidFill>
                <a:effectLst/>
                <a:latin typeface="inter-regular"/>
              </a:rPr>
              <a:t>.</a:t>
            </a:r>
            <a:endParaRPr lang="en-US" dirty="0">
              <a:solidFill>
                <a:srgbClr val="333333"/>
              </a:solidFill>
              <a:latin typeface="inter-regular"/>
            </a:endParaRPr>
          </a:p>
          <a:p>
            <a:pPr algn="just"/>
            <a:r>
              <a:rPr lang="en-US" b="0" i="0" dirty="0">
                <a:solidFill>
                  <a:srgbClr val="333333"/>
                </a:solidFill>
                <a:effectLst/>
                <a:latin typeface="inter-regular"/>
              </a:rPr>
              <a:t>The implementation of JPA specification </a:t>
            </a:r>
          </a:p>
          <a:p>
            <a:pPr marL="0" indent="0" algn="just">
              <a:buNone/>
            </a:pPr>
            <a:r>
              <a:rPr lang="en-US" dirty="0">
                <a:solidFill>
                  <a:srgbClr val="333333"/>
                </a:solidFill>
                <a:latin typeface="inter-regular"/>
              </a:rPr>
              <a:t>	</a:t>
            </a:r>
            <a:r>
              <a:rPr lang="en-US" b="0" i="0" dirty="0">
                <a:solidFill>
                  <a:srgbClr val="333333"/>
                </a:solidFill>
                <a:effectLst/>
                <a:latin typeface="inter-regular"/>
              </a:rPr>
              <a:t>are provided by many vendors such as:</a:t>
            </a:r>
          </a:p>
          <a:p>
            <a:pPr lvl="1" algn="just">
              <a:buFont typeface="Arial" panose="020B0604020202020204" pitchFamily="34" charset="0"/>
              <a:buChar char="•"/>
            </a:pPr>
            <a:r>
              <a:rPr lang="en-US" b="0" i="0" dirty="0">
                <a:solidFill>
                  <a:srgbClr val="000000"/>
                </a:solidFill>
                <a:effectLst/>
                <a:latin typeface="inter-regular"/>
              </a:rPr>
              <a:t>Hibernate</a:t>
            </a:r>
          </a:p>
          <a:p>
            <a:pPr lvl="1" algn="just">
              <a:buFont typeface="Arial" panose="020B0604020202020204" pitchFamily="34" charset="0"/>
              <a:buChar char="•"/>
            </a:pPr>
            <a:r>
              <a:rPr lang="en-US" b="0" i="0" dirty="0" err="1">
                <a:solidFill>
                  <a:srgbClr val="000000"/>
                </a:solidFill>
                <a:effectLst/>
                <a:latin typeface="inter-regular"/>
              </a:rPr>
              <a:t>EclipseLink</a:t>
            </a:r>
            <a:endParaRPr lang="en-US" b="0" i="0" dirty="0">
              <a:solidFill>
                <a:srgbClr val="000000"/>
              </a:solidFill>
              <a:effectLst/>
              <a:latin typeface="inter-regular"/>
            </a:endParaRPr>
          </a:p>
        </p:txBody>
      </p:sp>
      <p:pic>
        <p:nvPicPr>
          <p:cNvPr id="11266" name="Picture 2" descr="5 Best Spring Data JPA Courses for Java developers to Learn in 2023 | by  javinpaul | Javarevisited | Medium">
            <a:extLst>
              <a:ext uri="{FF2B5EF4-FFF2-40B4-BE49-F238E27FC236}">
                <a16:creationId xmlns:a16="http://schemas.microsoft.com/office/drawing/2014/main" id="{0E39CA96-073E-CA4E-62D8-0017D1D00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1800" y="4870580"/>
            <a:ext cx="3515637" cy="184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7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A9455-6282-9770-E433-FA5CEEBAE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0BF65-34B5-A057-E8EA-16970E1BDA15}"/>
              </a:ext>
            </a:extLst>
          </p:cNvPr>
          <p:cNvSpPr>
            <a:spLocks noGrp="1"/>
          </p:cNvSpPr>
          <p:nvPr>
            <p:ph type="title"/>
          </p:nvPr>
        </p:nvSpPr>
        <p:spPr>
          <a:xfrm>
            <a:off x="1097280" y="286603"/>
            <a:ext cx="10058400" cy="805079"/>
          </a:xfrm>
        </p:spPr>
        <p:txBody>
          <a:bodyPr>
            <a:noAutofit/>
          </a:bodyPr>
          <a:lstStyle/>
          <a:p>
            <a:r>
              <a:rPr lang="en-US" sz="2400" dirty="0"/>
              <a:t>Difference between JPA, Spring Data JPA and Hibernate</a:t>
            </a:r>
            <a:endParaRPr lang="en-IN" sz="2400" dirty="0"/>
          </a:p>
        </p:txBody>
      </p:sp>
      <p:sp>
        <p:nvSpPr>
          <p:cNvPr id="3" name="Content Placeholder 2">
            <a:extLst>
              <a:ext uri="{FF2B5EF4-FFF2-40B4-BE49-F238E27FC236}">
                <a16:creationId xmlns:a16="http://schemas.microsoft.com/office/drawing/2014/main" id="{69B466B2-DAA0-FBA1-A441-DFFE98B430D0}"/>
              </a:ext>
            </a:extLst>
          </p:cNvPr>
          <p:cNvSpPr>
            <a:spLocks noGrp="1"/>
          </p:cNvSpPr>
          <p:nvPr>
            <p:ph idx="1"/>
          </p:nvPr>
        </p:nvSpPr>
        <p:spPr>
          <a:xfrm>
            <a:off x="1097281" y="1156996"/>
            <a:ext cx="5219544" cy="4712098"/>
          </a:xfrm>
        </p:spPr>
        <p:txBody>
          <a:bodyPr>
            <a:normAutofit/>
          </a:bodyPr>
          <a:lstStyle/>
          <a:p>
            <a:r>
              <a:rPr lang="en-US" dirty="0"/>
              <a:t>JPA : Java persistence </a:t>
            </a:r>
            <a:r>
              <a:rPr lang="en-US" dirty="0" err="1"/>
              <a:t>api</a:t>
            </a:r>
            <a:r>
              <a:rPr lang="en-US" dirty="0"/>
              <a:t> which provide specification for persisting, reading, managing data from your java object to relations in database.</a:t>
            </a:r>
          </a:p>
          <a:p>
            <a:endParaRPr lang="en-US" dirty="0"/>
          </a:p>
          <a:p>
            <a:r>
              <a:rPr lang="en-US" dirty="0"/>
              <a:t>Spring Data JPA provides an additional layer of abstraction or a better API to work with JPA.</a:t>
            </a:r>
          </a:p>
          <a:p>
            <a:endParaRPr lang="en-US" dirty="0"/>
          </a:p>
          <a:p>
            <a:r>
              <a:rPr lang="en-US" dirty="0"/>
              <a:t>Hibernate is a full-fledged JPA implementation. With Spring Data, you may use Hibernate, </a:t>
            </a:r>
            <a:r>
              <a:rPr lang="en-US" dirty="0" err="1"/>
              <a:t>EclipseLink</a:t>
            </a:r>
            <a:r>
              <a:rPr lang="en-US" dirty="0"/>
              <a:t>, or any other JPA provider. </a:t>
            </a:r>
            <a:endParaRPr lang="en-IN" dirty="0"/>
          </a:p>
        </p:txBody>
      </p:sp>
      <p:pic>
        <p:nvPicPr>
          <p:cNvPr id="7170" name="Picture 2" descr="Difference between Hibernate, JPA, and Spring Data JPA? | by Soma |  Javarevisited | Medium">
            <a:extLst>
              <a:ext uri="{FF2B5EF4-FFF2-40B4-BE49-F238E27FC236}">
                <a16:creationId xmlns:a16="http://schemas.microsoft.com/office/drawing/2014/main" id="{1543640B-8AE3-00B3-727C-1A95BABDB1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41" r="14769"/>
          <a:stretch/>
        </p:blipFill>
        <p:spPr bwMode="auto">
          <a:xfrm>
            <a:off x="6316824" y="972665"/>
            <a:ext cx="5598367" cy="559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8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50F2E-1CFC-553A-6108-E37FC4BEB0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AFC3E-5354-9806-AD49-CA8F20D00BE4}"/>
              </a:ext>
            </a:extLst>
          </p:cNvPr>
          <p:cNvSpPr>
            <a:spLocks noGrp="1"/>
          </p:cNvSpPr>
          <p:nvPr>
            <p:ph type="title"/>
          </p:nvPr>
        </p:nvSpPr>
        <p:spPr>
          <a:xfrm>
            <a:off x="1097280" y="286604"/>
            <a:ext cx="10058400" cy="686062"/>
          </a:xfrm>
        </p:spPr>
        <p:txBody>
          <a:bodyPr>
            <a:noAutofit/>
          </a:bodyPr>
          <a:lstStyle/>
          <a:p>
            <a:pPr algn="ctr"/>
            <a:r>
              <a:rPr lang="en-US" sz="3200" dirty="0"/>
              <a:t>Spring Data Repositories</a:t>
            </a:r>
            <a:endParaRPr lang="en-IN" sz="3200" dirty="0"/>
          </a:p>
        </p:txBody>
      </p:sp>
      <p:sp>
        <p:nvSpPr>
          <p:cNvPr id="3" name="Content Placeholder 2">
            <a:extLst>
              <a:ext uri="{FF2B5EF4-FFF2-40B4-BE49-F238E27FC236}">
                <a16:creationId xmlns:a16="http://schemas.microsoft.com/office/drawing/2014/main" id="{27372C79-23A5-57D6-79FA-5D2C3811A7FF}"/>
              </a:ext>
            </a:extLst>
          </p:cNvPr>
          <p:cNvSpPr>
            <a:spLocks noGrp="1"/>
          </p:cNvSpPr>
          <p:nvPr>
            <p:ph idx="1"/>
          </p:nvPr>
        </p:nvSpPr>
        <p:spPr>
          <a:xfrm>
            <a:off x="457199" y="1091681"/>
            <a:ext cx="7520474" cy="5414400"/>
          </a:xfrm>
        </p:spPr>
        <p:txBody>
          <a:bodyPr>
            <a:normAutofit/>
          </a:bodyPr>
          <a:lstStyle/>
          <a:p>
            <a:r>
              <a:rPr lang="en-US" dirty="0">
                <a:latin typeface="inter-regular"/>
              </a:rPr>
              <a:t>The central interface in the Spring Data repository abstraction is Repository and it takes the domain class to manage as well as the id type of the domain class as type arguments. </a:t>
            </a:r>
          </a:p>
          <a:p>
            <a:endParaRPr lang="en-US" dirty="0">
              <a:latin typeface="inter-regular"/>
            </a:endParaRPr>
          </a:p>
          <a:p>
            <a:r>
              <a:rPr lang="en-US" dirty="0">
                <a:latin typeface="inter-regular"/>
              </a:rPr>
              <a:t>There are different kinds of Spring Data repository interfaces and their functionality:</a:t>
            </a:r>
          </a:p>
          <a:p>
            <a:pPr lvl="1"/>
            <a:r>
              <a:rPr lang="en-US" dirty="0" err="1">
                <a:latin typeface="inter-regular"/>
              </a:rPr>
              <a:t>CrudRepository</a:t>
            </a:r>
            <a:r>
              <a:rPr lang="en-US" dirty="0">
                <a:latin typeface="inter-regular"/>
              </a:rPr>
              <a:t> </a:t>
            </a:r>
          </a:p>
          <a:p>
            <a:pPr lvl="1"/>
            <a:r>
              <a:rPr lang="en-US" dirty="0">
                <a:latin typeface="inter-regular"/>
              </a:rPr>
              <a:t>PagingAndSortingRepository</a:t>
            </a:r>
          </a:p>
          <a:p>
            <a:pPr lvl="1"/>
            <a:r>
              <a:rPr lang="en-US" dirty="0" err="1">
                <a:latin typeface="inter-regular"/>
              </a:rPr>
              <a:t>JpaRepository</a:t>
            </a:r>
            <a:endParaRPr lang="en-US" dirty="0">
              <a:latin typeface="inter-regular"/>
            </a:endParaRPr>
          </a:p>
          <a:p>
            <a:pPr lvl="1"/>
            <a:endParaRPr lang="en-US" dirty="0">
              <a:latin typeface="inter-regular"/>
            </a:endParaRPr>
          </a:p>
          <a:p>
            <a:r>
              <a:rPr lang="en-US" dirty="0" err="1">
                <a:latin typeface="inter-regular"/>
              </a:rPr>
              <a:t>CrudRepository</a:t>
            </a:r>
            <a:r>
              <a:rPr lang="en-US" dirty="0">
                <a:latin typeface="inter-regular"/>
              </a:rPr>
              <a:t> &amp; PagingAndSortingRepository comes from </a:t>
            </a:r>
            <a:r>
              <a:rPr lang="en-US" b="1" dirty="0" err="1">
                <a:latin typeface="inter-regular"/>
              </a:rPr>
              <a:t>org.springframework.data.repository</a:t>
            </a:r>
            <a:r>
              <a:rPr lang="en-US" b="1" dirty="0">
                <a:latin typeface="inter-regular"/>
              </a:rPr>
              <a:t> </a:t>
            </a:r>
            <a:r>
              <a:rPr lang="en-US" dirty="0">
                <a:latin typeface="inter-regular"/>
              </a:rPr>
              <a:t>package</a:t>
            </a:r>
            <a:r>
              <a:rPr lang="en-US" b="1" dirty="0">
                <a:latin typeface="inter-regular"/>
              </a:rPr>
              <a:t> </a:t>
            </a:r>
            <a:r>
              <a:rPr lang="en-US" dirty="0">
                <a:latin typeface="inter-regular"/>
              </a:rPr>
              <a:t>, whereas </a:t>
            </a:r>
            <a:r>
              <a:rPr lang="en-US" dirty="0" err="1">
                <a:latin typeface="inter-regular"/>
              </a:rPr>
              <a:t>JpaRepository</a:t>
            </a:r>
            <a:r>
              <a:rPr lang="en-US" dirty="0">
                <a:latin typeface="inter-regular"/>
              </a:rPr>
              <a:t> comes from  </a:t>
            </a:r>
            <a:r>
              <a:rPr lang="en-US" b="1" dirty="0" err="1">
                <a:latin typeface="inter-regular"/>
              </a:rPr>
              <a:t>org.springframework.data.jpa.repository</a:t>
            </a:r>
            <a:r>
              <a:rPr lang="en-US" b="1" dirty="0">
                <a:latin typeface="inter-regular"/>
              </a:rPr>
              <a:t> </a:t>
            </a:r>
            <a:r>
              <a:rPr lang="en-US" dirty="0">
                <a:latin typeface="inter-regular"/>
              </a:rPr>
              <a:t>package.</a:t>
            </a:r>
            <a:endParaRPr lang="en-IN" dirty="0">
              <a:latin typeface="inter-regular"/>
            </a:endParaRPr>
          </a:p>
        </p:txBody>
      </p:sp>
      <p:pic>
        <p:nvPicPr>
          <p:cNvPr id="6146" name="Picture 2">
            <a:extLst>
              <a:ext uri="{FF2B5EF4-FFF2-40B4-BE49-F238E27FC236}">
                <a16:creationId xmlns:a16="http://schemas.microsoft.com/office/drawing/2014/main" id="{A3C2D27A-8387-812F-CB9F-2133005791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65" r="-1"/>
          <a:stretch/>
        </p:blipFill>
        <p:spPr bwMode="auto">
          <a:xfrm>
            <a:off x="7772251" y="1474098"/>
            <a:ext cx="4167200" cy="429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906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841DCF8A-B1A9-6027-15D7-BC20F228B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EF9B7-7D21-E470-2A6C-DC7EA4642AC1}"/>
              </a:ext>
            </a:extLst>
          </p:cNvPr>
          <p:cNvSpPr>
            <a:spLocks noGrp="1"/>
          </p:cNvSpPr>
          <p:nvPr>
            <p:ph type="title"/>
          </p:nvPr>
        </p:nvSpPr>
        <p:spPr>
          <a:xfrm>
            <a:off x="1097280" y="286604"/>
            <a:ext cx="9259700" cy="686062"/>
          </a:xfrm>
        </p:spPr>
        <p:txBody>
          <a:bodyPr>
            <a:noAutofit/>
          </a:bodyPr>
          <a:lstStyle/>
          <a:p>
            <a:pPr algn="ctr"/>
            <a:r>
              <a:rPr lang="en-US" sz="3200" dirty="0"/>
              <a:t>Spring Data Repositories (</a:t>
            </a:r>
            <a:r>
              <a:rPr lang="en-US" sz="3200" dirty="0" err="1"/>
              <a:t>Contd</a:t>
            </a:r>
            <a:r>
              <a:rPr lang="en-US" sz="3200" dirty="0"/>
              <a:t> ..)  </a:t>
            </a:r>
            <a:endParaRPr lang="en-IN" sz="3200" dirty="0"/>
          </a:p>
        </p:txBody>
      </p:sp>
      <p:sp>
        <p:nvSpPr>
          <p:cNvPr id="3" name="Content Placeholder 2">
            <a:extLst>
              <a:ext uri="{FF2B5EF4-FFF2-40B4-BE49-F238E27FC236}">
                <a16:creationId xmlns:a16="http://schemas.microsoft.com/office/drawing/2014/main" id="{05FAC048-53F9-CF37-C0E9-CCBD73DC4D20}"/>
              </a:ext>
            </a:extLst>
          </p:cNvPr>
          <p:cNvSpPr>
            <a:spLocks noGrp="1"/>
          </p:cNvSpPr>
          <p:nvPr>
            <p:ph idx="1"/>
          </p:nvPr>
        </p:nvSpPr>
        <p:spPr>
          <a:xfrm>
            <a:off x="447869" y="1156996"/>
            <a:ext cx="9601200" cy="5414400"/>
          </a:xfrm>
        </p:spPr>
        <p:txBody>
          <a:bodyPr>
            <a:normAutofit/>
          </a:bodyPr>
          <a:lstStyle/>
          <a:p>
            <a:pPr algn="l"/>
            <a:r>
              <a:rPr lang="en-US" sz="1400" b="1" u="sng" dirty="0">
                <a:solidFill>
                  <a:srgbClr val="333333"/>
                </a:solidFill>
                <a:effectLst/>
                <a:latin typeface="Trebuchet MS" panose="020B0603020202020204" pitchFamily="34" charset="0"/>
              </a:rPr>
              <a:t>Crud Repository </a:t>
            </a:r>
            <a:r>
              <a:rPr lang="en-US" sz="1400" b="1" dirty="0">
                <a:solidFill>
                  <a:srgbClr val="333333"/>
                </a:solidFill>
                <a:effectLst/>
                <a:latin typeface="Trebuchet MS" panose="020B0603020202020204" pitchFamily="34" charset="0"/>
              </a:rPr>
              <a:t>: </a:t>
            </a:r>
            <a:r>
              <a:rPr lang="en-US" sz="1400" b="0" i="0" dirty="0" err="1">
                <a:solidFill>
                  <a:srgbClr val="333333"/>
                </a:solidFill>
                <a:effectLst/>
                <a:latin typeface="Arial" panose="020B0604020202020204" pitchFamily="34" charset="0"/>
              </a:rPr>
              <a:t>CrudRepository</a:t>
            </a:r>
            <a:r>
              <a:rPr lang="en-US" sz="1400" b="0" i="0" dirty="0">
                <a:solidFill>
                  <a:srgbClr val="333333"/>
                </a:solidFill>
                <a:effectLst/>
                <a:latin typeface="Arial" panose="020B0604020202020204" pitchFamily="34" charset="0"/>
              </a:rPr>
              <a:t> is a Spring Data interface for generic </a:t>
            </a:r>
            <a:r>
              <a:rPr lang="en-US" sz="1400" b="0" i="0" dirty="0" err="1">
                <a:solidFill>
                  <a:srgbClr val="333333"/>
                </a:solidFill>
                <a:effectLst/>
                <a:latin typeface="Arial" panose="020B0604020202020204" pitchFamily="34" charset="0"/>
              </a:rPr>
              <a:t>create,read,update,delete</a:t>
            </a:r>
            <a:r>
              <a:rPr lang="en-US" sz="1400" b="0" i="0" dirty="0">
                <a:solidFill>
                  <a:srgbClr val="333333"/>
                </a:solidFill>
                <a:effectLst/>
                <a:latin typeface="Arial" panose="020B0604020202020204" pitchFamily="34" charset="0"/>
              </a:rPr>
              <a:t> operations on a repository of a specific type.</a:t>
            </a:r>
            <a:r>
              <a:rPr lang="en-US" sz="1400" b="0" i="0" dirty="0">
                <a:solidFill>
                  <a:srgbClr val="333333"/>
                </a:solidFill>
                <a:effectLst/>
                <a:latin typeface="Raleway" pitchFamily="2" charset="0"/>
              </a:rPr>
              <a:t> </a:t>
            </a:r>
            <a:r>
              <a:rPr lang="en-US" sz="1400" b="0" i="0" dirty="0">
                <a:solidFill>
                  <a:srgbClr val="333333"/>
                </a:solidFill>
                <a:effectLst/>
                <a:latin typeface="Arial" panose="020B0604020202020204" pitchFamily="34" charset="0"/>
              </a:rPr>
              <a:t>It provides several methods out of the box for interacting with a database. </a:t>
            </a:r>
          </a:p>
          <a:p>
            <a:pPr algn="l"/>
            <a:endParaRPr lang="en-IN" sz="1400" dirty="0"/>
          </a:p>
          <a:p>
            <a:pPr algn="l"/>
            <a:endParaRPr lang="en-IN" sz="1400" dirty="0"/>
          </a:p>
          <a:p>
            <a:pPr algn="l"/>
            <a:endParaRPr lang="en-US" sz="1400" b="1" u="sng" dirty="0"/>
          </a:p>
          <a:p>
            <a:pPr algn="l"/>
            <a:r>
              <a:rPr lang="en-US" sz="1400" b="1" u="sng" dirty="0"/>
              <a:t>PagingAndSortingRepository</a:t>
            </a:r>
            <a:r>
              <a:rPr lang="en-US" sz="1400" dirty="0"/>
              <a:t> : Extension of </a:t>
            </a:r>
            <a:r>
              <a:rPr lang="en-US" sz="1400" dirty="0" err="1"/>
              <a:t>CrudRepository</a:t>
            </a:r>
            <a:r>
              <a:rPr lang="en-US" sz="1400" dirty="0"/>
              <a:t> to provide additional methods to retrieve entities using the pagination and sorting abstraction. This provides two methods.</a:t>
            </a:r>
          </a:p>
          <a:p>
            <a:pPr lvl="1"/>
            <a:r>
              <a:rPr lang="en-US" sz="1400" b="1" dirty="0"/>
              <a:t>Page </a:t>
            </a:r>
            <a:r>
              <a:rPr lang="en-US" sz="1400" b="1" dirty="0" err="1"/>
              <a:t>findAll</a:t>
            </a:r>
            <a:r>
              <a:rPr lang="en-US" sz="1400" b="1" dirty="0"/>
              <a:t>(Pageable pageable) </a:t>
            </a:r>
            <a:r>
              <a:rPr lang="en-US" sz="1400" dirty="0"/>
              <a:t>– returns a Page of entities meeting the paging restriction provided in the Pageable object.</a:t>
            </a:r>
          </a:p>
          <a:p>
            <a:pPr lvl="1"/>
            <a:r>
              <a:rPr lang="en-US" sz="1400" b="1" dirty="0" err="1"/>
              <a:t>Iterable</a:t>
            </a:r>
            <a:r>
              <a:rPr lang="en-US" sz="1400" b="1" dirty="0"/>
              <a:t> </a:t>
            </a:r>
            <a:r>
              <a:rPr lang="en-US" sz="1400" b="1" dirty="0" err="1"/>
              <a:t>findAll</a:t>
            </a:r>
            <a:r>
              <a:rPr lang="en-US" sz="1400" b="1" dirty="0"/>
              <a:t>(Sort sort) </a:t>
            </a:r>
            <a:r>
              <a:rPr lang="en-US" sz="1400" dirty="0"/>
              <a:t>– returns all entities sorted by the given options. No paging is applied here.</a:t>
            </a:r>
          </a:p>
          <a:p>
            <a:pPr lvl="1"/>
            <a:endParaRPr lang="en-US" sz="1400" dirty="0"/>
          </a:p>
          <a:p>
            <a:pPr lvl="1"/>
            <a:endParaRPr lang="en-US" sz="1400" dirty="0"/>
          </a:p>
          <a:p>
            <a:pPr lvl="1"/>
            <a:endParaRPr lang="en-US" sz="1400" dirty="0"/>
          </a:p>
          <a:p>
            <a:pPr lvl="1"/>
            <a:endParaRPr lang="en-US" sz="1400" dirty="0"/>
          </a:p>
          <a:p>
            <a:pPr marL="457200" lvl="1" indent="0">
              <a:buNone/>
            </a:pPr>
            <a:endParaRPr lang="en-US" sz="1400" dirty="0"/>
          </a:p>
          <a:p>
            <a:pPr lvl="1"/>
            <a:r>
              <a:rPr lang="en-US" sz="1400" dirty="0"/>
              <a:t>Setting sorted by name with a limited number of records(given no of records)</a:t>
            </a:r>
          </a:p>
          <a:p>
            <a:pPr lvl="1"/>
            <a:endParaRPr lang="en-US" sz="1400" dirty="0"/>
          </a:p>
          <a:p>
            <a:endParaRPr lang="en-US" sz="1400" dirty="0"/>
          </a:p>
        </p:txBody>
      </p:sp>
      <p:sp>
        <p:nvSpPr>
          <p:cNvPr id="4" name="Rectangle 3">
            <a:extLst>
              <a:ext uri="{FF2B5EF4-FFF2-40B4-BE49-F238E27FC236}">
                <a16:creationId xmlns:a16="http://schemas.microsoft.com/office/drawing/2014/main" id="{278CB336-83D1-CF55-46C3-EB0B9322A9DD}"/>
              </a:ext>
            </a:extLst>
          </p:cNvPr>
          <p:cNvSpPr>
            <a:spLocks noChangeArrowheads="1"/>
          </p:cNvSpPr>
          <p:nvPr/>
        </p:nvSpPr>
        <p:spPr bwMode="auto">
          <a:xfrm>
            <a:off x="1562495" y="1797466"/>
            <a:ext cx="6942926"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Arial Unicode MS"/>
              </a:rPr>
              <a:t>@Repository</a:t>
            </a:r>
            <a:r>
              <a:rPr kumimoji="0" lang="en-US" altLang="en-US" sz="1400" b="0" i="0" u="none" strike="noStrike" cap="none" normalizeH="0" baseline="0" dirty="0">
                <a:ln>
                  <a:noFill/>
                </a:ln>
                <a:solidFill>
                  <a:srgbClr val="444444"/>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44444"/>
                </a:solidFill>
                <a:effectLst/>
                <a:latin typeface="Arial Unicode MS"/>
              </a:rPr>
              <a:t>public</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a:ln>
                  <a:noFill/>
                </a:ln>
                <a:solidFill>
                  <a:srgbClr val="444444"/>
                </a:solidFill>
                <a:effectLst/>
                <a:latin typeface="Arial Unicode MS"/>
              </a:rPr>
              <a:t>interface</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err="1">
                <a:ln>
                  <a:noFill/>
                </a:ln>
                <a:solidFill>
                  <a:srgbClr val="880000"/>
                </a:solidFill>
                <a:effectLst/>
                <a:latin typeface="Arial Unicode MS"/>
              </a:rPr>
              <a:t>studentRepository</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a:ln>
                  <a:noFill/>
                </a:ln>
                <a:solidFill>
                  <a:srgbClr val="444444"/>
                </a:solidFill>
                <a:effectLst/>
                <a:latin typeface="Arial Unicode MS"/>
              </a:rPr>
              <a:t>extends</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err="1">
                <a:ln>
                  <a:noFill/>
                </a:ln>
                <a:solidFill>
                  <a:srgbClr val="880000"/>
                </a:solidFill>
                <a:effectLst/>
                <a:latin typeface="Arial Unicode MS"/>
              </a:rPr>
              <a:t>CrudRepository</a:t>
            </a:r>
            <a:r>
              <a:rPr kumimoji="0" lang="en-US" altLang="en-US" sz="1400" b="0" i="0" u="none" strike="noStrike" cap="none" normalizeH="0" baseline="0" dirty="0">
                <a:ln>
                  <a:noFill/>
                </a:ln>
                <a:solidFill>
                  <a:srgbClr val="444444"/>
                </a:solidFill>
                <a:effectLst/>
                <a:latin typeface="Arial Unicode MS"/>
              </a:rPr>
              <a:t>&lt;</a:t>
            </a:r>
            <a:r>
              <a:rPr kumimoji="0" lang="en-US" altLang="en-US" sz="1400" b="1" i="0" u="none" strike="noStrike" cap="none" normalizeH="0" baseline="0" dirty="0">
                <a:ln>
                  <a:noFill/>
                </a:ln>
                <a:solidFill>
                  <a:srgbClr val="880000"/>
                </a:solidFill>
                <a:effectLst/>
                <a:latin typeface="Arial Unicode MS"/>
              </a:rPr>
              <a:t>Student</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a:ln>
                  <a:noFill/>
                </a:ln>
                <a:solidFill>
                  <a:srgbClr val="880000"/>
                </a:solidFill>
                <a:effectLst/>
                <a:latin typeface="Arial Unicode MS"/>
              </a:rPr>
              <a:t>Long</a:t>
            </a:r>
            <a:r>
              <a:rPr kumimoji="0" lang="en-US" altLang="en-US" sz="1400" b="0" i="0" u="none" strike="noStrike" cap="none" normalizeH="0" baseline="0" dirty="0">
                <a:ln>
                  <a:noFill/>
                </a:ln>
                <a:solidFill>
                  <a:srgbClr val="444444"/>
                </a:solidFill>
                <a:effectLst/>
                <a:latin typeface="Arial Unicode MS"/>
              </a:rPr>
              <a:t>&gt; {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C1636D9-03BA-DE31-4868-E78767CDD10C}"/>
              </a:ext>
            </a:extLst>
          </p:cNvPr>
          <p:cNvSpPr>
            <a:spLocks noChangeArrowheads="1"/>
          </p:cNvSpPr>
          <p:nvPr/>
        </p:nvSpPr>
        <p:spPr bwMode="auto">
          <a:xfrm>
            <a:off x="2594829" y="6232506"/>
            <a:ext cx="5910592"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44444"/>
                </a:solidFill>
                <a:effectLst/>
                <a:latin typeface="Arial Unicode MS"/>
              </a:rPr>
              <a:t>Sort</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err="1">
                <a:ln>
                  <a:noFill/>
                </a:ln>
                <a:solidFill>
                  <a:srgbClr val="444444"/>
                </a:solidFill>
                <a:effectLst/>
                <a:latin typeface="Arial Unicode MS"/>
              </a:rPr>
              <a:t>sort</a:t>
            </a:r>
            <a:r>
              <a:rPr kumimoji="0" lang="en-US" altLang="en-US" sz="1400" b="0" i="0" u="none" strike="noStrike" cap="none" normalizeH="0" baseline="0" dirty="0">
                <a:ln>
                  <a:noFill/>
                </a:ln>
                <a:solidFill>
                  <a:srgbClr val="444444"/>
                </a:solidFill>
                <a:effectLst/>
                <a:latin typeface="Arial Unicode MS"/>
              </a:rPr>
              <a:t> = </a:t>
            </a:r>
            <a:r>
              <a:rPr kumimoji="0" lang="en-US" altLang="en-US" sz="1400" b="1" i="0" u="none" strike="noStrike" cap="none" normalizeH="0" baseline="0" dirty="0">
                <a:ln>
                  <a:noFill/>
                </a:ln>
                <a:solidFill>
                  <a:srgbClr val="444444"/>
                </a:solidFill>
                <a:effectLst/>
                <a:latin typeface="Arial Unicode MS"/>
              </a:rPr>
              <a:t>new</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a:ln>
                  <a:noFill/>
                </a:ln>
                <a:solidFill>
                  <a:srgbClr val="444444"/>
                </a:solidFill>
                <a:effectLst/>
                <a:latin typeface="Arial Unicode MS"/>
              </a:rPr>
              <a:t>Sort</a:t>
            </a:r>
            <a:r>
              <a:rPr kumimoji="0" lang="en-US" altLang="en-US" sz="1400" b="0" i="0" u="none" strike="noStrike" cap="none" normalizeH="0" baseline="0" dirty="0">
                <a:ln>
                  <a:noFill/>
                </a:ln>
                <a:solidFill>
                  <a:srgbClr val="444444"/>
                </a:solidFill>
                <a:effectLst/>
                <a:latin typeface="Arial Unicode MS"/>
              </a:rPr>
              <a:t>(</a:t>
            </a:r>
            <a:r>
              <a:rPr kumimoji="0" lang="en-US" altLang="en-US" sz="1400" b="1" i="0" u="none" strike="noStrike" cap="none" normalizeH="0" baseline="0" dirty="0">
                <a:ln>
                  <a:noFill/>
                </a:ln>
                <a:solidFill>
                  <a:srgbClr val="444444"/>
                </a:solidFill>
                <a:effectLst/>
                <a:latin typeface="Arial Unicode MS"/>
              </a:rPr>
              <a:t>new</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err="1">
                <a:ln>
                  <a:noFill/>
                </a:ln>
                <a:solidFill>
                  <a:srgbClr val="444444"/>
                </a:solidFill>
                <a:effectLst/>
                <a:latin typeface="Arial Unicode MS"/>
              </a:rPr>
              <a:t>Sort</a:t>
            </a:r>
            <a:r>
              <a:rPr kumimoji="0" lang="en-US" altLang="en-US" sz="1400" b="0" i="0" u="none" strike="noStrike" cap="none" normalizeH="0" baseline="0" dirty="0" err="1">
                <a:ln>
                  <a:noFill/>
                </a:ln>
                <a:solidFill>
                  <a:srgbClr val="444444"/>
                </a:solidFill>
                <a:effectLst/>
                <a:latin typeface="Arial Unicode MS"/>
              </a:rPr>
              <a:t>.Order</a:t>
            </a:r>
            <a:r>
              <a:rPr kumimoji="0" lang="en-US" altLang="en-US" sz="1400" b="0" i="0" u="none" strike="noStrike" cap="none" normalizeH="0" baseline="0" dirty="0">
                <a:ln>
                  <a:noFill/>
                </a:ln>
                <a:solidFill>
                  <a:srgbClr val="444444"/>
                </a:solidFill>
                <a:effectLst/>
                <a:latin typeface="Arial Unicode MS"/>
              </a:rPr>
              <a:t>(</a:t>
            </a:r>
            <a:r>
              <a:rPr kumimoji="0" lang="en-US" altLang="en-US" sz="1400" b="0" i="0" u="none" strike="noStrike" cap="none" normalizeH="0" baseline="0" dirty="0" err="1">
                <a:ln>
                  <a:noFill/>
                </a:ln>
                <a:solidFill>
                  <a:srgbClr val="444444"/>
                </a:solidFill>
                <a:effectLst/>
                <a:latin typeface="Arial Unicode MS"/>
              </a:rPr>
              <a:t>Direction.ASC</a:t>
            </a:r>
            <a:r>
              <a:rPr kumimoji="0" lang="en-US" altLang="en-US" sz="1400" b="0" i="0" u="none" strike="noStrike" cap="none" normalizeH="0" baseline="0" dirty="0">
                <a:ln>
                  <a:noFill/>
                </a:ln>
                <a:solidFill>
                  <a:srgbClr val="444444"/>
                </a:solidFill>
                <a:effectLst/>
                <a:latin typeface="Arial Unicode MS"/>
              </a:rPr>
              <a:t>, </a:t>
            </a:r>
            <a:r>
              <a:rPr kumimoji="0" lang="en-US" altLang="en-US" sz="1400" b="0" i="0" u="none" strike="noStrike" cap="none" normalizeH="0" baseline="0" dirty="0">
                <a:ln>
                  <a:noFill/>
                </a:ln>
                <a:solidFill>
                  <a:srgbClr val="880000"/>
                </a:solidFill>
                <a:effectLst/>
                <a:latin typeface="Arial Unicode MS"/>
              </a:rPr>
              <a:t>"</a:t>
            </a:r>
            <a:r>
              <a:rPr kumimoji="0" lang="en-US" altLang="en-US" sz="1400" b="0" i="0" u="none" strike="noStrike" cap="none" normalizeH="0" baseline="0" dirty="0" err="1">
                <a:ln>
                  <a:noFill/>
                </a:ln>
                <a:solidFill>
                  <a:srgbClr val="880000"/>
                </a:solidFill>
                <a:effectLst/>
                <a:latin typeface="Arial Unicode MS"/>
              </a:rPr>
              <a:t>studentName</a:t>
            </a:r>
            <a:r>
              <a:rPr kumimoji="0" lang="en-US" altLang="en-US" sz="1400" b="0" i="0" u="none" strike="noStrike" cap="none" normalizeH="0" baseline="0" dirty="0">
                <a:ln>
                  <a:noFill/>
                </a:ln>
                <a:solidFill>
                  <a:srgbClr val="880000"/>
                </a:solidFill>
                <a:effectLst/>
                <a:latin typeface="Arial Unicode MS"/>
              </a:rPr>
              <a:t>"</a:t>
            </a:r>
            <a:r>
              <a:rPr kumimoji="0" lang="en-US" altLang="en-US" sz="1400" b="0" i="0" u="none" strike="noStrike" cap="none" normalizeH="0" baseline="0" dirty="0">
                <a:ln>
                  <a:noFill/>
                </a:ln>
                <a:solidFill>
                  <a:srgbClr val="444444"/>
                </a:solidFill>
                <a:effectLst/>
                <a:latin typeface="Arial Unicode MS"/>
              </a:rPr>
              <a:t>)); </a:t>
            </a:r>
            <a:br>
              <a:rPr kumimoji="0" lang="en-US" altLang="en-US" sz="1400" b="0" i="0" u="none" strike="noStrike" cap="none" normalizeH="0" baseline="0" dirty="0">
                <a:ln>
                  <a:noFill/>
                </a:ln>
                <a:solidFill>
                  <a:srgbClr val="444444"/>
                </a:solidFill>
                <a:effectLst/>
                <a:latin typeface="Arial Unicode MS"/>
              </a:rPr>
            </a:br>
            <a:r>
              <a:rPr kumimoji="0" lang="en-US" altLang="en-US" sz="1400" b="0" i="0" u="none" strike="noStrike" cap="none" normalizeH="0" baseline="0" dirty="0">
                <a:ln>
                  <a:noFill/>
                </a:ln>
                <a:solidFill>
                  <a:srgbClr val="444444"/>
                </a:solidFill>
                <a:effectLst/>
                <a:latin typeface="Arial Unicode MS"/>
              </a:rPr>
              <a:t>Pageable </a:t>
            </a:r>
            <a:r>
              <a:rPr kumimoji="0" lang="en-US" altLang="en-US" sz="1400" b="0" i="0" u="none" strike="noStrike" cap="none" normalizeH="0" baseline="0" dirty="0" err="1">
                <a:ln>
                  <a:noFill/>
                </a:ln>
                <a:solidFill>
                  <a:srgbClr val="444444"/>
                </a:solidFill>
                <a:effectLst/>
                <a:latin typeface="Arial Unicode MS"/>
              </a:rPr>
              <a:t>pageable</a:t>
            </a:r>
            <a:r>
              <a:rPr kumimoji="0" lang="en-US" altLang="en-US" sz="1400" b="0" i="0" u="none" strike="noStrike" cap="none" normalizeH="0" baseline="0" dirty="0">
                <a:ln>
                  <a:noFill/>
                </a:ln>
                <a:solidFill>
                  <a:srgbClr val="444444"/>
                </a:solidFill>
                <a:effectLst/>
                <a:latin typeface="Arial Unicode MS"/>
              </a:rPr>
              <a:t> = </a:t>
            </a:r>
            <a:r>
              <a:rPr kumimoji="0" lang="en-US" altLang="en-US" sz="1400" b="1" i="0" u="none" strike="noStrike" cap="none" normalizeH="0" baseline="0" dirty="0">
                <a:ln>
                  <a:noFill/>
                </a:ln>
                <a:solidFill>
                  <a:srgbClr val="444444"/>
                </a:solidFill>
                <a:effectLst/>
                <a:latin typeface="Arial Unicode MS"/>
              </a:rPr>
              <a:t>new</a:t>
            </a:r>
            <a:r>
              <a:rPr kumimoji="0" lang="en-US" altLang="en-US" sz="1400" b="0" i="0" u="none" strike="noStrike" cap="none" normalizeH="0" baseline="0" dirty="0">
                <a:ln>
                  <a:noFill/>
                </a:ln>
                <a:solidFill>
                  <a:srgbClr val="444444"/>
                </a:solidFill>
                <a:effectLst/>
                <a:latin typeface="Arial Unicode MS"/>
              </a:rPr>
              <a:t> </a:t>
            </a:r>
            <a:r>
              <a:rPr kumimoji="0" lang="en-US" altLang="en-US" sz="1400" b="0" i="0" u="none" strike="noStrike" cap="none" normalizeH="0" baseline="0" dirty="0" err="1">
                <a:ln>
                  <a:noFill/>
                </a:ln>
                <a:solidFill>
                  <a:srgbClr val="444444"/>
                </a:solidFill>
                <a:effectLst/>
                <a:latin typeface="Arial Unicode MS"/>
              </a:rPr>
              <a:t>PageRequest</a:t>
            </a:r>
            <a:r>
              <a:rPr kumimoji="0" lang="en-US" altLang="en-US" sz="1400" b="0" i="0" u="none" strike="noStrike" cap="none" normalizeH="0" baseline="0" dirty="0">
                <a:ln>
                  <a:noFill/>
                </a:ln>
                <a:solidFill>
                  <a:srgbClr val="444444"/>
                </a:solidFill>
                <a:effectLst/>
                <a:latin typeface="Arial Unicode MS"/>
              </a:rPr>
              <a:t>(</a:t>
            </a:r>
            <a:r>
              <a:rPr kumimoji="0" lang="en-US" altLang="en-US" sz="1400" b="0" i="0" u="none" strike="noStrike" cap="none" normalizeH="0" baseline="0" dirty="0">
                <a:ln>
                  <a:noFill/>
                </a:ln>
                <a:solidFill>
                  <a:srgbClr val="880000"/>
                </a:solidFill>
                <a:effectLst/>
                <a:latin typeface="Arial Unicode MS"/>
              </a:rPr>
              <a:t>0</a:t>
            </a:r>
            <a:r>
              <a:rPr kumimoji="0" lang="en-US" altLang="en-US" sz="1400" b="0" i="0" u="none" strike="noStrike" cap="none" normalizeH="0" baseline="0" dirty="0">
                <a:ln>
                  <a:noFill/>
                </a:ln>
                <a:solidFill>
                  <a:srgbClr val="444444"/>
                </a:solidFill>
                <a:effectLst/>
                <a:latin typeface="Arial Unicode MS"/>
              </a:rPr>
              <a:t>, </a:t>
            </a:r>
            <a:r>
              <a:rPr kumimoji="0" lang="en-US" altLang="en-US" sz="1400" b="0" i="0" u="none" strike="noStrike" cap="none" normalizeH="0" baseline="0" dirty="0">
                <a:ln>
                  <a:noFill/>
                </a:ln>
                <a:solidFill>
                  <a:srgbClr val="880000"/>
                </a:solidFill>
                <a:effectLst/>
                <a:latin typeface="Arial Unicode MS"/>
              </a:rPr>
              <a:t>20</a:t>
            </a:r>
            <a:r>
              <a:rPr kumimoji="0" lang="en-US" altLang="en-US" sz="1400" b="0" i="0" u="none" strike="noStrike" cap="none" normalizeH="0" baseline="0" dirty="0">
                <a:ln>
                  <a:noFill/>
                </a:ln>
                <a:solidFill>
                  <a:srgbClr val="444444"/>
                </a:solidFill>
                <a:effectLst/>
                <a:latin typeface="Arial Unicode MS"/>
              </a:rPr>
              <a:t>, </a:t>
            </a:r>
            <a:r>
              <a:rPr kumimoji="0" lang="en-US" altLang="en-US" sz="1400" b="1" i="0" u="none" strike="noStrike" cap="none" normalizeH="0" baseline="0" dirty="0">
                <a:ln>
                  <a:noFill/>
                </a:ln>
                <a:solidFill>
                  <a:srgbClr val="444444"/>
                </a:solidFill>
                <a:effectLst/>
                <a:latin typeface="Arial Unicode MS"/>
              </a:rPr>
              <a:t>sort</a:t>
            </a:r>
            <a:r>
              <a:rPr kumimoji="0" lang="en-US" altLang="en-US" sz="1400" b="0" i="0" u="none" strike="noStrike" cap="none" normalizeH="0" baseline="0" dirty="0">
                <a:ln>
                  <a:noFill/>
                </a:ln>
                <a:solidFill>
                  <a:srgbClr val="444444"/>
                </a:solidFill>
                <a:effectLst/>
                <a:latin typeface="Arial Unicode MS"/>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2465514-9CC8-916D-5DEB-3BA728E29051}"/>
              </a:ext>
            </a:extLst>
          </p:cNvPr>
          <p:cNvSpPr txBox="1"/>
          <p:nvPr/>
        </p:nvSpPr>
        <p:spPr>
          <a:xfrm>
            <a:off x="2565807" y="4247867"/>
            <a:ext cx="6102220" cy="1600438"/>
          </a:xfrm>
          <a:prstGeom prst="rect">
            <a:avLst/>
          </a:prstGeom>
          <a:noFill/>
          <a:ln>
            <a:solidFill>
              <a:schemeClr val="tx1"/>
            </a:solidFill>
          </a:ln>
        </p:spPr>
        <p:txBody>
          <a:bodyPr wrap="square">
            <a:spAutoFit/>
          </a:bodyPr>
          <a:lstStyle/>
          <a:p>
            <a:r>
              <a:rPr lang="en-IN" sz="1400" dirty="0"/>
              <a:t>public interface </a:t>
            </a:r>
            <a:r>
              <a:rPr lang="en-IN" sz="1400" dirty="0" err="1"/>
              <a:t>PagingAndSortingRepository</a:t>
            </a:r>
            <a:r>
              <a:rPr lang="en-IN" sz="1400" dirty="0"/>
              <a:t>&lt;T, ID extends Serializable&gt; </a:t>
            </a:r>
          </a:p>
          <a:p>
            <a:r>
              <a:rPr lang="en-IN" sz="1400" dirty="0"/>
              <a:t>  extends </a:t>
            </a:r>
            <a:r>
              <a:rPr lang="en-IN" sz="1400" dirty="0" err="1"/>
              <a:t>CrudRepository</a:t>
            </a:r>
            <a:r>
              <a:rPr lang="en-IN" sz="1400" dirty="0"/>
              <a:t>&lt;T, ID&gt; {</a:t>
            </a:r>
          </a:p>
          <a:p>
            <a:endParaRPr lang="en-IN" sz="1400" dirty="0"/>
          </a:p>
          <a:p>
            <a:r>
              <a:rPr lang="en-IN" sz="1400" dirty="0"/>
              <a:t>    </a:t>
            </a:r>
            <a:r>
              <a:rPr lang="en-IN" sz="1400" dirty="0" err="1"/>
              <a:t>Iterable</a:t>
            </a:r>
            <a:r>
              <a:rPr lang="en-IN" sz="1400" dirty="0"/>
              <a:t>&lt;T&gt; </a:t>
            </a:r>
            <a:r>
              <a:rPr lang="en-IN" sz="1400" dirty="0" err="1"/>
              <a:t>findAll</a:t>
            </a:r>
            <a:r>
              <a:rPr lang="en-IN" sz="1400" dirty="0"/>
              <a:t>(Sort sort);</a:t>
            </a:r>
          </a:p>
          <a:p>
            <a:endParaRPr lang="en-IN" sz="1400" dirty="0"/>
          </a:p>
          <a:p>
            <a:r>
              <a:rPr lang="en-IN" sz="1400" dirty="0"/>
              <a:t>    Page&lt;T&gt; </a:t>
            </a:r>
            <a:r>
              <a:rPr lang="en-IN" sz="1400" dirty="0" err="1"/>
              <a:t>findAll</a:t>
            </a:r>
            <a:r>
              <a:rPr lang="en-IN" sz="1400" dirty="0"/>
              <a:t>(Pageable pageable);</a:t>
            </a:r>
          </a:p>
          <a:p>
            <a:r>
              <a:rPr lang="en-IN" sz="1400" dirty="0"/>
              <a:t>}</a:t>
            </a:r>
          </a:p>
        </p:txBody>
      </p:sp>
    </p:spTree>
    <p:extLst>
      <p:ext uri="{BB962C8B-B14F-4D97-AF65-F5344CB8AC3E}">
        <p14:creationId xmlns:p14="http://schemas.microsoft.com/office/powerpoint/2010/main" val="247319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811F5E8D-460A-2330-FE54-877CEAAE9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1AF3E-3D2E-8C0D-F69D-475D18EB4EE0}"/>
              </a:ext>
            </a:extLst>
          </p:cNvPr>
          <p:cNvSpPr>
            <a:spLocks noGrp="1"/>
          </p:cNvSpPr>
          <p:nvPr>
            <p:ph type="title"/>
          </p:nvPr>
        </p:nvSpPr>
        <p:spPr>
          <a:xfrm>
            <a:off x="1097280" y="286604"/>
            <a:ext cx="9259700" cy="686062"/>
          </a:xfrm>
        </p:spPr>
        <p:txBody>
          <a:bodyPr>
            <a:noAutofit/>
          </a:bodyPr>
          <a:lstStyle/>
          <a:p>
            <a:pPr algn="ctr"/>
            <a:r>
              <a:rPr lang="en-US" sz="3200" dirty="0"/>
              <a:t>Spring Data Repositories (</a:t>
            </a:r>
            <a:r>
              <a:rPr lang="en-US" sz="3200" dirty="0" err="1"/>
              <a:t>Contd</a:t>
            </a:r>
            <a:r>
              <a:rPr lang="en-US" sz="3200" dirty="0"/>
              <a:t> ..)  </a:t>
            </a:r>
            <a:endParaRPr lang="en-IN" sz="3200" dirty="0"/>
          </a:p>
        </p:txBody>
      </p:sp>
      <p:sp>
        <p:nvSpPr>
          <p:cNvPr id="3" name="Content Placeholder 2">
            <a:extLst>
              <a:ext uri="{FF2B5EF4-FFF2-40B4-BE49-F238E27FC236}">
                <a16:creationId xmlns:a16="http://schemas.microsoft.com/office/drawing/2014/main" id="{8FA52D29-C286-47CE-9760-DC3CFEDA9C6C}"/>
              </a:ext>
            </a:extLst>
          </p:cNvPr>
          <p:cNvSpPr>
            <a:spLocks noGrp="1"/>
          </p:cNvSpPr>
          <p:nvPr>
            <p:ph idx="1"/>
          </p:nvPr>
        </p:nvSpPr>
        <p:spPr>
          <a:xfrm>
            <a:off x="447869" y="1156996"/>
            <a:ext cx="9106678" cy="5414400"/>
          </a:xfrm>
        </p:spPr>
        <p:txBody>
          <a:bodyPr>
            <a:normAutofit/>
          </a:bodyPr>
          <a:lstStyle/>
          <a:p>
            <a:pPr>
              <a:lnSpc>
                <a:spcPct val="150000"/>
              </a:lnSpc>
            </a:pPr>
            <a:r>
              <a:rPr lang="en-US" sz="1600" b="1" u="sng" dirty="0">
                <a:solidFill>
                  <a:srgbClr val="333333"/>
                </a:solidFill>
                <a:effectLst/>
                <a:latin typeface="Trebuchet MS" panose="020B0603020202020204" pitchFamily="34" charset="0"/>
              </a:rPr>
              <a:t>JPA Repository </a:t>
            </a:r>
            <a:r>
              <a:rPr lang="en-US" sz="1600" b="1" dirty="0">
                <a:solidFill>
                  <a:srgbClr val="333333"/>
                </a:solidFill>
                <a:effectLst/>
                <a:latin typeface="Trebuchet MS" panose="020B0603020202020204" pitchFamily="34" charset="0"/>
              </a:rPr>
              <a:t>: </a:t>
            </a:r>
            <a:r>
              <a:rPr lang="en-US" sz="1600" dirty="0" err="1">
                <a:solidFill>
                  <a:srgbClr val="333333"/>
                </a:solidFill>
                <a:effectLst/>
                <a:latin typeface="Trebuchet MS" panose="020B0603020202020204" pitchFamily="34" charset="0"/>
              </a:rPr>
              <a:t>JpaRepository</a:t>
            </a:r>
            <a:r>
              <a:rPr lang="en-US" sz="1600" dirty="0">
                <a:solidFill>
                  <a:srgbClr val="333333"/>
                </a:solidFill>
                <a:effectLst/>
                <a:latin typeface="Trebuchet MS" panose="020B0603020202020204" pitchFamily="34" charset="0"/>
              </a:rPr>
              <a:t> extends PagingAndSortingRepository that extends </a:t>
            </a:r>
            <a:r>
              <a:rPr lang="en-US" sz="1600" dirty="0" err="1">
                <a:solidFill>
                  <a:srgbClr val="333333"/>
                </a:solidFill>
                <a:effectLst/>
                <a:latin typeface="Trebuchet MS" panose="020B0603020202020204" pitchFamily="34" charset="0"/>
              </a:rPr>
              <a:t>CrudRepository</a:t>
            </a:r>
            <a:r>
              <a:rPr lang="en-US" sz="1600" dirty="0">
                <a:solidFill>
                  <a:srgbClr val="333333"/>
                </a:solidFill>
                <a:effectLst/>
                <a:latin typeface="Trebuchet MS" panose="020B0603020202020204" pitchFamily="34" charset="0"/>
              </a:rPr>
              <a:t>. </a:t>
            </a:r>
            <a:r>
              <a:rPr lang="en-US" sz="1600" b="0" i="0" dirty="0" err="1">
                <a:solidFill>
                  <a:srgbClr val="333333"/>
                </a:solidFill>
                <a:effectLst/>
                <a:latin typeface="Arial" panose="020B0604020202020204" pitchFamily="34" charset="0"/>
              </a:rPr>
              <a:t>JpaRepository</a:t>
            </a:r>
            <a:r>
              <a:rPr lang="en-US" sz="1600" b="0" i="0" dirty="0">
                <a:solidFill>
                  <a:srgbClr val="333333"/>
                </a:solidFill>
                <a:effectLst/>
                <a:latin typeface="Arial" panose="020B0604020202020204" pitchFamily="34" charset="0"/>
              </a:rPr>
              <a:t> provides CRUD and pagination operations, along with additional methods like flush(), </a:t>
            </a:r>
            <a:r>
              <a:rPr lang="en-US" sz="1600" b="0" i="0" dirty="0" err="1">
                <a:solidFill>
                  <a:srgbClr val="333333"/>
                </a:solidFill>
                <a:effectLst/>
                <a:latin typeface="Arial" panose="020B0604020202020204" pitchFamily="34" charset="0"/>
              </a:rPr>
              <a:t>saveAndFlush</a:t>
            </a:r>
            <a:r>
              <a:rPr lang="en-US" sz="1600" b="0" i="0" dirty="0">
                <a:solidFill>
                  <a:srgbClr val="333333"/>
                </a:solidFill>
                <a:effectLst/>
                <a:latin typeface="Arial" panose="020B0604020202020204" pitchFamily="34" charset="0"/>
              </a:rPr>
              <a:t>(), and </a:t>
            </a:r>
            <a:r>
              <a:rPr lang="en-US" sz="1600" b="0" i="0" dirty="0" err="1">
                <a:solidFill>
                  <a:srgbClr val="333333"/>
                </a:solidFill>
                <a:effectLst/>
                <a:latin typeface="Arial" panose="020B0604020202020204" pitchFamily="34" charset="0"/>
              </a:rPr>
              <a:t>deleteInBatch</a:t>
            </a:r>
            <a:r>
              <a:rPr lang="en-US" sz="1600" b="0" i="0" dirty="0">
                <a:solidFill>
                  <a:srgbClr val="333333"/>
                </a:solidFill>
                <a:effectLst/>
                <a:latin typeface="Arial" panose="020B0604020202020204" pitchFamily="34" charset="0"/>
              </a:rPr>
              <a:t>(), etc.</a:t>
            </a:r>
            <a:endParaRPr lang="en-US" sz="1600" dirty="0"/>
          </a:p>
        </p:txBody>
      </p:sp>
      <p:sp>
        <p:nvSpPr>
          <p:cNvPr id="10" name="TextBox 9">
            <a:extLst>
              <a:ext uri="{FF2B5EF4-FFF2-40B4-BE49-F238E27FC236}">
                <a16:creationId xmlns:a16="http://schemas.microsoft.com/office/drawing/2014/main" id="{D4E3F1AE-69CF-5C9F-B09F-3EA6B2FA79CE}"/>
              </a:ext>
            </a:extLst>
          </p:cNvPr>
          <p:cNvSpPr txBox="1"/>
          <p:nvPr/>
        </p:nvSpPr>
        <p:spPr>
          <a:xfrm>
            <a:off x="1097280" y="2762894"/>
            <a:ext cx="8733453" cy="3108543"/>
          </a:xfrm>
          <a:prstGeom prst="rect">
            <a:avLst/>
          </a:prstGeom>
          <a:noFill/>
          <a:ln>
            <a:solidFill>
              <a:schemeClr val="tx1"/>
            </a:solidFill>
          </a:ln>
        </p:spPr>
        <p:txBody>
          <a:bodyPr wrap="square">
            <a:spAutoFit/>
          </a:bodyPr>
          <a:lstStyle/>
          <a:p>
            <a:r>
              <a:rPr lang="en-IN" sz="1400" dirty="0"/>
              <a:t>public interface </a:t>
            </a:r>
            <a:r>
              <a:rPr lang="en-IN" sz="1400" dirty="0" err="1"/>
              <a:t>JpaRepository</a:t>
            </a:r>
            <a:r>
              <a:rPr lang="en-IN" sz="1400" dirty="0"/>
              <a:t>&lt;T, ID extends Serializable&gt; extends </a:t>
            </a:r>
            <a:r>
              <a:rPr lang="en-IN" sz="1400" dirty="0" err="1"/>
              <a:t>PagingAndSortingRepository</a:t>
            </a:r>
            <a:r>
              <a:rPr lang="en-IN" sz="1400" dirty="0"/>
              <a:t>&lt;T, ID&gt; {</a:t>
            </a:r>
          </a:p>
          <a:p>
            <a:endParaRPr lang="en-IN" sz="1400" dirty="0"/>
          </a:p>
          <a:p>
            <a:r>
              <a:rPr lang="en-IN" sz="1400" dirty="0"/>
              <a:t>    List&lt;T&gt; </a:t>
            </a:r>
            <a:r>
              <a:rPr lang="en-IN" sz="1400" dirty="0" err="1"/>
              <a:t>findAll</a:t>
            </a:r>
            <a:r>
              <a:rPr lang="en-IN" sz="1400" dirty="0"/>
              <a:t>();</a:t>
            </a:r>
          </a:p>
          <a:p>
            <a:endParaRPr lang="en-IN" sz="1400" dirty="0"/>
          </a:p>
          <a:p>
            <a:r>
              <a:rPr lang="en-IN" sz="1400" dirty="0"/>
              <a:t>    List&lt;T&gt; </a:t>
            </a:r>
            <a:r>
              <a:rPr lang="en-IN" sz="1400" dirty="0" err="1"/>
              <a:t>findAll</a:t>
            </a:r>
            <a:r>
              <a:rPr lang="en-IN" sz="1400" dirty="0"/>
              <a:t>(Sort sort);</a:t>
            </a:r>
          </a:p>
          <a:p>
            <a:endParaRPr lang="en-IN" sz="1400" dirty="0"/>
          </a:p>
          <a:p>
            <a:r>
              <a:rPr lang="en-IN" sz="1400" dirty="0"/>
              <a:t>    List&lt;T&gt; save(</a:t>
            </a:r>
            <a:r>
              <a:rPr lang="en-IN" sz="1400" dirty="0" err="1"/>
              <a:t>Iterable</a:t>
            </a:r>
            <a:r>
              <a:rPr lang="en-IN" sz="1400" dirty="0"/>
              <a:t>&lt;? extends T&gt; entities);</a:t>
            </a:r>
          </a:p>
          <a:p>
            <a:endParaRPr lang="en-IN" sz="1400" dirty="0"/>
          </a:p>
          <a:p>
            <a:r>
              <a:rPr lang="en-IN" sz="1400" dirty="0"/>
              <a:t>    void flush();</a:t>
            </a:r>
          </a:p>
          <a:p>
            <a:endParaRPr lang="en-IN" sz="1400" dirty="0"/>
          </a:p>
          <a:p>
            <a:r>
              <a:rPr lang="en-IN" sz="1400" dirty="0"/>
              <a:t>    T </a:t>
            </a:r>
            <a:r>
              <a:rPr lang="en-IN" sz="1400" dirty="0" err="1"/>
              <a:t>saveAndFlush</a:t>
            </a:r>
            <a:r>
              <a:rPr lang="en-IN" sz="1400" dirty="0"/>
              <a:t>(T entity);</a:t>
            </a:r>
          </a:p>
          <a:p>
            <a:endParaRPr lang="en-IN" sz="1400" dirty="0"/>
          </a:p>
          <a:p>
            <a:r>
              <a:rPr lang="en-IN" sz="1400" dirty="0"/>
              <a:t>    void </a:t>
            </a:r>
            <a:r>
              <a:rPr lang="en-IN" sz="1400" dirty="0" err="1"/>
              <a:t>deleteInBatch</a:t>
            </a:r>
            <a:r>
              <a:rPr lang="en-IN" sz="1400" dirty="0"/>
              <a:t>(</a:t>
            </a:r>
            <a:r>
              <a:rPr lang="en-IN" sz="1400" dirty="0" err="1"/>
              <a:t>Iterable</a:t>
            </a:r>
            <a:r>
              <a:rPr lang="en-IN" sz="1400" dirty="0"/>
              <a:t>&lt;T&gt; entities);</a:t>
            </a:r>
          </a:p>
          <a:p>
            <a:r>
              <a:rPr lang="en-IN" sz="1400" dirty="0"/>
              <a:t>}</a:t>
            </a:r>
          </a:p>
        </p:txBody>
      </p:sp>
    </p:spTree>
    <p:extLst>
      <p:ext uri="{BB962C8B-B14F-4D97-AF65-F5344CB8AC3E}">
        <p14:creationId xmlns:p14="http://schemas.microsoft.com/office/powerpoint/2010/main" val="204696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05482-227B-5C50-F3C1-FF10FC0F2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DEF73-2170-0635-4073-D22BF07FC9C8}"/>
              </a:ext>
            </a:extLst>
          </p:cNvPr>
          <p:cNvSpPr>
            <a:spLocks noGrp="1"/>
          </p:cNvSpPr>
          <p:nvPr>
            <p:ph type="title"/>
          </p:nvPr>
        </p:nvSpPr>
        <p:spPr>
          <a:xfrm>
            <a:off x="1097280" y="286603"/>
            <a:ext cx="9203716" cy="805079"/>
          </a:xfrm>
        </p:spPr>
        <p:txBody>
          <a:bodyPr/>
          <a:lstStyle/>
          <a:p>
            <a:pPr algn="ctr"/>
            <a:r>
              <a:rPr lang="en-IN" dirty="0"/>
              <a:t>Queries in Spring Boot JPA</a:t>
            </a:r>
          </a:p>
        </p:txBody>
      </p:sp>
      <p:sp>
        <p:nvSpPr>
          <p:cNvPr id="3" name="Content Placeholder 2">
            <a:extLst>
              <a:ext uri="{FF2B5EF4-FFF2-40B4-BE49-F238E27FC236}">
                <a16:creationId xmlns:a16="http://schemas.microsoft.com/office/drawing/2014/main" id="{35238EAD-F9CB-E745-E47D-2770CF74E63B}"/>
              </a:ext>
            </a:extLst>
          </p:cNvPr>
          <p:cNvSpPr>
            <a:spLocks noGrp="1"/>
          </p:cNvSpPr>
          <p:nvPr>
            <p:ph idx="1"/>
          </p:nvPr>
        </p:nvSpPr>
        <p:spPr>
          <a:xfrm>
            <a:off x="1097280" y="1156996"/>
            <a:ext cx="10058400" cy="4712098"/>
          </a:xfrm>
        </p:spPr>
        <p:txBody>
          <a:bodyPr/>
          <a:lstStyle/>
          <a:p>
            <a:r>
              <a:rPr lang="en-IN" b="1" i="0" dirty="0">
                <a:solidFill>
                  <a:srgbClr val="333333"/>
                </a:solidFill>
                <a:effectLst/>
                <a:latin typeface="Helvetica Neue"/>
              </a:rPr>
              <a:t>@Query annotation with JPQL</a:t>
            </a:r>
          </a:p>
          <a:p>
            <a:endParaRPr lang="en-IN" b="1" dirty="0"/>
          </a:p>
          <a:p>
            <a:endParaRPr lang="en-IN" b="1" dirty="0"/>
          </a:p>
          <a:p>
            <a:r>
              <a:rPr lang="fr-FR" b="1" i="0" dirty="0">
                <a:solidFill>
                  <a:srgbClr val="333333"/>
                </a:solidFill>
                <a:effectLst/>
                <a:latin typeface="Helvetica Neue"/>
              </a:rPr>
              <a:t>Native SQL @Query in JPA</a:t>
            </a:r>
            <a:endParaRPr lang="en-IN" b="1" i="0" dirty="0">
              <a:solidFill>
                <a:srgbClr val="333333"/>
              </a:solidFill>
              <a:effectLst/>
              <a:latin typeface="Helvetica Neue"/>
            </a:endParaRPr>
          </a:p>
          <a:p>
            <a:endParaRPr lang="en-IN" b="1" dirty="0"/>
          </a:p>
          <a:p>
            <a:endParaRPr lang="en-IN" b="1" dirty="0"/>
          </a:p>
          <a:p>
            <a:endParaRPr lang="en-IN" b="1" dirty="0"/>
          </a:p>
          <a:p>
            <a:endParaRPr lang="en-IN" b="1" dirty="0"/>
          </a:p>
          <a:p>
            <a:r>
              <a:rPr lang="fr-FR" b="1" i="0" dirty="0" err="1">
                <a:solidFill>
                  <a:srgbClr val="333333"/>
                </a:solidFill>
                <a:effectLst/>
                <a:latin typeface="Helvetica Neue"/>
              </a:rPr>
              <a:t>Named</a:t>
            </a:r>
            <a:r>
              <a:rPr lang="fr-FR" b="1" i="0" dirty="0">
                <a:solidFill>
                  <a:srgbClr val="333333"/>
                </a:solidFill>
                <a:effectLst/>
                <a:latin typeface="Helvetica Neue"/>
              </a:rPr>
              <a:t> @Param in @Query</a:t>
            </a:r>
            <a:endParaRPr lang="en-IN" b="1" i="0" dirty="0">
              <a:solidFill>
                <a:srgbClr val="333333"/>
              </a:solidFill>
              <a:effectLst/>
              <a:latin typeface="Helvetica Neue"/>
            </a:endParaRPr>
          </a:p>
          <a:p>
            <a:endParaRPr lang="en-IN" b="1" dirty="0"/>
          </a:p>
        </p:txBody>
      </p:sp>
      <p:sp>
        <p:nvSpPr>
          <p:cNvPr id="6" name="Rectangle 3">
            <a:extLst>
              <a:ext uri="{FF2B5EF4-FFF2-40B4-BE49-F238E27FC236}">
                <a16:creationId xmlns:a16="http://schemas.microsoft.com/office/drawing/2014/main" id="{D2976D9B-E745-CE07-34BD-54F2E27B46D4}"/>
              </a:ext>
            </a:extLst>
          </p:cNvPr>
          <p:cNvSpPr>
            <a:spLocks noChangeArrowheads="1"/>
          </p:cNvSpPr>
          <p:nvPr/>
        </p:nvSpPr>
        <p:spPr bwMode="auto">
          <a:xfrm>
            <a:off x="2405431" y="1623211"/>
            <a:ext cx="6512767" cy="58477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@Query</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"SELECT s from Student s where </a:t>
            </a:r>
            <a:r>
              <a:rPr kumimoji="0" lang="en-US" altLang="en-US" sz="1600" b="0" i="0" u="none" strike="noStrike" cap="none" normalizeH="0" baseline="0" dirty="0" err="1">
                <a:ln>
                  <a:noFill/>
                </a:ln>
                <a:solidFill>
                  <a:srgbClr val="6AAB73"/>
                </a:solidFill>
                <a:effectLst/>
                <a:latin typeface="JetBrains Mono"/>
              </a:rPr>
              <a:t>s.emailId</a:t>
            </a:r>
            <a:r>
              <a:rPr kumimoji="0" lang="en-US" altLang="en-US" sz="1600" b="0" i="0" u="none" strike="noStrike" cap="none" normalizeH="0" baseline="0" dirty="0">
                <a:ln>
                  <a:noFill/>
                </a:ln>
                <a:solidFill>
                  <a:srgbClr val="6AAB73"/>
                </a:solidFill>
                <a:effectLst/>
                <a:latin typeface="JetBrains Mono"/>
              </a:rPr>
              <a:t> = ?1"</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Student </a:t>
            </a:r>
            <a:r>
              <a:rPr kumimoji="0" lang="en-US" altLang="en-US" sz="1600" b="0" i="0" u="none" strike="noStrike" cap="none" normalizeH="0" baseline="0" dirty="0" err="1">
                <a:ln>
                  <a:noFill/>
                </a:ln>
                <a:solidFill>
                  <a:srgbClr val="56A8F5"/>
                </a:solidFill>
                <a:effectLst/>
                <a:latin typeface="JetBrains Mono"/>
              </a:rPr>
              <a:t>getStudentByEmailAddress</a:t>
            </a:r>
            <a:r>
              <a:rPr kumimoji="0" lang="en-US" altLang="en-US" sz="1600" b="0" i="0" u="none" strike="noStrike" cap="none" normalizeH="0" baseline="0" dirty="0">
                <a:ln>
                  <a:noFill/>
                </a:ln>
                <a:solidFill>
                  <a:srgbClr val="BCBEC4"/>
                </a:solidFill>
                <a:effectLst/>
                <a:latin typeface="JetBrains Mono"/>
              </a:rPr>
              <a:t>(String </a:t>
            </a:r>
            <a:r>
              <a:rPr kumimoji="0" lang="en-US" altLang="en-US" sz="1600" b="0" i="0" u="none" strike="noStrike" cap="none" normalizeH="0" baseline="0" dirty="0" err="1">
                <a:ln>
                  <a:noFill/>
                </a:ln>
                <a:solidFill>
                  <a:srgbClr val="BCBEC4"/>
                </a:solidFill>
                <a:effectLst/>
                <a:latin typeface="JetBrains Mono"/>
              </a:rPr>
              <a:t>emailId</a:t>
            </a:r>
            <a:r>
              <a:rPr kumimoji="0" lang="en-US" altLang="en-US" sz="1600" b="0" i="0" u="none" strike="noStrike" cap="none" normalizeH="0" baseline="0" dirty="0">
                <a:ln>
                  <a:noFill/>
                </a:ln>
                <a:solidFill>
                  <a:srgbClr val="BCBEC4"/>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F126F70-E4F1-8760-0DD3-9037A2023031}"/>
              </a:ext>
            </a:extLst>
          </p:cNvPr>
          <p:cNvSpPr>
            <a:spLocks noChangeArrowheads="1"/>
          </p:cNvSpPr>
          <p:nvPr/>
        </p:nvSpPr>
        <p:spPr bwMode="auto">
          <a:xfrm>
            <a:off x="2405432" y="2767280"/>
            <a:ext cx="6512767"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@Query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value=</a:t>
            </a:r>
            <a:r>
              <a:rPr kumimoji="0" lang="en-US" altLang="en-US" sz="1600" b="0" i="0" u="none" strike="noStrike" cap="none" normalizeH="0" baseline="0" dirty="0">
                <a:ln>
                  <a:noFill/>
                </a:ln>
                <a:solidFill>
                  <a:srgbClr val="6AAB73"/>
                </a:solidFill>
                <a:effectLst/>
                <a:latin typeface="JetBrains Mono"/>
              </a:rPr>
              <a:t>"SELECT * from </a:t>
            </a:r>
            <a:r>
              <a:rPr kumimoji="0" lang="en-US" altLang="en-US" sz="1600" b="0" i="0" u="none" strike="noStrike" cap="none" normalizeH="0" baseline="0" dirty="0" err="1">
                <a:ln>
                  <a:noFill/>
                </a:ln>
                <a:solidFill>
                  <a:srgbClr val="6AAB73"/>
                </a:solidFill>
                <a:effectLst/>
                <a:latin typeface="JetBrains Mono"/>
              </a:rPr>
              <a:t>tbl_student</a:t>
            </a:r>
            <a:r>
              <a:rPr kumimoji="0" lang="en-US" altLang="en-US" sz="1600" b="0" i="0" u="none" strike="noStrike" cap="none" normalizeH="0" baseline="0" dirty="0">
                <a:ln>
                  <a:noFill/>
                </a:ln>
                <a:solidFill>
                  <a:srgbClr val="6AAB73"/>
                </a:solidFill>
                <a:effectLst/>
                <a:latin typeface="JetBrains Mono"/>
              </a:rPr>
              <a:t> s where </a:t>
            </a:r>
            <a:r>
              <a:rPr kumimoji="0" lang="en-US" altLang="en-US" sz="1600" b="0" i="0" u="none" strike="noStrike" cap="none" normalizeH="0" baseline="0" dirty="0" err="1">
                <a:ln>
                  <a:noFill/>
                </a:ln>
                <a:solidFill>
                  <a:srgbClr val="6AAB73"/>
                </a:solidFill>
                <a:effectLst/>
                <a:latin typeface="JetBrains Mono"/>
              </a:rPr>
              <a:t>s.email_address</a:t>
            </a:r>
            <a:r>
              <a:rPr kumimoji="0" lang="en-US" altLang="en-US" sz="1600" b="0" i="0" u="none" strike="noStrike" cap="none" normalizeH="0" baseline="0" dirty="0">
                <a:ln>
                  <a:noFill/>
                </a:ln>
                <a:solidFill>
                  <a:srgbClr val="6AAB73"/>
                </a:solidFill>
                <a:effectLst/>
                <a:latin typeface="JetBrains Mono"/>
              </a:rPr>
              <a:t> = ?1"</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nativeQuery</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CF8E6D"/>
                </a:solidFill>
                <a:effectLst/>
                <a:latin typeface="JetBrains Mono"/>
              </a:rPr>
              <a:t>true</a:t>
            </a:r>
            <a:br>
              <a:rPr kumimoji="0" lang="en-US" altLang="en-US" sz="1600" b="0" i="0" u="none" strike="noStrike" cap="none" normalizeH="0" baseline="0" dirty="0">
                <a:ln>
                  <a:noFill/>
                </a:ln>
                <a:solidFill>
                  <a:srgbClr val="CF8E6D"/>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Student </a:t>
            </a:r>
            <a:r>
              <a:rPr kumimoji="0" lang="en-US" altLang="en-US" sz="1600" b="0" i="0" u="none" strike="noStrike" cap="none" normalizeH="0" baseline="0" dirty="0" err="1">
                <a:ln>
                  <a:noFill/>
                </a:ln>
                <a:solidFill>
                  <a:srgbClr val="56A8F5"/>
                </a:solidFill>
                <a:effectLst/>
                <a:latin typeface="JetBrains Mono"/>
              </a:rPr>
              <a:t>getStudentByEmailAddressNative</a:t>
            </a:r>
            <a:r>
              <a:rPr kumimoji="0" lang="en-US" altLang="en-US" sz="1600" b="0" i="0" u="none" strike="noStrike" cap="none" normalizeH="0" baseline="0" dirty="0">
                <a:ln>
                  <a:noFill/>
                </a:ln>
                <a:solidFill>
                  <a:srgbClr val="BCBEC4"/>
                </a:solidFill>
                <a:effectLst/>
                <a:latin typeface="JetBrains Mono"/>
              </a:rPr>
              <a:t>(String </a:t>
            </a:r>
            <a:r>
              <a:rPr kumimoji="0" lang="en-US" altLang="en-US" sz="1600" b="0" i="0" u="none" strike="noStrike" cap="none" normalizeH="0" baseline="0" dirty="0" err="1">
                <a:ln>
                  <a:noFill/>
                </a:ln>
                <a:solidFill>
                  <a:srgbClr val="BCBEC4"/>
                </a:solidFill>
                <a:effectLst/>
                <a:latin typeface="JetBrains Mono"/>
              </a:rPr>
              <a:t>emailId</a:t>
            </a:r>
            <a:r>
              <a:rPr kumimoji="0" lang="en-US" altLang="en-US" sz="1600" b="0" i="0" u="none" strike="noStrike" cap="none" normalizeH="0" baseline="0" dirty="0">
                <a:ln>
                  <a:noFill/>
                </a:ln>
                <a:solidFill>
                  <a:srgbClr val="BCBEC4"/>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B1BAA9E-4A12-6C20-E360-A856D52780C2}"/>
              </a:ext>
            </a:extLst>
          </p:cNvPr>
          <p:cNvSpPr>
            <a:spLocks noChangeArrowheads="1"/>
          </p:cNvSpPr>
          <p:nvPr/>
        </p:nvSpPr>
        <p:spPr bwMode="auto">
          <a:xfrm>
            <a:off x="2405432" y="4942400"/>
            <a:ext cx="6587411"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@Query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value=</a:t>
            </a:r>
            <a:r>
              <a:rPr kumimoji="0" lang="en-US" altLang="en-US" sz="1600" b="0" i="0" u="none" strike="noStrike" cap="none" normalizeH="0" baseline="0" dirty="0">
                <a:ln>
                  <a:noFill/>
                </a:ln>
                <a:solidFill>
                  <a:srgbClr val="6AAB73"/>
                </a:solidFill>
                <a:effectLst/>
                <a:latin typeface="JetBrains Mono"/>
              </a:rPr>
              <a:t>"SELECT * from </a:t>
            </a:r>
            <a:r>
              <a:rPr kumimoji="0" lang="en-US" altLang="en-US" sz="1600" b="0" i="0" u="none" strike="noStrike" cap="none" normalizeH="0" baseline="0" dirty="0" err="1">
                <a:ln>
                  <a:noFill/>
                </a:ln>
                <a:solidFill>
                  <a:srgbClr val="6AAB73"/>
                </a:solidFill>
                <a:effectLst/>
                <a:latin typeface="JetBrains Mono"/>
              </a:rPr>
              <a:t>tbl_student</a:t>
            </a:r>
            <a:r>
              <a:rPr kumimoji="0" lang="en-US" altLang="en-US" sz="1600" b="0" i="0" u="none" strike="noStrike" cap="none" normalizeH="0" baseline="0" dirty="0">
                <a:ln>
                  <a:noFill/>
                </a:ln>
                <a:solidFill>
                  <a:srgbClr val="6AAB73"/>
                </a:solidFill>
                <a:effectLst/>
                <a:latin typeface="JetBrains Mono"/>
              </a:rPr>
              <a:t> s where </a:t>
            </a:r>
            <a:r>
              <a:rPr kumimoji="0" lang="en-US" altLang="en-US" sz="1600" b="0" i="0" u="none" strike="noStrike" cap="none" normalizeH="0" baseline="0" dirty="0" err="1">
                <a:ln>
                  <a:noFill/>
                </a:ln>
                <a:solidFill>
                  <a:srgbClr val="6AAB73"/>
                </a:solidFill>
                <a:effectLst/>
                <a:latin typeface="JetBrains Mono"/>
              </a:rPr>
              <a:t>s.email_address</a:t>
            </a:r>
            <a:r>
              <a:rPr kumimoji="0" lang="en-US" altLang="en-US" sz="1600" b="0" i="0" u="none" strike="noStrike" cap="none" normalizeH="0" baseline="0" dirty="0">
                <a:ln>
                  <a:noFill/>
                </a:ln>
                <a:solidFill>
                  <a:srgbClr val="6AAB73"/>
                </a:solidFill>
                <a:effectLst/>
                <a:latin typeface="JetBrains Mono"/>
              </a:rPr>
              <a:t> = :</a:t>
            </a:r>
            <a:r>
              <a:rPr kumimoji="0" lang="en-US" altLang="en-US" sz="1600" b="0" i="0" u="none" strike="noStrike" cap="none" normalizeH="0" baseline="0" dirty="0" err="1">
                <a:ln>
                  <a:noFill/>
                </a:ln>
                <a:solidFill>
                  <a:srgbClr val="6AAB73"/>
                </a:solidFill>
                <a:effectLst/>
                <a:latin typeface="JetBrains Mono"/>
              </a:rPr>
              <a:t>emailId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nativeQuery</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CF8E6D"/>
                </a:solidFill>
                <a:effectLst/>
                <a:latin typeface="JetBrains Mono"/>
              </a:rPr>
              <a:t>true</a:t>
            </a:r>
            <a:br>
              <a:rPr kumimoji="0" lang="en-US" altLang="en-US" sz="1600" b="0" i="0" u="none" strike="noStrike" cap="none" normalizeH="0" baseline="0" dirty="0">
                <a:ln>
                  <a:noFill/>
                </a:ln>
                <a:solidFill>
                  <a:srgbClr val="CF8E6D"/>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Student </a:t>
            </a:r>
            <a:r>
              <a:rPr kumimoji="0" lang="en-US" altLang="en-US" sz="1600" b="0" i="0" u="none" strike="noStrike" cap="none" normalizeH="0" baseline="0" dirty="0" err="1">
                <a:ln>
                  <a:noFill/>
                </a:ln>
                <a:solidFill>
                  <a:srgbClr val="56A8F5"/>
                </a:solidFill>
                <a:effectLst/>
                <a:latin typeface="JetBrains Mono"/>
              </a:rPr>
              <a:t>getStudentByEmailAddressNativeNamedParam</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B3AE60"/>
                </a:solidFill>
                <a:effectLst/>
                <a:latin typeface="JetBrains Mono"/>
              </a:rPr>
              <a:t>@Param</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"emailId"</a:t>
            </a:r>
            <a:r>
              <a:rPr kumimoji="0" lang="en-US" altLang="en-US" sz="1600" b="0" i="0" u="none" strike="noStrike" cap="none" normalizeH="0" baseline="0" dirty="0">
                <a:ln>
                  <a:noFill/>
                </a:ln>
                <a:solidFill>
                  <a:srgbClr val="BCBEC4"/>
                </a:solidFill>
                <a:effectLst/>
                <a:latin typeface="JetBrains Mono"/>
              </a:rPr>
              <a:t>) String </a:t>
            </a:r>
            <a:r>
              <a:rPr kumimoji="0" lang="en-US" altLang="en-US" sz="1600" b="0" i="0" u="none" strike="noStrike" cap="none" normalizeH="0" baseline="0" dirty="0" err="1">
                <a:ln>
                  <a:noFill/>
                </a:ln>
                <a:solidFill>
                  <a:srgbClr val="BCBEC4"/>
                </a:solidFill>
                <a:effectLst/>
                <a:latin typeface="JetBrains Mono"/>
              </a:rPr>
              <a:t>emailId</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87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0A50D-580A-7C90-82C0-D8C203F66D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93114-0AA7-1230-3466-DBFAF88A59D2}"/>
              </a:ext>
            </a:extLst>
          </p:cNvPr>
          <p:cNvSpPr>
            <a:spLocks noGrp="1"/>
          </p:cNvSpPr>
          <p:nvPr>
            <p:ph type="title"/>
          </p:nvPr>
        </p:nvSpPr>
        <p:spPr>
          <a:xfrm>
            <a:off x="1097280" y="286603"/>
            <a:ext cx="10058400" cy="805079"/>
          </a:xfrm>
        </p:spPr>
        <p:txBody>
          <a:bodyPr/>
          <a:lstStyle/>
          <a:p>
            <a:r>
              <a:rPr lang="en-IN" dirty="0" err="1"/>
              <a:t>CollegeAPI</a:t>
            </a:r>
            <a:r>
              <a:rPr lang="en-IN" dirty="0"/>
              <a:t> - E-R Diagram</a:t>
            </a:r>
          </a:p>
        </p:txBody>
      </p:sp>
      <p:pic>
        <p:nvPicPr>
          <p:cNvPr id="5" name="Content Placeholder 4">
            <a:extLst>
              <a:ext uri="{FF2B5EF4-FFF2-40B4-BE49-F238E27FC236}">
                <a16:creationId xmlns:a16="http://schemas.microsoft.com/office/drawing/2014/main" id="{29233833-C754-8643-5F7B-216B387F45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037" y="1688325"/>
            <a:ext cx="9467783" cy="3854057"/>
          </a:xfrm>
        </p:spPr>
      </p:pic>
    </p:spTree>
    <p:extLst>
      <p:ext uri="{BB962C8B-B14F-4D97-AF65-F5344CB8AC3E}">
        <p14:creationId xmlns:p14="http://schemas.microsoft.com/office/powerpoint/2010/main" val="4208076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2081</TotalTime>
  <Words>2793</Words>
  <Application>Microsoft Office PowerPoint</Application>
  <PresentationFormat>Widescreen</PresentationFormat>
  <Paragraphs>241</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-apple-system</vt:lpstr>
      <vt:lpstr>Arial</vt:lpstr>
      <vt:lpstr>Arial Unicode MS</vt:lpstr>
      <vt:lpstr>Helvetica Neue</vt:lpstr>
      <vt:lpstr>inter-bold</vt:lpstr>
      <vt:lpstr>inter-regular</vt:lpstr>
      <vt:lpstr>JetBrains Mono</vt:lpstr>
      <vt:lpstr>Nunito</vt:lpstr>
      <vt:lpstr>Raleway</vt:lpstr>
      <vt:lpstr>source-serif-pro</vt:lpstr>
      <vt:lpstr>Trebuchet MS</vt:lpstr>
      <vt:lpstr>Wingdings 3</vt:lpstr>
      <vt:lpstr>Facet</vt:lpstr>
      <vt:lpstr>Spring Boot Tutorial</vt:lpstr>
      <vt:lpstr>Agenda</vt:lpstr>
      <vt:lpstr>What is Spring Data JPA</vt:lpstr>
      <vt:lpstr>Difference between JPA, Spring Data JPA and Hibernate</vt:lpstr>
      <vt:lpstr>Spring Data Repositories</vt:lpstr>
      <vt:lpstr>Spring Data Repositories (Contd ..)  </vt:lpstr>
      <vt:lpstr>Spring Data Repositories (Contd ..)  </vt:lpstr>
      <vt:lpstr>Queries in Spring Boot JPA</vt:lpstr>
      <vt:lpstr>CollegeAPI - E-R Diagram</vt:lpstr>
      <vt:lpstr>Hibernate Associations</vt:lpstr>
      <vt:lpstr>Hibernate Associations (contd ..)</vt:lpstr>
      <vt:lpstr>Object-Relationship Mappings </vt:lpstr>
      <vt:lpstr>@OneToOne Relationship</vt:lpstr>
      <vt:lpstr>@ManyToOne Relationship </vt:lpstr>
      <vt:lpstr>@OneToMany Relationship </vt:lpstr>
      <vt:lpstr>@ManyToMany Relationship</vt:lpstr>
      <vt:lpstr>Fetch Types in Hibernate</vt:lpstr>
      <vt:lpstr>Cascade Types in Hibernate</vt:lpstr>
      <vt:lpstr>ddl-auto property in Hibernate</vt:lpstr>
      <vt:lpstr>Orphan Removal in Hibernate</vt:lpstr>
      <vt:lpstr>@Embedded and @Embeddable</vt:lpstr>
      <vt:lpstr>@Embedded and @Embeddable (Contd ..)</vt:lpstr>
      <vt:lpstr>API Documentation - Swagger</vt:lpstr>
      <vt:lpstr>Server Health Monitoring - Actuator</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Tutorial</dc:title>
  <dc:creator>Swarnadeep Ghosh</dc:creator>
  <cp:lastModifiedBy>Swarnadeep Ghosh</cp:lastModifiedBy>
  <cp:revision>77</cp:revision>
  <dcterms:created xsi:type="dcterms:W3CDTF">2024-02-13T03:15:19Z</dcterms:created>
  <dcterms:modified xsi:type="dcterms:W3CDTF">2024-02-16T16:28:45Z</dcterms:modified>
</cp:coreProperties>
</file>