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sldIdLst>
    <p:sldId id="256" r:id="rId2"/>
    <p:sldId id="272" r:id="rId3"/>
    <p:sldId id="259" r:id="rId4"/>
    <p:sldId id="271" r:id="rId5"/>
    <p:sldId id="260" r:id="rId6"/>
    <p:sldId id="261" r:id="rId7"/>
    <p:sldId id="258" r:id="rId8"/>
    <p:sldId id="264" r:id="rId9"/>
    <p:sldId id="265" r:id="rId10"/>
    <p:sldId id="266" r:id="rId11"/>
    <p:sldId id="267" r:id="rId12"/>
    <p:sldId id="262" r:id="rId13"/>
    <p:sldId id="263" r:id="rId14"/>
    <p:sldId id="273" r:id="rId15"/>
    <p:sldId id="270" r:id="rId16"/>
    <p:sldId id="268" r:id="rId17"/>
    <p:sldId id="269"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CB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8635AD-30F1-4CE4-930D-DF5D3BF49766}"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1079615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8635AD-30F1-4CE4-930D-DF5D3BF49766}"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3869845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8635AD-30F1-4CE4-930D-DF5D3BF49766}"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4ED3-EBDB-4388-B743-AB66C856BC6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5304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8635AD-30F1-4CE4-930D-DF5D3BF49766}"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835967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8635AD-30F1-4CE4-930D-DF5D3BF49766}"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4ED3-EBDB-4388-B743-AB66C856BC6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885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8635AD-30F1-4CE4-930D-DF5D3BF49766}"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391749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8635AD-30F1-4CE4-930D-DF5D3BF49766}"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559180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8635AD-30F1-4CE4-930D-DF5D3BF49766}"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304538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8635AD-30F1-4CE4-930D-DF5D3BF49766}"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858025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8635AD-30F1-4CE4-930D-DF5D3BF49766}"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3048420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8635AD-30F1-4CE4-930D-DF5D3BF49766}"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2461698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8635AD-30F1-4CE4-930D-DF5D3BF49766}" type="datetimeFigureOut">
              <a:rPr lang="en-IN" smtClean="0"/>
              <a:t>14-02-2024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405528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8635AD-30F1-4CE4-930D-DF5D3BF49766}" type="datetimeFigureOut">
              <a:rPr lang="en-IN" smtClean="0"/>
              <a:t>14-02-2024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345176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8635AD-30F1-4CE4-930D-DF5D3BF49766}" type="datetimeFigureOut">
              <a:rPr lang="en-IN" smtClean="0"/>
              <a:t>14-02-2024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1874646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8635AD-30F1-4CE4-930D-DF5D3BF49766}"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4258172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8635AD-30F1-4CE4-930D-DF5D3BF49766}"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BD4ED3-EBDB-4388-B743-AB66C856BC61}" type="slidenum">
              <a:rPr lang="en-IN" smtClean="0"/>
              <a:t>‹#›</a:t>
            </a:fld>
            <a:endParaRPr lang="en-IN"/>
          </a:p>
        </p:txBody>
      </p:sp>
    </p:spTree>
    <p:extLst>
      <p:ext uri="{BB962C8B-B14F-4D97-AF65-F5344CB8AC3E}">
        <p14:creationId xmlns:p14="http://schemas.microsoft.com/office/powerpoint/2010/main" val="150421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8635AD-30F1-4CE4-930D-DF5D3BF49766}" type="datetimeFigureOut">
              <a:rPr lang="en-IN" smtClean="0"/>
              <a:t>14-02-2024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3BD4ED3-EBDB-4388-B743-AB66C856BC61}" type="slidenum">
              <a:rPr lang="en-IN" smtClean="0"/>
              <a:t>‹#›</a:t>
            </a:fld>
            <a:endParaRPr lang="en-IN"/>
          </a:p>
        </p:txBody>
      </p:sp>
    </p:spTree>
    <p:extLst>
      <p:ext uri="{BB962C8B-B14F-4D97-AF65-F5344CB8AC3E}">
        <p14:creationId xmlns:p14="http://schemas.microsoft.com/office/powerpoint/2010/main" val="190814882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FBEC1-8937-2B65-E02D-618134147A7E}"/>
              </a:ext>
            </a:extLst>
          </p:cNvPr>
          <p:cNvSpPr>
            <a:spLocks noGrp="1"/>
          </p:cNvSpPr>
          <p:nvPr>
            <p:ph type="ctrTitle"/>
          </p:nvPr>
        </p:nvSpPr>
        <p:spPr>
          <a:xfrm>
            <a:off x="1491418" y="991131"/>
            <a:ext cx="7766936" cy="1646302"/>
          </a:xfrm>
        </p:spPr>
        <p:txBody>
          <a:bodyPr/>
          <a:lstStyle/>
          <a:p>
            <a:r>
              <a:rPr lang="en-IN" dirty="0"/>
              <a:t>Spring Boot Tutorial</a:t>
            </a:r>
          </a:p>
        </p:txBody>
      </p:sp>
      <p:sp>
        <p:nvSpPr>
          <p:cNvPr id="3" name="Subtitle 2">
            <a:extLst>
              <a:ext uri="{FF2B5EF4-FFF2-40B4-BE49-F238E27FC236}">
                <a16:creationId xmlns:a16="http://schemas.microsoft.com/office/drawing/2014/main" id="{B21448FD-A752-B499-C860-7B3AE59453BE}"/>
              </a:ext>
            </a:extLst>
          </p:cNvPr>
          <p:cNvSpPr>
            <a:spLocks noGrp="1"/>
          </p:cNvSpPr>
          <p:nvPr>
            <p:ph type="subTitle" idx="1"/>
          </p:nvPr>
        </p:nvSpPr>
        <p:spPr>
          <a:xfrm>
            <a:off x="1491418" y="2981797"/>
            <a:ext cx="7766936" cy="1096899"/>
          </a:xfrm>
        </p:spPr>
        <p:txBody>
          <a:bodyPr/>
          <a:lstStyle/>
          <a:p>
            <a:r>
              <a:rPr lang="en-IN" dirty="0"/>
              <a:t>Session 2</a:t>
            </a:r>
          </a:p>
        </p:txBody>
      </p:sp>
      <p:pic>
        <p:nvPicPr>
          <p:cNvPr id="8194" name="Picture 2" descr="Spring Boot + Spring Data JPA example - Mkyong.com">
            <a:extLst>
              <a:ext uri="{FF2B5EF4-FFF2-40B4-BE49-F238E27FC236}">
                <a16:creationId xmlns:a16="http://schemas.microsoft.com/office/drawing/2014/main" id="{2C729394-8B06-9369-02E7-DAD09F408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119" y="3530246"/>
            <a:ext cx="4830050" cy="2177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35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1EB64-5C6D-127E-B583-28D5956991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9C3EED-EF80-5A40-8354-A3DE32378E74}"/>
              </a:ext>
            </a:extLst>
          </p:cNvPr>
          <p:cNvSpPr>
            <a:spLocks noGrp="1"/>
          </p:cNvSpPr>
          <p:nvPr>
            <p:ph type="title"/>
          </p:nvPr>
        </p:nvSpPr>
        <p:spPr>
          <a:xfrm>
            <a:off x="1097280" y="286603"/>
            <a:ext cx="10058400" cy="805079"/>
          </a:xfrm>
        </p:spPr>
        <p:txBody>
          <a:bodyPr/>
          <a:lstStyle/>
          <a:p>
            <a:r>
              <a:rPr lang="en-IN" dirty="0"/>
              <a:t>@ManyToOne and @OneToMany Relationship </a:t>
            </a:r>
          </a:p>
        </p:txBody>
      </p:sp>
      <p:sp>
        <p:nvSpPr>
          <p:cNvPr id="4" name="Rectangle 1">
            <a:extLst>
              <a:ext uri="{FF2B5EF4-FFF2-40B4-BE49-F238E27FC236}">
                <a16:creationId xmlns:a16="http://schemas.microsoft.com/office/drawing/2014/main" id="{661FA6C9-AFDB-752C-D18D-5699FEEBD045}"/>
              </a:ext>
            </a:extLst>
          </p:cNvPr>
          <p:cNvSpPr>
            <a:spLocks noChangeArrowheads="1"/>
          </p:cNvSpPr>
          <p:nvPr/>
        </p:nvSpPr>
        <p:spPr bwMode="auto">
          <a:xfrm>
            <a:off x="1838130" y="1936283"/>
            <a:ext cx="6680718" cy="830997"/>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3AE60"/>
                </a:solidFill>
                <a:effectLst/>
                <a:latin typeface="JetBrains Mono"/>
              </a:rPr>
              <a:t>@ManyToOne</a:t>
            </a:r>
            <a:r>
              <a:rPr kumimoji="0" lang="en-US" altLang="en-US" sz="1600" b="0" i="0" u="none" strike="noStrike" cap="none" normalizeH="0" baseline="0" dirty="0">
                <a:ln>
                  <a:noFill/>
                </a:ln>
                <a:solidFill>
                  <a:srgbClr val="BCBEC4"/>
                </a:solidFill>
                <a:effectLst/>
                <a:latin typeface="JetBrains Mono"/>
              </a:rPr>
              <a:t>(cascade = </a:t>
            </a:r>
            <a:r>
              <a:rPr kumimoji="0" lang="en-US" altLang="en-US" sz="1600" b="0" i="0" u="none" strike="noStrike" cap="none" normalizeH="0" baseline="0" dirty="0" err="1">
                <a:ln>
                  <a:noFill/>
                </a:ln>
                <a:solidFill>
                  <a:srgbClr val="BCBEC4"/>
                </a:solidFill>
                <a:effectLst/>
                <a:latin typeface="JetBrains Mono"/>
              </a:rPr>
              <a:t>CascadeType.</a:t>
            </a:r>
            <a:r>
              <a:rPr kumimoji="0" lang="en-US" altLang="en-US" sz="1600" b="0" i="1" u="none" strike="noStrike" cap="none" normalizeH="0" baseline="0" dirty="0" err="1">
                <a:ln>
                  <a:noFill/>
                </a:ln>
                <a:solidFill>
                  <a:srgbClr val="C77DBB"/>
                </a:solidFill>
                <a:effectLst/>
                <a:latin typeface="JetBrains Mono"/>
              </a:rPr>
              <a:t>PERSIST</a:t>
            </a:r>
            <a:r>
              <a:rPr kumimoji="0" lang="en-US" altLang="en-US" sz="1600" b="0" i="0" u="none" strike="noStrike" cap="none" normalizeH="0" baseline="0" dirty="0">
                <a:ln>
                  <a:noFill/>
                </a:ln>
                <a:solidFill>
                  <a:srgbClr val="BCBEC4"/>
                </a:solidFill>
                <a:effectLst/>
                <a:latin typeface="JetBrains Mono"/>
              </a:rPr>
              <a:t>, fetch = FetchType.</a:t>
            </a:r>
            <a:r>
              <a:rPr kumimoji="0" lang="en-US" altLang="en-US" sz="1600" b="0" i="1" u="none" strike="noStrike" cap="none" normalizeH="0" baseline="0" dirty="0">
                <a:ln>
                  <a:noFill/>
                </a:ln>
                <a:solidFill>
                  <a:srgbClr val="C77DBB"/>
                </a:solidFill>
                <a:effectLst/>
                <a:latin typeface="JetBrains Mono"/>
              </a:rPr>
              <a:t>LAZY</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3AE60"/>
                </a:solidFill>
                <a:effectLst/>
                <a:latin typeface="JetBrains Mono"/>
              </a:rPr>
              <a:t>@JoinColumn</a:t>
            </a:r>
            <a:r>
              <a:rPr kumimoji="0" lang="en-US" altLang="en-US" sz="1600" b="0" i="0" u="none" strike="noStrike" cap="none" normalizeH="0" baseline="0" dirty="0">
                <a:ln>
                  <a:noFill/>
                </a:ln>
                <a:solidFill>
                  <a:srgbClr val="BCBEC4"/>
                </a:solidFill>
                <a:effectLst/>
                <a:latin typeface="JetBrains Mono"/>
              </a:rPr>
              <a:t>(name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teacher_id</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err="1">
                <a:ln>
                  <a:noFill/>
                </a:ln>
                <a:solidFill>
                  <a:srgbClr val="BCBEC4"/>
                </a:solidFill>
                <a:effectLst/>
                <a:latin typeface="JetBrains Mono"/>
              </a:rPr>
              <a:t>referencedColumnName</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teacherId</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CF8E6D"/>
                </a:solidFill>
                <a:effectLst/>
                <a:latin typeface="JetBrains Mono"/>
              </a:rPr>
              <a:t>private </a:t>
            </a:r>
            <a:r>
              <a:rPr kumimoji="0" lang="en-US" altLang="en-US" sz="1600" b="0" i="0" u="none" strike="noStrike" cap="none" normalizeH="0" baseline="0" dirty="0">
                <a:ln>
                  <a:noFill/>
                </a:ln>
                <a:solidFill>
                  <a:srgbClr val="BCBEC4"/>
                </a:solidFill>
                <a:effectLst/>
                <a:latin typeface="JetBrains Mono"/>
              </a:rPr>
              <a:t>Teacher </a:t>
            </a:r>
            <a:r>
              <a:rPr kumimoji="0" lang="en-US" altLang="en-US" sz="1600" b="0" i="0" u="none" strike="noStrike" cap="none" normalizeH="0" baseline="0" dirty="0" err="1">
                <a:ln>
                  <a:noFill/>
                </a:ln>
                <a:solidFill>
                  <a:srgbClr val="C77DBB"/>
                </a:solidFill>
                <a:effectLst/>
                <a:latin typeface="JetBrains Mono"/>
              </a:rPr>
              <a:t>teacher</a:t>
            </a:r>
            <a:r>
              <a:rPr kumimoji="0" lang="en-US" altLang="en-US" sz="1600" b="0" i="0" u="none" strike="noStrike" cap="none" normalizeH="0" baseline="0" dirty="0">
                <a:ln>
                  <a:noFill/>
                </a:ln>
                <a:solidFill>
                  <a:srgbClr val="BCBEC4"/>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D96E8A1-70E9-709F-50D2-D9793B3D70CD}"/>
              </a:ext>
            </a:extLst>
          </p:cNvPr>
          <p:cNvSpPr>
            <a:spLocks noChangeArrowheads="1"/>
          </p:cNvSpPr>
          <p:nvPr/>
        </p:nvSpPr>
        <p:spPr bwMode="auto">
          <a:xfrm>
            <a:off x="1838130" y="4256267"/>
            <a:ext cx="6746033" cy="1323439"/>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3AE60"/>
                </a:solidFill>
                <a:effectLst/>
                <a:latin typeface="JetBrains Mono"/>
              </a:rPr>
              <a:t>@OneToMany</a:t>
            </a:r>
            <a:r>
              <a:rPr kumimoji="0" lang="en-US" altLang="en-US" sz="1600" b="0" i="0" u="none" strike="noStrike" cap="none" normalizeH="0" baseline="0" dirty="0">
                <a:ln>
                  <a:noFill/>
                </a:ln>
                <a:solidFill>
                  <a:srgbClr val="BCBEC4"/>
                </a:solidFill>
                <a:effectLst/>
                <a:latin typeface="JetBrains Mono"/>
              </a:rPr>
              <a:t>(fetch = </a:t>
            </a:r>
            <a:r>
              <a:rPr kumimoji="0" lang="en-US" altLang="en-US" sz="1600" b="0" i="0" u="none" strike="noStrike" cap="none" normalizeH="0" baseline="0" dirty="0" err="1">
                <a:ln>
                  <a:noFill/>
                </a:ln>
                <a:solidFill>
                  <a:srgbClr val="BCBEC4"/>
                </a:solidFill>
                <a:effectLst/>
                <a:latin typeface="JetBrains Mono"/>
              </a:rPr>
              <a:t>FetchType.</a:t>
            </a:r>
            <a:r>
              <a:rPr kumimoji="0" lang="en-US" altLang="en-US" sz="1600" b="0" i="1" u="none" strike="noStrike" cap="none" normalizeH="0" baseline="0" dirty="0" err="1">
                <a:ln>
                  <a:noFill/>
                </a:ln>
                <a:solidFill>
                  <a:srgbClr val="C77DBB"/>
                </a:solidFill>
                <a:effectLst/>
                <a:latin typeface="JetBrains Mono"/>
              </a:rPr>
              <a:t>LAZY</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3AE60"/>
                </a:solidFill>
                <a:effectLst/>
                <a:latin typeface="JetBrains Mono"/>
              </a:rPr>
              <a:t>@JoinColumn</a:t>
            </a:r>
            <a:r>
              <a:rPr kumimoji="0" lang="en-US" altLang="en-US" sz="1600" b="0" i="0" u="none" strike="noStrike" cap="none" normalizeH="0" baseline="0" dirty="0">
                <a:ln>
                  <a:noFill/>
                </a:ln>
                <a:solidFill>
                  <a:srgbClr val="BCBEC4"/>
                </a:solidFill>
                <a:effectLst/>
                <a:latin typeface="JetBrains Mono"/>
              </a:rPr>
              <a:t>(name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teacher_id</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err="1">
                <a:ln>
                  <a:noFill/>
                </a:ln>
                <a:solidFill>
                  <a:srgbClr val="BCBEC4"/>
                </a:solidFill>
                <a:effectLst/>
                <a:latin typeface="JetBrains Mono"/>
              </a:rPr>
              <a:t>referencedColumnName</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teacherId</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3AE60"/>
                </a:solidFill>
                <a:effectLst/>
                <a:latin typeface="JetBrains Mono"/>
              </a:rPr>
              <a:t>@JsonIgnore</a:t>
            </a:r>
            <a:br>
              <a:rPr kumimoji="0" lang="en-US" altLang="en-US" sz="1600" b="0" i="0" u="none" strike="noStrike" cap="none" normalizeH="0" baseline="0" dirty="0">
                <a:ln>
                  <a:noFill/>
                </a:ln>
                <a:solidFill>
                  <a:srgbClr val="B3AE60"/>
                </a:solidFill>
                <a:effectLst/>
                <a:latin typeface="JetBrains Mono"/>
              </a:rPr>
            </a:br>
            <a:r>
              <a:rPr kumimoji="0" lang="en-US" altLang="en-US" sz="1600" b="0" i="0" u="none" strike="noStrike" cap="none" normalizeH="0" baseline="0" dirty="0">
                <a:ln>
                  <a:noFill/>
                </a:ln>
                <a:solidFill>
                  <a:srgbClr val="B3AE60"/>
                </a:solidFill>
                <a:effectLst/>
                <a:latin typeface="JetBrains Mono"/>
              </a:rPr>
              <a:t>@ToString.Exclude</a:t>
            </a:r>
            <a:br>
              <a:rPr kumimoji="0" lang="en-US" altLang="en-US" sz="1600" b="0" i="0" u="none" strike="noStrike" cap="none" normalizeH="0" baseline="0" dirty="0">
                <a:ln>
                  <a:noFill/>
                </a:ln>
                <a:solidFill>
                  <a:srgbClr val="B3AE60"/>
                </a:solidFill>
                <a:effectLst/>
                <a:latin typeface="JetBrains Mono"/>
              </a:rPr>
            </a:br>
            <a:r>
              <a:rPr kumimoji="0" lang="en-US" altLang="en-US" sz="1600" b="0" i="0" u="none" strike="noStrike" cap="none" normalizeH="0" baseline="0" dirty="0">
                <a:ln>
                  <a:noFill/>
                </a:ln>
                <a:solidFill>
                  <a:srgbClr val="CF8E6D"/>
                </a:solidFill>
                <a:effectLst/>
                <a:latin typeface="JetBrains Mono"/>
              </a:rPr>
              <a:t>private </a:t>
            </a:r>
            <a:r>
              <a:rPr kumimoji="0" lang="en-US" altLang="en-US" sz="1600" b="0" i="0" u="none" strike="noStrike" cap="none" normalizeH="0" baseline="0" dirty="0">
                <a:ln>
                  <a:noFill/>
                </a:ln>
                <a:solidFill>
                  <a:srgbClr val="BCBEC4"/>
                </a:solidFill>
                <a:effectLst/>
                <a:latin typeface="JetBrains Mono"/>
              </a:rPr>
              <a:t>List&lt;Course&gt; </a:t>
            </a:r>
            <a:r>
              <a:rPr kumimoji="0" lang="en-US" altLang="en-US" sz="1600" b="0" i="0" u="none" strike="noStrike" cap="none" normalizeH="0" baseline="0" dirty="0">
                <a:ln>
                  <a:noFill/>
                </a:ln>
                <a:solidFill>
                  <a:srgbClr val="C77DBB"/>
                </a:solidFill>
                <a:effectLst/>
                <a:latin typeface="JetBrains Mono"/>
              </a:rPr>
              <a:t>courses</a:t>
            </a:r>
            <a:r>
              <a:rPr kumimoji="0" lang="en-US" altLang="en-US" sz="1600" b="0" i="0" u="none" strike="noStrike" cap="none" normalizeH="0" baseline="0" dirty="0">
                <a:ln>
                  <a:noFill/>
                </a:ln>
                <a:solidFill>
                  <a:srgbClr val="BCBEC4"/>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8" name="Content Placeholder 2">
            <a:extLst>
              <a:ext uri="{FF2B5EF4-FFF2-40B4-BE49-F238E27FC236}">
                <a16:creationId xmlns:a16="http://schemas.microsoft.com/office/drawing/2014/main" id="{90A09906-5AD3-C17D-04E9-8E60F25E0141}"/>
              </a:ext>
            </a:extLst>
          </p:cNvPr>
          <p:cNvSpPr>
            <a:spLocks noGrp="1"/>
          </p:cNvSpPr>
          <p:nvPr>
            <p:ph idx="1"/>
          </p:nvPr>
        </p:nvSpPr>
        <p:spPr>
          <a:xfrm>
            <a:off x="1097280" y="1156996"/>
            <a:ext cx="10058400" cy="4712098"/>
          </a:xfrm>
        </p:spPr>
        <p:txBody>
          <a:bodyPr>
            <a:normAutofit/>
          </a:bodyPr>
          <a:lstStyle/>
          <a:p>
            <a:pPr fontAlgn="base">
              <a:lnSpc>
                <a:spcPct val="150000"/>
              </a:lnSpc>
            </a:pPr>
            <a:r>
              <a:rPr lang="en-IN" sz="2000" b="0" i="0" dirty="0">
                <a:solidFill>
                  <a:schemeClr val="tx1"/>
                </a:solidFill>
                <a:effectLst/>
                <a:latin typeface="Nunito" panose="020F0502020204030204" pitchFamily="2" charset="0"/>
              </a:rPr>
              <a:t>Uni-directional Relationship</a:t>
            </a:r>
          </a:p>
          <a:p>
            <a:pPr fontAlgn="base">
              <a:lnSpc>
                <a:spcPct val="150000"/>
              </a:lnSpc>
            </a:pPr>
            <a:endParaRPr lang="en-IN" sz="2000" dirty="0">
              <a:solidFill>
                <a:schemeClr val="tx1"/>
              </a:solidFill>
              <a:latin typeface="Nunito" panose="020F0502020204030204" pitchFamily="2" charset="0"/>
            </a:endParaRPr>
          </a:p>
          <a:p>
            <a:pPr fontAlgn="base">
              <a:lnSpc>
                <a:spcPct val="150000"/>
              </a:lnSpc>
            </a:pPr>
            <a:endParaRPr lang="en-IN" sz="2000" b="0" i="0" dirty="0">
              <a:solidFill>
                <a:schemeClr val="tx1"/>
              </a:solidFill>
              <a:effectLst/>
              <a:latin typeface="Nunito" panose="020F0502020204030204" pitchFamily="2" charset="0"/>
            </a:endParaRPr>
          </a:p>
          <a:p>
            <a:pPr marL="0" indent="0" fontAlgn="base">
              <a:lnSpc>
                <a:spcPct val="150000"/>
              </a:lnSpc>
              <a:buNone/>
            </a:pPr>
            <a:endParaRPr lang="en-IN" sz="2000" dirty="0">
              <a:solidFill>
                <a:schemeClr val="tx1"/>
              </a:solidFill>
              <a:latin typeface="Nunito" panose="020F0502020204030204" pitchFamily="2" charset="0"/>
            </a:endParaRPr>
          </a:p>
          <a:p>
            <a:pPr fontAlgn="base">
              <a:lnSpc>
                <a:spcPct val="150000"/>
              </a:lnSpc>
            </a:pPr>
            <a:r>
              <a:rPr lang="en-IN" sz="2000" dirty="0">
                <a:solidFill>
                  <a:schemeClr val="tx1"/>
                </a:solidFill>
                <a:latin typeface="Nunito" panose="020F0502020204030204" pitchFamily="2" charset="0"/>
              </a:rPr>
              <a:t>B</a:t>
            </a:r>
            <a:r>
              <a:rPr lang="en-IN" sz="2000" b="0" i="0" dirty="0">
                <a:solidFill>
                  <a:schemeClr val="tx1"/>
                </a:solidFill>
                <a:effectLst/>
                <a:latin typeface="Nunito" panose="020F0502020204030204" pitchFamily="2" charset="0"/>
              </a:rPr>
              <a:t>i-directional Relationship</a:t>
            </a:r>
          </a:p>
          <a:p>
            <a:pPr marL="0" indent="0" fontAlgn="base">
              <a:lnSpc>
                <a:spcPct val="150000"/>
              </a:lnSpc>
              <a:buNone/>
            </a:pPr>
            <a:endParaRPr lang="en-IN" sz="2000" b="0" i="0" dirty="0">
              <a:solidFill>
                <a:schemeClr val="tx1"/>
              </a:solidFill>
              <a:effectLst/>
              <a:latin typeface="Nunito" panose="020F0502020204030204" pitchFamily="2" charset="0"/>
            </a:endParaRPr>
          </a:p>
        </p:txBody>
      </p:sp>
    </p:spTree>
    <p:extLst>
      <p:ext uri="{BB962C8B-B14F-4D97-AF65-F5344CB8AC3E}">
        <p14:creationId xmlns:p14="http://schemas.microsoft.com/office/powerpoint/2010/main" val="245687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955EF-ADE7-9A4E-B090-886A6B6980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662FDB-F8C2-9EA8-C505-43517A61E6B9}"/>
              </a:ext>
            </a:extLst>
          </p:cNvPr>
          <p:cNvSpPr>
            <a:spLocks noGrp="1"/>
          </p:cNvSpPr>
          <p:nvPr>
            <p:ph type="title"/>
          </p:nvPr>
        </p:nvSpPr>
        <p:spPr>
          <a:xfrm>
            <a:off x="1097280" y="286604"/>
            <a:ext cx="10058400" cy="655788"/>
          </a:xfrm>
        </p:spPr>
        <p:txBody>
          <a:bodyPr/>
          <a:lstStyle/>
          <a:p>
            <a:r>
              <a:rPr lang="en-IN" dirty="0"/>
              <a:t>@ManyToMany Relationship</a:t>
            </a:r>
          </a:p>
        </p:txBody>
      </p:sp>
      <p:sp>
        <p:nvSpPr>
          <p:cNvPr id="4" name="Rectangle 1">
            <a:extLst>
              <a:ext uri="{FF2B5EF4-FFF2-40B4-BE49-F238E27FC236}">
                <a16:creationId xmlns:a16="http://schemas.microsoft.com/office/drawing/2014/main" id="{4115F627-C927-AA06-D998-B5FD2BCD4362}"/>
              </a:ext>
            </a:extLst>
          </p:cNvPr>
          <p:cNvSpPr>
            <a:spLocks noChangeArrowheads="1"/>
          </p:cNvSpPr>
          <p:nvPr/>
        </p:nvSpPr>
        <p:spPr bwMode="auto">
          <a:xfrm>
            <a:off x="1065897" y="1414622"/>
            <a:ext cx="10058400" cy="3293209"/>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3AE60"/>
                </a:solidFill>
                <a:effectLst/>
                <a:latin typeface="JetBrains Mono"/>
              </a:rPr>
              <a:t>@ManyToMany</a:t>
            </a:r>
            <a:r>
              <a:rPr kumimoji="0" lang="en-US" altLang="en-US" sz="1600" b="0" i="0" u="none" strike="noStrike" cap="none" normalizeH="0" baseline="0" dirty="0">
                <a:ln>
                  <a:noFill/>
                </a:ln>
                <a:solidFill>
                  <a:srgbClr val="BCBEC4"/>
                </a:solidFill>
                <a:effectLst/>
                <a:latin typeface="JetBrains Mono"/>
              </a:rPr>
              <a:t>(cascade = </a:t>
            </a:r>
            <a:r>
              <a:rPr kumimoji="0" lang="en-US" altLang="en-US" sz="1600" b="0" i="0" u="none" strike="noStrike" cap="none" normalizeH="0" baseline="0" dirty="0" err="1">
                <a:ln>
                  <a:noFill/>
                </a:ln>
                <a:solidFill>
                  <a:srgbClr val="BCBEC4"/>
                </a:solidFill>
                <a:effectLst/>
                <a:latin typeface="JetBrains Mono"/>
              </a:rPr>
              <a:t>CascadeType.</a:t>
            </a:r>
            <a:r>
              <a:rPr kumimoji="0" lang="en-US" altLang="en-US" sz="1600" b="0" i="1" u="none" strike="noStrike" cap="none" normalizeH="0" baseline="0" dirty="0" err="1">
                <a:ln>
                  <a:noFill/>
                </a:ln>
                <a:solidFill>
                  <a:srgbClr val="C77DBB"/>
                </a:solidFill>
                <a:effectLst/>
                <a:latin typeface="JetBrains Mono"/>
              </a:rPr>
              <a:t>PERSIST</a:t>
            </a:r>
            <a:r>
              <a:rPr kumimoji="0" lang="en-US" altLang="en-US" sz="1600" b="0" i="0" u="none" strike="noStrike" cap="none" normalizeH="0" baseline="0" dirty="0">
                <a:ln>
                  <a:noFill/>
                </a:ln>
                <a:solidFill>
                  <a:srgbClr val="BCBEC4"/>
                </a:solidFill>
                <a:effectLst/>
                <a:latin typeface="JetBrains Mono"/>
              </a:rPr>
              <a:t>, fetch = FetchType.</a:t>
            </a:r>
            <a:r>
              <a:rPr kumimoji="0" lang="en-US" altLang="en-US" sz="1600" b="0" i="1" u="none" strike="noStrike" cap="none" normalizeH="0" baseline="0" dirty="0">
                <a:ln>
                  <a:noFill/>
                </a:ln>
                <a:solidFill>
                  <a:srgbClr val="C77DBB"/>
                </a:solidFill>
                <a:effectLst/>
                <a:latin typeface="JetBrains Mono"/>
              </a:rPr>
              <a:t>LAZY</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3AE60"/>
                </a:solidFill>
                <a:effectLst/>
                <a:latin typeface="JetBrains Mono"/>
              </a:rPr>
              <a:t>@JoinTable</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name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student_course_map</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err="1">
                <a:ln>
                  <a:noFill/>
                </a:ln>
                <a:solidFill>
                  <a:srgbClr val="BCBEC4"/>
                </a:solidFill>
                <a:effectLst/>
                <a:latin typeface="JetBrains Mono"/>
              </a:rPr>
              <a:t>joinColumns</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a:ln>
                  <a:noFill/>
                </a:ln>
                <a:solidFill>
                  <a:srgbClr val="B3AE60"/>
                </a:solidFill>
                <a:effectLst/>
                <a:latin typeface="JetBrains Mono"/>
              </a:rPr>
              <a:t>@JoinColumn</a:t>
            </a: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7A7E85"/>
                </a:solidFill>
                <a:effectLst/>
                <a:latin typeface="JetBrains Mono"/>
              </a:rPr>
              <a:t>// for students, what courses they have</a:t>
            </a:r>
            <a:br>
              <a:rPr kumimoji="0" lang="en-US" altLang="en-US" sz="1600" b="0" i="0" u="none" strike="noStrike" cap="none" normalizeH="0" baseline="0" dirty="0">
                <a:ln>
                  <a:noFill/>
                </a:ln>
                <a:solidFill>
                  <a:srgbClr val="7A7E85"/>
                </a:solidFill>
                <a:effectLst/>
                <a:latin typeface="JetBrains Mono"/>
              </a:rPr>
            </a:br>
            <a:r>
              <a:rPr kumimoji="0" lang="en-US" altLang="en-US" sz="1600" b="0" i="0" u="none" strike="noStrike" cap="none" normalizeH="0" baseline="0" dirty="0">
                <a:ln>
                  <a:noFill/>
                </a:ln>
                <a:solidFill>
                  <a:srgbClr val="7A7E85"/>
                </a:solidFill>
                <a:effectLst/>
                <a:latin typeface="JetBrains Mono"/>
              </a:rPr>
              <a:t>                </a:t>
            </a:r>
            <a:r>
              <a:rPr kumimoji="0" lang="en-US" altLang="en-US" sz="1600" b="0" i="0" u="none" strike="noStrike" cap="none" normalizeH="0" baseline="0" dirty="0">
                <a:ln>
                  <a:noFill/>
                </a:ln>
                <a:solidFill>
                  <a:srgbClr val="BCBEC4"/>
                </a:solidFill>
                <a:effectLst/>
                <a:latin typeface="JetBrains Mono"/>
              </a:rPr>
              <a:t>name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course_id</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err="1">
                <a:ln>
                  <a:noFill/>
                </a:ln>
                <a:solidFill>
                  <a:srgbClr val="BCBEC4"/>
                </a:solidFill>
                <a:effectLst/>
                <a:latin typeface="JetBrains Mono"/>
              </a:rPr>
              <a:t>referencedColumnName</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courseId</a:t>
            </a:r>
            <a:r>
              <a:rPr kumimoji="0" lang="en-US" altLang="en-US" sz="1600" b="0" i="0" u="none" strike="noStrike" cap="none" normalizeH="0" baseline="0" dirty="0">
                <a:ln>
                  <a:noFill/>
                </a:ln>
                <a:solidFill>
                  <a:srgbClr val="6AAB73"/>
                </a:solidFill>
                <a:effectLst/>
                <a:latin typeface="JetBrains Mono"/>
              </a:rPr>
              <a:t>"</a:t>
            </a:r>
            <a:br>
              <a:rPr kumimoji="0" lang="en-US" altLang="en-US" sz="1600" b="0" i="0" u="none" strike="noStrike" cap="none" normalizeH="0" baseline="0" dirty="0">
                <a:ln>
                  <a:noFill/>
                </a:ln>
                <a:solidFill>
                  <a:srgbClr val="6AAB73"/>
                </a:solidFill>
                <a:effectLst/>
                <a:latin typeface="JetBrains Mono"/>
              </a:rPr>
            </a:br>
            <a:r>
              <a:rPr kumimoji="0" lang="en-US" altLang="en-US" sz="1600" b="0" i="0" u="none" strike="noStrike" cap="none" normalizeH="0" baseline="0" dirty="0">
                <a:ln>
                  <a:noFill/>
                </a:ln>
                <a:solidFill>
                  <a:srgbClr val="6AAB73"/>
                </a:solidFill>
                <a:effectLst/>
                <a:latin typeface="JetBrains Mono"/>
              </a:rPr>
              <a:t>        </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err="1">
                <a:ln>
                  <a:noFill/>
                </a:ln>
                <a:solidFill>
                  <a:srgbClr val="BCBEC4"/>
                </a:solidFill>
                <a:effectLst/>
                <a:latin typeface="JetBrains Mono"/>
              </a:rPr>
              <a:t>inverseJoinColumns</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a:ln>
                  <a:noFill/>
                </a:ln>
                <a:solidFill>
                  <a:srgbClr val="B3AE60"/>
                </a:solidFill>
                <a:effectLst/>
                <a:latin typeface="JetBrains Mono"/>
              </a:rPr>
              <a:t>@JoinColumn</a:t>
            </a: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7A7E85"/>
                </a:solidFill>
                <a:effectLst/>
                <a:latin typeface="JetBrains Mono"/>
              </a:rPr>
              <a:t>// for courses, what should be the students</a:t>
            </a:r>
            <a:br>
              <a:rPr kumimoji="0" lang="en-US" altLang="en-US" sz="1600" b="0" i="0" u="none" strike="noStrike" cap="none" normalizeH="0" baseline="0" dirty="0">
                <a:ln>
                  <a:noFill/>
                </a:ln>
                <a:solidFill>
                  <a:srgbClr val="7A7E85"/>
                </a:solidFill>
                <a:effectLst/>
                <a:latin typeface="JetBrains Mono"/>
              </a:rPr>
            </a:br>
            <a:r>
              <a:rPr kumimoji="0" lang="en-US" altLang="en-US" sz="1600" b="0" i="0" u="none" strike="noStrike" cap="none" normalizeH="0" baseline="0" dirty="0">
                <a:ln>
                  <a:noFill/>
                </a:ln>
                <a:solidFill>
                  <a:srgbClr val="7A7E85"/>
                </a:solidFill>
                <a:effectLst/>
                <a:latin typeface="JetBrains Mono"/>
              </a:rPr>
              <a:t>                </a:t>
            </a:r>
            <a:r>
              <a:rPr kumimoji="0" lang="en-US" altLang="en-US" sz="1600" b="0" i="0" u="none" strike="noStrike" cap="none" normalizeH="0" baseline="0" dirty="0">
                <a:ln>
                  <a:noFill/>
                </a:ln>
                <a:solidFill>
                  <a:srgbClr val="BCBEC4"/>
                </a:solidFill>
                <a:effectLst/>
                <a:latin typeface="JetBrains Mono"/>
              </a:rPr>
              <a:t>name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student_id</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err="1">
                <a:ln>
                  <a:noFill/>
                </a:ln>
                <a:solidFill>
                  <a:srgbClr val="BCBEC4"/>
                </a:solidFill>
                <a:effectLst/>
                <a:latin typeface="JetBrains Mono"/>
              </a:rPr>
              <a:t>referencedColumnName</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studentId</a:t>
            </a:r>
            <a:r>
              <a:rPr kumimoji="0" lang="en-US" altLang="en-US" sz="1600" b="0" i="0" u="none" strike="noStrike" cap="none" normalizeH="0" baseline="0" dirty="0">
                <a:ln>
                  <a:noFill/>
                </a:ln>
                <a:solidFill>
                  <a:srgbClr val="6AAB73"/>
                </a:solidFill>
                <a:effectLst/>
                <a:latin typeface="JetBrains Mono"/>
              </a:rPr>
              <a:t>"</a:t>
            </a:r>
            <a:br>
              <a:rPr kumimoji="0" lang="en-US" altLang="en-US" sz="1600" b="0" i="0" u="none" strike="noStrike" cap="none" normalizeH="0" baseline="0" dirty="0">
                <a:ln>
                  <a:noFill/>
                </a:ln>
                <a:solidFill>
                  <a:srgbClr val="6AAB73"/>
                </a:solidFill>
                <a:effectLst/>
                <a:latin typeface="JetBrains Mono"/>
              </a:rPr>
            </a:br>
            <a:r>
              <a:rPr kumimoji="0" lang="en-US" altLang="en-US" sz="1600" b="0" i="0" u="none" strike="noStrike" cap="none" normalizeH="0" baseline="0" dirty="0">
                <a:ln>
                  <a:noFill/>
                </a:ln>
                <a:solidFill>
                  <a:srgbClr val="6AAB73"/>
                </a:solidFill>
                <a:effectLst/>
                <a:latin typeface="JetBrains Mono"/>
              </a:rPr>
              <a:t>        </a:t>
            </a:r>
            <a:r>
              <a:rPr kumimoji="0" lang="en-US" altLang="en-US" sz="1600" b="0" i="0" u="none" strike="noStrike" cap="none" normalizeH="0" baseline="0" dirty="0">
                <a:ln>
                  <a:noFill/>
                </a:ln>
                <a:solidFill>
                  <a:srgbClr val="BCBEC4"/>
                </a:solidFill>
                <a:effectLst/>
                <a:latin typeface="JetBrains Mono"/>
              </a:rPr>
              <a:t>), schema = </a:t>
            </a:r>
            <a:r>
              <a:rPr kumimoji="0" lang="en-US" altLang="en-US" sz="1600" b="0" i="0" u="none" strike="noStrike" cap="none" normalizeH="0" baseline="0" dirty="0" err="1">
                <a:ln>
                  <a:noFill/>
                </a:ln>
                <a:solidFill>
                  <a:srgbClr val="BCBEC4"/>
                </a:solidFill>
                <a:effectLst/>
                <a:latin typeface="JetBrains Mono"/>
              </a:rPr>
              <a:t>Constants.</a:t>
            </a:r>
            <a:r>
              <a:rPr kumimoji="0" lang="en-US" altLang="en-US" sz="1600" b="0" i="1" u="none" strike="noStrike" cap="none" normalizeH="0" baseline="0" dirty="0" err="1">
                <a:ln>
                  <a:noFill/>
                </a:ln>
                <a:solidFill>
                  <a:srgbClr val="C77DBB"/>
                </a:solidFill>
                <a:effectLst/>
                <a:latin typeface="JetBrains Mono"/>
              </a:rPr>
              <a:t>API_SCHEMA</a:t>
            </a:r>
            <a:br>
              <a:rPr kumimoji="0" lang="en-US" altLang="en-US" sz="1600" b="0" i="1" u="none" strike="noStrike" cap="none" normalizeH="0" baseline="0" dirty="0">
                <a:ln>
                  <a:noFill/>
                </a:ln>
                <a:solidFill>
                  <a:srgbClr val="C77DBB"/>
                </a:solidFill>
                <a:effectLst/>
                <a:latin typeface="JetBrains Mono"/>
              </a:rPr>
            </a:b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CF8E6D"/>
                </a:solidFill>
                <a:effectLst/>
                <a:latin typeface="JetBrains Mono"/>
              </a:rPr>
              <a:t>private </a:t>
            </a:r>
            <a:r>
              <a:rPr kumimoji="0" lang="en-US" altLang="en-US" sz="1600" b="0" i="0" u="none" strike="noStrike" cap="none" normalizeH="0" baseline="0" dirty="0">
                <a:ln>
                  <a:noFill/>
                </a:ln>
                <a:solidFill>
                  <a:srgbClr val="BCBEC4"/>
                </a:solidFill>
                <a:effectLst/>
                <a:latin typeface="JetBrains Mono"/>
              </a:rPr>
              <a:t>List&lt;Student&gt; </a:t>
            </a:r>
            <a:r>
              <a:rPr kumimoji="0" lang="en-US" altLang="en-US" sz="1600" b="0" i="0" u="none" strike="noStrike" cap="none" normalizeH="0" baseline="0" dirty="0">
                <a:ln>
                  <a:noFill/>
                </a:ln>
                <a:solidFill>
                  <a:srgbClr val="C77DBB"/>
                </a:solidFill>
                <a:effectLst/>
                <a:latin typeface="JetBrains Mono"/>
              </a:rPr>
              <a:t>students</a:t>
            </a:r>
            <a:r>
              <a:rPr kumimoji="0" lang="en-US" altLang="en-US" sz="1600" b="0" i="0" u="none" strike="noStrike" cap="none" normalizeH="0" baseline="0" dirty="0">
                <a:ln>
                  <a:noFill/>
                </a:ln>
                <a:solidFill>
                  <a:srgbClr val="BCBEC4"/>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A31AB62-D849-A406-9C99-F637EA5E24DE}"/>
              </a:ext>
            </a:extLst>
          </p:cNvPr>
          <p:cNvSpPr>
            <a:spLocks noChangeArrowheads="1"/>
          </p:cNvSpPr>
          <p:nvPr/>
        </p:nvSpPr>
        <p:spPr bwMode="auto">
          <a:xfrm>
            <a:off x="1065897" y="5583220"/>
            <a:ext cx="10057497" cy="107721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3AE60"/>
                </a:solidFill>
                <a:effectLst/>
                <a:latin typeface="JetBrains Mono"/>
              </a:rPr>
              <a:t>@ManyToMany</a:t>
            </a:r>
            <a:r>
              <a:rPr kumimoji="0" lang="en-US" altLang="en-US" sz="1600" b="0" i="0" u="none" strike="noStrike" cap="none" normalizeH="0" baseline="0" dirty="0">
                <a:ln>
                  <a:noFill/>
                </a:ln>
                <a:solidFill>
                  <a:srgbClr val="BCBEC4"/>
                </a:solidFill>
                <a:effectLst/>
                <a:latin typeface="JetBrains Mono"/>
              </a:rPr>
              <a:t>(mappedBy = </a:t>
            </a:r>
            <a:r>
              <a:rPr kumimoji="0" lang="en-US" altLang="en-US" sz="1600" b="0" i="0" u="none" strike="noStrike" cap="none" normalizeH="0" baseline="0" dirty="0">
                <a:ln>
                  <a:noFill/>
                </a:ln>
                <a:solidFill>
                  <a:srgbClr val="6AAB73"/>
                </a:solidFill>
                <a:effectLst/>
                <a:latin typeface="JetBrains Mono"/>
              </a:rPr>
              <a:t>"students"</a:t>
            </a:r>
            <a:r>
              <a:rPr kumimoji="0" lang="en-US" altLang="en-US" sz="1600" b="0" i="0" u="none" strike="noStrike" cap="none" normalizeH="0" baseline="0" dirty="0">
                <a:ln>
                  <a:noFill/>
                </a:ln>
                <a:solidFill>
                  <a:srgbClr val="BCBEC4"/>
                </a:solidFill>
                <a:effectLst/>
                <a:latin typeface="JetBrains Mono"/>
              </a:rPr>
              <a:t>, fetch = FetchType.</a:t>
            </a:r>
            <a:r>
              <a:rPr kumimoji="0" lang="en-US" altLang="en-US" sz="1600" b="0" i="1" u="none" strike="noStrike" cap="none" normalizeH="0" baseline="0" dirty="0">
                <a:ln>
                  <a:noFill/>
                </a:ln>
                <a:solidFill>
                  <a:srgbClr val="C77DBB"/>
                </a:solidFill>
                <a:effectLst/>
                <a:latin typeface="JetBrains Mono"/>
              </a:rPr>
              <a:t>LAZY</a:t>
            </a: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7A7E85"/>
                </a:solidFill>
                <a:effectLst/>
                <a:latin typeface="JetBrains Mono"/>
              </a:rPr>
              <a:t>// This is the same attribute name used in User Class.</a:t>
            </a:r>
            <a:br>
              <a:rPr kumimoji="0" lang="en-US" altLang="en-US" sz="1600" b="0" i="0" u="none" strike="noStrike" cap="none" normalizeH="0" baseline="0" dirty="0">
                <a:ln>
                  <a:noFill/>
                </a:ln>
                <a:solidFill>
                  <a:srgbClr val="7A7E85"/>
                </a:solidFill>
                <a:effectLst/>
                <a:latin typeface="JetBrains Mono"/>
              </a:rPr>
            </a:br>
            <a:r>
              <a:rPr kumimoji="0" lang="en-US" altLang="en-US" sz="1600" b="0" i="0" u="none" strike="noStrike" cap="none" normalizeH="0" baseline="0" dirty="0">
                <a:ln>
                  <a:noFill/>
                </a:ln>
                <a:solidFill>
                  <a:srgbClr val="B3AE60"/>
                </a:solidFill>
                <a:effectLst/>
                <a:latin typeface="JetBrains Mono"/>
              </a:rPr>
              <a:t>@JsonIgnore</a:t>
            </a:r>
            <a:br>
              <a:rPr kumimoji="0" lang="en-US" altLang="en-US" sz="1600" b="0" i="0" u="none" strike="noStrike" cap="none" normalizeH="0" baseline="0" dirty="0">
                <a:ln>
                  <a:noFill/>
                </a:ln>
                <a:solidFill>
                  <a:srgbClr val="B3AE60"/>
                </a:solidFill>
                <a:effectLst/>
                <a:latin typeface="JetBrains Mono"/>
              </a:rPr>
            </a:br>
            <a:r>
              <a:rPr kumimoji="0" lang="en-US" altLang="en-US" sz="1600" b="0" i="0" u="none" strike="noStrike" cap="none" normalizeH="0" baseline="0" dirty="0">
                <a:ln>
                  <a:noFill/>
                </a:ln>
                <a:solidFill>
                  <a:srgbClr val="B3AE60"/>
                </a:solidFill>
                <a:effectLst/>
                <a:latin typeface="JetBrains Mono"/>
              </a:rPr>
              <a:t>@ToString.Exclude</a:t>
            </a:r>
            <a:br>
              <a:rPr kumimoji="0" lang="en-US" altLang="en-US" sz="1600" b="0" i="0" u="none" strike="noStrike" cap="none" normalizeH="0" baseline="0" dirty="0">
                <a:ln>
                  <a:noFill/>
                </a:ln>
                <a:solidFill>
                  <a:srgbClr val="B3AE60"/>
                </a:solidFill>
                <a:effectLst/>
                <a:latin typeface="JetBrains Mono"/>
              </a:rPr>
            </a:br>
            <a:r>
              <a:rPr kumimoji="0" lang="en-US" altLang="en-US" sz="1600" b="0" i="0" u="none" strike="noStrike" cap="none" normalizeH="0" baseline="0" dirty="0">
                <a:ln>
                  <a:noFill/>
                </a:ln>
                <a:solidFill>
                  <a:srgbClr val="CF8E6D"/>
                </a:solidFill>
                <a:effectLst/>
                <a:latin typeface="JetBrains Mono"/>
              </a:rPr>
              <a:t>private </a:t>
            </a:r>
            <a:r>
              <a:rPr kumimoji="0" lang="en-US" altLang="en-US" sz="1600" b="0" i="0" u="none" strike="noStrike" cap="none" normalizeH="0" baseline="0" dirty="0">
                <a:ln>
                  <a:noFill/>
                </a:ln>
                <a:solidFill>
                  <a:srgbClr val="BCBEC4"/>
                </a:solidFill>
                <a:effectLst/>
                <a:latin typeface="JetBrains Mono"/>
              </a:rPr>
              <a:t>List&lt;Course&gt; </a:t>
            </a:r>
            <a:r>
              <a:rPr kumimoji="0" lang="en-US" altLang="en-US" sz="1600" b="0" i="0" u="none" strike="noStrike" cap="none" normalizeH="0" baseline="0" dirty="0">
                <a:ln>
                  <a:noFill/>
                </a:ln>
                <a:solidFill>
                  <a:srgbClr val="C77DBB"/>
                </a:solidFill>
                <a:effectLst/>
                <a:latin typeface="JetBrains Mono"/>
              </a:rPr>
              <a:t>courses</a:t>
            </a:r>
            <a:r>
              <a:rPr kumimoji="0" lang="en-US" altLang="en-US" sz="1600" b="0" i="0" u="none" strike="noStrike" cap="none" normalizeH="0" baseline="0" dirty="0">
                <a:ln>
                  <a:noFill/>
                </a:ln>
                <a:solidFill>
                  <a:srgbClr val="BCBEC4"/>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43B98F53-0194-EEB3-9884-09F3EDA653CB}"/>
              </a:ext>
            </a:extLst>
          </p:cNvPr>
          <p:cNvSpPr>
            <a:spLocks noGrp="1"/>
          </p:cNvSpPr>
          <p:nvPr>
            <p:ph idx="1"/>
          </p:nvPr>
        </p:nvSpPr>
        <p:spPr>
          <a:xfrm>
            <a:off x="360161" y="942392"/>
            <a:ext cx="10058400" cy="4842657"/>
          </a:xfrm>
        </p:spPr>
        <p:txBody>
          <a:bodyPr>
            <a:normAutofit/>
          </a:bodyPr>
          <a:lstStyle/>
          <a:p>
            <a:pPr fontAlgn="base">
              <a:lnSpc>
                <a:spcPct val="150000"/>
              </a:lnSpc>
            </a:pPr>
            <a:r>
              <a:rPr lang="en-IN" sz="2000" b="0" i="0" dirty="0">
                <a:solidFill>
                  <a:schemeClr val="tx1"/>
                </a:solidFill>
                <a:effectLst/>
                <a:latin typeface="Nunito" panose="020F0502020204030204" pitchFamily="2" charset="0"/>
              </a:rPr>
              <a:t>Uni-directional Relationship</a:t>
            </a:r>
          </a:p>
          <a:p>
            <a:pPr fontAlgn="base">
              <a:lnSpc>
                <a:spcPct val="150000"/>
              </a:lnSpc>
            </a:pPr>
            <a:endParaRPr lang="en-IN" sz="2000" dirty="0">
              <a:solidFill>
                <a:schemeClr val="tx1"/>
              </a:solidFill>
              <a:latin typeface="Nunito" panose="020F0502020204030204" pitchFamily="2" charset="0"/>
            </a:endParaRPr>
          </a:p>
          <a:p>
            <a:pPr fontAlgn="base">
              <a:lnSpc>
                <a:spcPct val="150000"/>
              </a:lnSpc>
            </a:pPr>
            <a:endParaRPr lang="en-IN" sz="2000" b="0" i="0" dirty="0">
              <a:solidFill>
                <a:schemeClr val="tx1"/>
              </a:solidFill>
              <a:effectLst/>
              <a:latin typeface="Nunito" panose="020F0502020204030204" pitchFamily="2" charset="0"/>
            </a:endParaRPr>
          </a:p>
          <a:p>
            <a:pPr marL="0" indent="0" fontAlgn="base">
              <a:lnSpc>
                <a:spcPct val="150000"/>
              </a:lnSpc>
              <a:buNone/>
            </a:pPr>
            <a:endParaRPr lang="en-IN" sz="2000" dirty="0">
              <a:solidFill>
                <a:schemeClr val="tx1"/>
              </a:solidFill>
              <a:latin typeface="Nunito" panose="020F0502020204030204" pitchFamily="2" charset="0"/>
            </a:endParaRPr>
          </a:p>
          <a:p>
            <a:pPr fontAlgn="base">
              <a:lnSpc>
                <a:spcPct val="150000"/>
              </a:lnSpc>
            </a:pPr>
            <a:endParaRPr lang="en-IN" sz="2000" dirty="0">
              <a:solidFill>
                <a:schemeClr val="tx1"/>
              </a:solidFill>
              <a:latin typeface="Nunito" panose="020F0502020204030204" pitchFamily="2" charset="0"/>
            </a:endParaRPr>
          </a:p>
          <a:p>
            <a:pPr fontAlgn="base">
              <a:lnSpc>
                <a:spcPct val="150000"/>
              </a:lnSpc>
            </a:pPr>
            <a:endParaRPr lang="en-IN" sz="2000" dirty="0">
              <a:solidFill>
                <a:schemeClr val="tx1"/>
              </a:solidFill>
              <a:latin typeface="Nunito" panose="020F0502020204030204" pitchFamily="2" charset="0"/>
            </a:endParaRPr>
          </a:p>
          <a:p>
            <a:pPr fontAlgn="base">
              <a:lnSpc>
                <a:spcPct val="150000"/>
              </a:lnSpc>
            </a:pPr>
            <a:endParaRPr lang="en-IN" sz="2000" dirty="0">
              <a:solidFill>
                <a:schemeClr val="tx1"/>
              </a:solidFill>
              <a:latin typeface="Nunito" panose="020F0502020204030204" pitchFamily="2" charset="0"/>
            </a:endParaRPr>
          </a:p>
          <a:p>
            <a:pPr fontAlgn="base">
              <a:lnSpc>
                <a:spcPct val="150000"/>
              </a:lnSpc>
            </a:pPr>
            <a:r>
              <a:rPr lang="en-IN" sz="2000" dirty="0">
                <a:solidFill>
                  <a:schemeClr val="tx1"/>
                </a:solidFill>
                <a:latin typeface="Nunito" panose="020F0502020204030204" pitchFamily="2" charset="0"/>
              </a:rPr>
              <a:t>B</a:t>
            </a:r>
            <a:r>
              <a:rPr lang="en-IN" sz="2000" b="0" i="0" dirty="0">
                <a:solidFill>
                  <a:schemeClr val="tx1"/>
                </a:solidFill>
                <a:effectLst/>
                <a:latin typeface="Nunito" panose="020F0502020204030204" pitchFamily="2" charset="0"/>
              </a:rPr>
              <a:t>i-directional Relationship</a:t>
            </a:r>
          </a:p>
          <a:p>
            <a:pPr marL="0" indent="0" fontAlgn="base">
              <a:lnSpc>
                <a:spcPct val="150000"/>
              </a:lnSpc>
              <a:buNone/>
            </a:pPr>
            <a:endParaRPr lang="en-IN" sz="2000" b="0" i="0" dirty="0">
              <a:solidFill>
                <a:schemeClr val="tx1"/>
              </a:solidFill>
              <a:effectLst/>
              <a:latin typeface="Nunito" panose="020F0502020204030204" pitchFamily="2" charset="0"/>
            </a:endParaRPr>
          </a:p>
        </p:txBody>
      </p:sp>
    </p:spTree>
    <p:extLst>
      <p:ext uri="{BB962C8B-B14F-4D97-AF65-F5344CB8AC3E}">
        <p14:creationId xmlns:p14="http://schemas.microsoft.com/office/powerpoint/2010/main" val="726264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4F6BB-4951-3822-F750-12B47D96D0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54CDA9-11CA-F0F5-A28A-130A83C906C6}"/>
              </a:ext>
            </a:extLst>
          </p:cNvPr>
          <p:cNvSpPr>
            <a:spLocks noGrp="1"/>
          </p:cNvSpPr>
          <p:nvPr>
            <p:ph type="title"/>
          </p:nvPr>
        </p:nvSpPr>
        <p:spPr>
          <a:xfrm>
            <a:off x="1097280" y="286603"/>
            <a:ext cx="10058400" cy="805079"/>
          </a:xfrm>
        </p:spPr>
        <p:txBody>
          <a:bodyPr/>
          <a:lstStyle/>
          <a:p>
            <a:r>
              <a:rPr lang="en-IN" dirty="0"/>
              <a:t>Fetch Types in Hibernate</a:t>
            </a:r>
          </a:p>
        </p:txBody>
      </p:sp>
      <p:sp>
        <p:nvSpPr>
          <p:cNvPr id="3" name="Content Placeholder 2">
            <a:extLst>
              <a:ext uri="{FF2B5EF4-FFF2-40B4-BE49-F238E27FC236}">
                <a16:creationId xmlns:a16="http://schemas.microsoft.com/office/drawing/2014/main" id="{AB2AC23B-AB59-9798-184E-CB77D00BF0B5}"/>
              </a:ext>
            </a:extLst>
          </p:cNvPr>
          <p:cNvSpPr>
            <a:spLocks noGrp="1"/>
          </p:cNvSpPr>
          <p:nvPr>
            <p:ph idx="1"/>
          </p:nvPr>
        </p:nvSpPr>
        <p:spPr>
          <a:xfrm>
            <a:off x="513184" y="1156995"/>
            <a:ext cx="6326155" cy="5414401"/>
          </a:xfrm>
        </p:spPr>
        <p:txBody>
          <a:bodyPr>
            <a:normAutofit fontScale="92500" lnSpcReduction="20000"/>
          </a:bodyPr>
          <a:lstStyle/>
          <a:p>
            <a:r>
              <a:rPr lang="en-US" sz="2400" b="0" i="0" dirty="0">
                <a:solidFill>
                  <a:srgbClr val="242424"/>
                </a:solidFill>
                <a:effectLst/>
                <a:latin typeface="source-serif-pro"/>
              </a:rPr>
              <a:t>Fetch type is a strategy for retrieving data from the database. Hibernate creates a proxy for each entity. </a:t>
            </a:r>
          </a:p>
          <a:p>
            <a:endParaRPr lang="en-US" sz="2200" b="1" dirty="0"/>
          </a:p>
          <a:p>
            <a:r>
              <a:rPr lang="en-US" sz="2200" b="1" dirty="0"/>
              <a:t>EAGER - </a:t>
            </a:r>
            <a:r>
              <a:rPr lang="en-US" dirty="0"/>
              <a:t>Load the associated data of the other entity, beforehand which is bit costly. This loads all the relationships. </a:t>
            </a:r>
          </a:p>
          <a:p>
            <a:endParaRPr lang="en-US" dirty="0"/>
          </a:p>
          <a:p>
            <a:r>
              <a:rPr lang="en-US" sz="2200" b="1" dirty="0"/>
              <a:t>LAZY - </a:t>
            </a:r>
            <a:r>
              <a:rPr lang="en-US" dirty="0"/>
              <a:t>Load the associated data of the other entity, only when requested. This is done on demand. This does not load the relationships unless you invoke it via the getter method.</a:t>
            </a:r>
          </a:p>
          <a:p>
            <a:endParaRPr lang="en-US" dirty="0"/>
          </a:p>
          <a:p>
            <a:r>
              <a:rPr lang="en-US" dirty="0"/>
              <a:t>Hibernate default : </a:t>
            </a:r>
          </a:p>
          <a:p>
            <a:pPr lvl="1"/>
            <a:r>
              <a:rPr lang="en-US" dirty="0" err="1"/>
              <a:t>OneToMany</a:t>
            </a:r>
            <a:r>
              <a:rPr lang="en-US" dirty="0"/>
              <a:t>: LAZY</a:t>
            </a:r>
          </a:p>
          <a:p>
            <a:pPr lvl="1"/>
            <a:r>
              <a:rPr lang="en-US" dirty="0" err="1"/>
              <a:t>ManyToOne</a:t>
            </a:r>
            <a:r>
              <a:rPr lang="en-US" dirty="0"/>
              <a:t>: EAGER</a:t>
            </a:r>
          </a:p>
          <a:p>
            <a:pPr lvl="1"/>
            <a:r>
              <a:rPr lang="en-US" dirty="0" err="1"/>
              <a:t>ManyToMany</a:t>
            </a:r>
            <a:r>
              <a:rPr lang="en-US" dirty="0"/>
              <a:t>: LAZY</a:t>
            </a:r>
          </a:p>
          <a:p>
            <a:pPr lvl="1"/>
            <a:r>
              <a:rPr lang="en-US" dirty="0" err="1"/>
              <a:t>OneToOne</a:t>
            </a:r>
            <a:r>
              <a:rPr lang="en-US" dirty="0"/>
              <a:t>: EAGER</a:t>
            </a:r>
            <a:endParaRPr lang="en-IN" dirty="0"/>
          </a:p>
        </p:txBody>
      </p:sp>
      <p:pic>
        <p:nvPicPr>
          <p:cNvPr id="9218" name="Picture 2">
            <a:extLst>
              <a:ext uri="{FF2B5EF4-FFF2-40B4-BE49-F238E27FC236}">
                <a16:creationId xmlns:a16="http://schemas.microsoft.com/office/drawing/2014/main" id="{CC00D6A7-312C-C1BD-2003-06AD5EFCD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653" y="1744941"/>
            <a:ext cx="5130693" cy="3956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327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BE8EE-0D82-0230-B101-CFF1926803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80319-2608-CEC0-8CCA-6A1B83FDE603}"/>
              </a:ext>
            </a:extLst>
          </p:cNvPr>
          <p:cNvSpPr>
            <a:spLocks noGrp="1"/>
          </p:cNvSpPr>
          <p:nvPr>
            <p:ph type="title"/>
          </p:nvPr>
        </p:nvSpPr>
        <p:spPr>
          <a:xfrm>
            <a:off x="1097280" y="286603"/>
            <a:ext cx="10058400" cy="805079"/>
          </a:xfrm>
        </p:spPr>
        <p:txBody>
          <a:bodyPr/>
          <a:lstStyle/>
          <a:p>
            <a:r>
              <a:rPr lang="en-IN" dirty="0"/>
              <a:t>Cascade Types in Hibernate</a:t>
            </a:r>
          </a:p>
        </p:txBody>
      </p:sp>
      <p:sp>
        <p:nvSpPr>
          <p:cNvPr id="3" name="Content Placeholder 2">
            <a:extLst>
              <a:ext uri="{FF2B5EF4-FFF2-40B4-BE49-F238E27FC236}">
                <a16:creationId xmlns:a16="http://schemas.microsoft.com/office/drawing/2014/main" id="{10203B74-70A0-25DE-4218-D9BE193210D5}"/>
              </a:ext>
            </a:extLst>
          </p:cNvPr>
          <p:cNvSpPr>
            <a:spLocks noGrp="1"/>
          </p:cNvSpPr>
          <p:nvPr>
            <p:ph idx="1"/>
          </p:nvPr>
        </p:nvSpPr>
        <p:spPr>
          <a:xfrm>
            <a:off x="1097280" y="1156996"/>
            <a:ext cx="8121365" cy="4712098"/>
          </a:xfrm>
        </p:spPr>
        <p:txBody>
          <a:bodyPr>
            <a:normAutofit lnSpcReduction="10000"/>
          </a:bodyPr>
          <a:lstStyle/>
          <a:p>
            <a:pPr fontAlgn="base">
              <a:lnSpc>
                <a:spcPct val="150000"/>
              </a:lnSpc>
            </a:pPr>
            <a:r>
              <a:rPr lang="en-US" sz="2000" b="1" i="0" dirty="0">
                <a:solidFill>
                  <a:srgbClr val="0C0D0E"/>
                </a:solidFill>
                <a:effectLst/>
                <a:latin typeface="-apple-system"/>
              </a:rPr>
              <a:t>Cascading</a:t>
            </a:r>
            <a:r>
              <a:rPr lang="en-US" sz="2000" b="0" i="0" dirty="0">
                <a:solidFill>
                  <a:srgbClr val="0C0D0E"/>
                </a:solidFill>
                <a:effectLst/>
                <a:latin typeface="-apple-system"/>
              </a:rPr>
              <a:t> is about persistence actions involving one object propagating to other objects via an association.</a:t>
            </a:r>
          </a:p>
          <a:p>
            <a:pPr fontAlgn="base">
              <a:lnSpc>
                <a:spcPct val="150000"/>
              </a:lnSpc>
            </a:pPr>
            <a:r>
              <a:rPr lang="en-IN" sz="2000" dirty="0">
                <a:solidFill>
                  <a:schemeClr val="tx1"/>
                </a:solidFill>
                <a:latin typeface="Nunito" panose="020F0502020204030204" pitchFamily="2" charset="0"/>
              </a:rPr>
              <a:t>Various Types of cascading includes : </a:t>
            </a:r>
          </a:p>
          <a:p>
            <a:pPr lvl="1" fontAlgn="base">
              <a:lnSpc>
                <a:spcPct val="150000"/>
              </a:lnSpc>
              <a:buFont typeface="+mj-lt"/>
              <a:buAutoNum type="arabicPeriod"/>
            </a:pPr>
            <a:r>
              <a:rPr lang="en-IN" sz="1800" b="1" i="0" dirty="0" err="1">
                <a:solidFill>
                  <a:schemeClr val="tx1"/>
                </a:solidFill>
                <a:effectLst/>
                <a:latin typeface="Nunito" panose="020F0502020204030204" pitchFamily="2" charset="0"/>
              </a:rPr>
              <a:t>CascadeType.ALL</a:t>
            </a:r>
            <a:r>
              <a:rPr lang="en-IN" sz="1800" b="1" i="0" dirty="0">
                <a:solidFill>
                  <a:schemeClr val="tx1"/>
                </a:solidFill>
                <a:effectLst/>
                <a:latin typeface="Nunito" panose="020F0502020204030204" pitchFamily="2" charset="0"/>
              </a:rPr>
              <a:t> </a:t>
            </a:r>
            <a:endParaRPr lang="en-IN" sz="1800" b="0" i="0" dirty="0">
              <a:solidFill>
                <a:schemeClr val="tx1"/>
              </a:solidFill>
              <a:effectLst/>
              <a:latin typeface="Nunito" panose="020F0502020204030204" pitchFamily="2" charset="0"/>
            </a:endParaRPr>
          </a:p>
          <a:p>
            <a:pPr lvl="1" fontAlgn="base">
              <a:lnSpc>
                <a:spcPct val="150000"/>
              </a:lnSpc>
              <a:buFont typeface="+mj-lt"/>
              <a:buAutoNum type="arabicPeriod"/>
            </a:pPr>
            <a:r>
              <a:rPr lang="en-IN" sz="1800" b="1" i="0" dirty="0" err="1">
                <a:solidFill>
                  <a:schemeClr val="tx1"/>
                </a:solidFill>
                <a:effectLst/>
                <a:latin typeface="Nunito" panose="020F0502020204030204" pitchFamily="2" charset="0"/>
              </a:rPr>
              <a:t>CascadeType.PERSIST</a:t>
            </a:r>
            <a:r>
              <a:rPr lang="en-IN" sz="1800" b="1" i="0" dirty="0">
                <a:solidFill>
                  <a:schemeClr val="tx1"/>
                </a:solidFill>
                <a:effectLst/>
                <a:latin typeface="Nunito" panose="020F0502020204030204" pitchFamily="2" charset="0"/>
              </a:rPr>
              <a:t> (only </a:t>
            </a:r>
            <a:r>
              <a:rPr lang="en-US" sz="1800" b="1" i="0" dirty="0">
                <a:solidFill>
                  <a:schemeClr val="tx1"/>
                </a:solidFill>
                <a:effectLst/>
                <a:latin typeface="Nunito" panose="020F0502020204030204" pitchFamily="2" charset="0"/>
              </a:rPr>
              <a:t>create operation )</a:t>
            </a:r>
            <a:endParaRPr lang="en-IN" sz="1800" b="0" i="0" dirty="0">
              <a:solidFill>
                <a:schemeClr val="tx1"/>
              </a:solidFill>
              <a:effectLst/>
              <a:latin typeface="Nunito" panose="020F0502020204030204" pitchFamily="2" charset="0"/>
            </a:endParaRPr>
          </a:p>
          <a:p>
            <a:pPr lvl="1" fontAlgn="base">
              <a:lnSpc>
                <a:spcPct val="150000"/>
              </a:lnSpc>
              <a:buFont typeface="+mj-lt"/>
              <a:buAutoNum type="arabicPeriod"/>
            </a:pPr>
            <a:r>
              <a:rPr lang="en-IN" sz="1800" b="1" i="0" dirty="0" err="1">
                <a:solidFill>
                  <a:schemeClr val="tx1"/>
                </a:solidFill>
                <a:effectLst/>
                <a:latin typeface="Nunito" panose="020F0502020204030204" pitchFamily="2" charset="0"/>
              </a:rPr>
              <a:t>CascadeType.MERGE</a:t>
            </a:r>
            <a:r>
              <a:rPr lang="en-IN" sz="1800" b="1" i="0" dirty="0">
                <a:solidFill>
                  <a:schemeClr val="tx1"/>
                </a:solidFill>
                <a:effectLst/>
                <a:latin typeface="Nunito" panose="020F0502020204030204" pitchFamily="2" charset="0"/>
              </a:rPr>
              <a:t> (</a:t>
            </a:r>
            <a:r>
              <a:rPr lang="en-US" sz="1800" b="1" i="0" dirty="0">
                <a:solidFill>
                  <a:schemeClr val="tx1"/>
                </a:solidFill>
                <a:effectLst/>
                <a:latin typeface="Nunito" panose="020F0502020204030204" pitchFamily="2" charset="0"/>
              </a:rPr>
              <a:t>only update operation)</a:t>
            </a:r>
            <a:endParaRPr lang="en-IN" sz="1800" b="0" i="0" dirty="0">
              <a:solidFill>
                <a:schemeClr val="tx1"/>
              </a:solidFill>
              <a:effectLst/>
              <a:latin typeface="Nunito" panose="020F0502020204030204" pitchFamily="2" charset="0"/>
            </a:endParaRPr>
          </a:p>
          <a:p>
            <a:pPr lvl="1" fontAlgn="base">
              <a:lnSpc>
                <a:spcPct val="150000"/>
              </a:lnSpc>
              <a:buFont typeface="+mj-lt"/>
              <a:buAutoNum type="arabicPeriod"/>
            </a:pPr>
            <a:r>
              <a:rPr lang="en-IN" sz="1800" b="1" i="0" dirty="0" err="1">
                <a:solidFill>
                  <a:schemeClr val="tx1"/>
                </a:solidFill>
                <a:effectLst/>
                <a:latin typeface="Nunito" panose="020F0502020204030204" pitchFamily="2" charset="0"/>
              </a:rPr>
              <a:t>CascadeType.REMOVE</a:t>
            </a:r>
            <a:r>
              <a:rPr lang="en-IN" sz="1800" b="1" i="0" dirty="0">
                <a:solidFill>
                  <a:schemeClr val="tx1"/>
                </a:solidFill>
                <a:effectLst/>
                <a:latin typeface="Nunito" panose="020F0502020204030204" pitchFamily="2" charset="0"/>
              </a:rPr>
              <a:t> (</a:t>
            </a:r>
            <a:r>
              <a:rPr lang="en-US" sz="1800" b="1" i="0" dirty="0">
                <a:solidFill>
                  <a:schemeClr val="tx1"/>
                </a:solidFill>
                <a:effectLst/>
                <a:latin typeface="Nunito" panose="020F0502020204030204" pitchFamily="2" charset="0"/>
              </a:rPr>
              <a:t>only delete operation)</a:t>
            </a:r>
            <a:endParaRPr lang="en-IN" sz="1800" b="0" i="0" dirty="0">
              <a:solidFill>
                <a:schemeClr val="tx1"/>
              </a:solidFill>
              <a:effectLst/>
              <a:latin typeface="Nunito" panose="020F0502020204030204" pitchFamily="2" charset="0"/>
            </a:endParaRPr>
          </a:p>
          <a:p>
            <a:pPr lvl="1" fontAlgn="base">
              <a:lnSpc>
                <a:spcPct val="150000"/>
              </a:lnSpc>
              <a:buFont typeface="+mj-lt"/>
              <a:buAutoNum type="arabicPeriod"/>
            </a:pPr>
            <a:r>
              <a:rPr lang="en-IN" sz="1800" b="1" i="0" dirty="0" err="1">
                <a:solidFill>
                  <a:schemeClr val="tx1"/>
                </a:solidFill>
                <a:effectLst/>
                <a:latin typeface="Nunito" panose="020F0502020204030204" pitchFamily="2" charset="0"/>
              </a:rPr>
              <a:t>CascadeType.REFRESH</a:t>
            </a:r>
            <a:r>
              <a:rPr lang="en-IN" sz="1800" b="1" i="0" dirty="0">
                <a:solidFill>
                  <a:schemeClr val="tx1"/>
                </a:solidFill>
                <a:effectLst/>
                <a:latin typeface="Nunito" panose="020F0502020204030204" pitchFamily="2" charset="0"/>
              </a:rPr>
              <a:t> (only</a:t>
            </a:r>
            <a:r>
              <a:rPr lang="en-US" sz="1800" b="1" i="0" dirty="0">
                <a:solidFill>
                  <a:schemeClr val="tx1"/>
                </a:solidFill>
                <a:effectLst/>
                <a:latin typeface="Nunito" panose="020F0502020204030204" pitchFamily="2" charset="0"/>
              </a:rPr>
              <a:t> refresh operation)</a:t>
            </a:r>
            <a:endParaRPr lang="en-IN" sz="1800" b="0" i="0" dirty="0">
              <a:solidFill>
                <a:schemeClr val="tx1"/>
              </a:solidFill>
              <a:effectLst/>
              <a:latin typeface="Nunito" panose="020F0502020204030204" pitchFamily="2" charset="0"/>
            </a:endParaRPr>
          </a:p>
          <a:p>
            <a:pPr lvl="1" fontAlgn="base">
              <a:lnSpc>
                <a:spcPct val="150000"/>
              </a:lnSpc>
              <a:buFont typeface="+mj-lt"/>
              <a:buAutoNum type="arabicPeriod"/>
            </a:pPr>
            <a:r>
              <a:rPr lang="en-IN" sz="1800" b="1" i="0" dirty="0" err="1">
                <a:solidFill>
                  <a:schemeClr val="tx1"/>
                </a:solidFill>
                <a:effectLst/>
                <a:latin typeface="Nunito" panose="020F0502020204030204" pitchFamily="2" charset="0"/>
              </a:rPr>
              <a:t>CascadeType.DETACH</a:t>
            </a:r>
            <a:r>
              <a:rPr lang="en-IN" sz="1800" b="1" i="0" dirty="0">
                <a:solidFill>
                  <a:schemeClr val="tx1"/>
                </a:solidFill>
                <a:effectLst/>
                <a:latin typeface="Nunito" panose="020F0502020204030204" pitchFamily="2" charset="0"/>
              </a:rPr>
              <a:t> (only</a:t>
            </a:r>
            <a:r>
              <a:rPr lang="en-US" sz="1800" b="1" i="0" dirty="0">
                <a:solidFill>
                  <a:schemeClr val="tx1"/>
                </a:solidFill>
                <a:effectLst/>
                <a:latin typeface="Nunito" panose="020F0502020204030204" pitchFamily="2" charset="0"/>
              </a:rPr>
              <a:t> </a:t>
            </a:r>
            <a:r>
              <a:rPr lang="en-US" sz="1800" b="1" i="0" dirty="0" err="1">
                <a:solidFill>
                  <a:schemeClr val="tx1"/>
                </a:solidFill>
                <a:effectLst/>
                <a:latin typeface="Nunito" panose="020F0502020204030204" pitchFamily="2" charset="0"/>
              </a:rPr>
              <a:t>detatch</a:t>
            </a:r>
            <a:r>
              <a:rPr lang="en-US" sz="1800" b="1" i="0" dirty="0">
                <a:solidFill>
                  <a:schemeClr val="tx1"/>
                </a:solidFill>
                <a:effectLst/>
                <a:latin typeface="Nunito" panose="020F0502020204030204" pitchFamily="2" charset="0"/>
              </a:rPr>
              <a:t> operation)</a:t>
            </a:r>
            <a:endParaRPr lang="en-IN" sz="1800" b="0" i="0" dirty="0">
              <a:solidFill>
                <a:schemeClr val="tx1"/>
              </a:solidFill>
              <a:effectLst/>
              <a:latin typeface="Nunito" panose="020F0502020204030204" pitchFamily="2" charset="0"/>
            </a:endParaRPr>
          </a:p>
        </p:txBody>
      </p:sp>
    </p:spTree>
    <p:extLst>
      <p:ext uri="{BB962C8B-B14F-4D97-AF65-F5344CB8AC3E}">
        <p14:creationId xmlns:p14="http://schemas.microsoft.com/office/powerpoint/2010/main" val="2517213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79306-17DD-E4EE-4F14-8A6C45491B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809BAB-D0B0-7614-7A77-D122F2B90080}"/>
              </a:ext>
            </a:extLst>
          </p:cNvPr>
          <p:cNvSpPr>
            <a:spLocks noGrp="1"/>
          </p:cNvSpPr>
          <p:nvPr>
            <p:ph type="title"/>
          </p:nvPr>
        </p:nvSpPr>
        <p:spPr>
          <a:xfrm>
            <a:off x="1097280" y="286603"/>
            <a:ext cx="10058400" cy="805079"/>
          </a:xfrm>
        </p:spPr>
        <p:txBody>
          <a:bodyPr/>
          <a:lstStyle/>
          <a:p>
            <a:r>
              <a:rPr lang="en-IN" dirty="0"/>
              <a:t>Orphan Removal in Hibernate</a:t>
            </a:r>
          </a:p>
        </p:txBody>
      </p:sp>
      <p:sp>
        <p:nvSpPr>
          <p:cNvPr id="3" name="Content Placeholder 2">
            <a:extLst>
              <a:ext uri="{FF2B5EF4-FFF2-40B4-BE49-F238E27FC236}">
                <a16:creationId xmlns:a16="http://schemas.microsoft.com/office/drawing/2014/main" id="{9DB59C75-A94A-9ED8-AB7A-7CD560297770}"/>
              </a:ext>
            </a:extLst>
          </p:cNvPr>
          <p:cNvSpPr>
            <a:spLocks noGrp="1"/>
          </p:cNvSpPr>
          <p:nvPr>
            <p:ph idx="1"/>
          </p:nvPr>
        </p:nvSpPr>
        <p:spPr>
          <a:xfrm>
            <a:off x="388154" y="1091682"/>
            <a:ext cx="9511626" cy="5570375"/>
          </a:xfrm>
        </p:spPr>
        <p:txBody>
          <a:bodyPr>
            <a:normAutofit/>
          </a:bodyPr>
          <a:lstStyle/>
          <a:p>
            <a:pPr fontAlgn="base">
              <a:lnSpc>
                <a:spcPct val="150000"/>
              </a:lnSpc>
            </a:pPr>
            <a:r>
              <a:rPr lang="en-US" b="0" i="0" dirty="0">
                <a:solidFill>
                  <a:srgbClr val="242424"/>
                </a:solidFill>
                <a:effectLst/>
                <a:latin typeface="source-serif-pro"/>
              </a:rPr>
              <a:t>It is a property in relational annotations, meaning that if the parent entity has no reference, remove the child entity.</a:t>
            </a:r>
          </a:p>
          <a:p>
            <a:pPr fontAlgn="base">
              <a:lnSpc>
                <a:spcPct val="150000"/>
              </a:lnSpc>
            </a:pPr>
            <a:endParaRPr lang="en-US" sz="1800" b="0" i="0" dirty="0">
              <a:solidFill>
                <a:schemeClr val="tx1"/>
              </a:solidFill>
              <a:effectLst/>
              <a:latin typeface="Nunito" panose="020F0502020204030204" pitchFamily="2" charset="0"/>
            </a:endParaRPr>
          </a:p>
          <a:p>
            <a:pPr fontAlgn="base">
              <a:lnSpc>
                <a:spcPct val="150000"/>
              </a:lnSpc>
            </a:pPr>
            <a:endParaRPr lang="en-US" dirty="0">
              <a:solidFill>
                <a:schemeClr val="tx1"/>
              </a:solidFill>
              <a:latin typeface="Nunito" panose="020F0502020204030204" pitchFamily="2" charset="0"/>
            </a:endParaRPr>
          </a:p>
          <a:p>
            <a:pPr fontAlgn="base">
              <a:lnSpc>
                <a:spcPct val="150000"/>
              </a:lnSpc>
            </a:pPr>
            <a:endParaRPr lang="en-US" sz="1800" b="0" i="0" dirty="0">
              <a:solidFill>
                <a:schemeClr val="tx1"/>
              </a:solidFill>
              <a:effectLst/>
              <a:latin typeface="Nunito" panose="020F0502020204030204" pitchFamily="2" charset="0"/>
            </a:endParaRPr>
          </a:p>
          <a:p>
            <a:pPr fontAlgn="base">
              <a:lnSpc>
                <a:spcPct val="150000"/>
              </a:lnSpc>
            </a:pPr>
            <a:endParaRPr lang="en-US" dirty="0">
              <a:solidFill>
                <a:schemeClr val="tx1"/>
              </a:solidFill>
              <a:latin typeface="Nunito" panose="020F0502020204030204" pitchFamily="2" charset="0"/>
            </a:endParaRPr>
          </a:p>
          <a:p>
            <a:pPr fontAlgn="base">
              <a:lnSpc>
                <a:spcPct val="150000"/>
              </a:lnSpc>
            </a:pPr>
            <a:endParaRPr lang="en-US" sz="1800" b="0" i="0" dirty="0">
              <a:solidFill>
                <a:schemeClr val="tx1"/>
              </a:solidFill>
              <a:effectLst/>
              <a:latin typeface="Nunito" panose="020F0502020204030204" pitchFamily="2" charset="0"/>
            </a:endParaRPr>
          </a:p>
          <a:p>
            <a:pPr fontAlgn="base">
              <a:lnSpc>
                <a:spcPct val="150000"/>
              </a:lnSpc>
            </a:pPr>
            <a:r>
              <a:rPr lang="en-US" sz="1800" b="0" i="0" dirty="0" err="1">
                <a:solidFill>
                  <a:schemeClr val="tx1"/>
                </a:solidFill>
                <a:effectLst/>
                <a:latin typeface="Nunito" panose="020F0502020204030204" pitchFamily="2" charset="0"/>
              </a:rPr>
              <a:t>orphanRemoval</a:t>
            </a:r>
            <a:r>
              <a:rPr lang="en-US" sz="1800" b="0" i="0" dirty="0">
                <a:solidFill>
                  <a:schemeClr val="tx1"/>
                </a:solidFill>
                <a:effectLst/>
                <a:latin typeface="Nunito" panose="020F0502020204030204" pitchFamily="2" charset="0"/>
              </a:rPr>
              <a:t> is an ORM-specific thing. It marks "child" entity to be removed when it's no longer referenced from the "parent" entity, e.g. when you remove the child entity from the corresponding collection of the parent entity. E.g.:</a:t>
            </a:r>
          </a:p>
          <a:p>
            <a:pPr fontAlgn="base">
              <a:lnSpc>
                <a:spcPct val="150000"/>
              </a:lnSpc>
            </a:pPr>
            <a:endParaRPr lang="en-IN" sz="1800" b="0" i="0" dirty="0">
              <a:solidFill>
                <a:schemeClr val="tx1"/>
              </a:solidFill>
              <a:effectLst/>
              <a:latin typeface="Nunito" panose="020F0502020204030204" pitchFamily="2" charset="0"/>
            </a:endParaRPr>
          </a:p>
        </p:txBody>
      </p:sp>
      <p:sp>
        <p:nvSpPr>
          <p:cNvPr id="6" name="Rectangle 3">
            <a:extLst>
              <a:ext uri="{FF2B5EF4-FFF2-40B4-BE49-F238E27FC236}">
                <a16:creationId xmlns:a16="http://schemas.microsoft.com/office/drawing/2014/main" id="{E07921FD-DE12-A9A9-C197-59FC9754F4BA}"/>
              </a:ext>
            </a:extLst>
          </p:cNvPr>
          <p:cNvSpPr>
            <a:spLocks noChangeArrowheads="1"/>
          </p:cNvSpPr>
          <p:nvPr/>
        </p:nvSpPr>
        <p:spPr bwMode="auto">
          <a:xfrm>
            <a:off x="6951307" y="5682343"/>
            <a:ext cx="2049472" cy="338554"/>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BCBEC4"/>
                </a:solidFill>
                <a:effectLst/>
                <a:latin typeface="JetBrains Mono"/>
              </a:rPr>
              <a:t>orphanRemoval</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a:ln>
                  <a:noFill/>
                </a:ln>
                <a:solidFill>
                  <a:srgbClr val="CF8E6D"/>
                </a:solidFill>
                <a:effectLst/>
                <a:latin typeface="JetBrains Mono"/>
              </a:rPr>
              <a:t>true</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10245" name="Picture 5">
            <a:extLst>
              <a:ext uri="{FF2B5EF4-FFF2-40B4-BE49-F238E27FC236}">
                <a16:creationId xmlns:a16="http://schemas.microsoft.com/office/drawing/2014/main" id="{A99B69FC-BDFF-5B05-1CD5-636FC0F50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923" y="2184263"/>
            <a:ext cx="6287514" cy="2489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69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996AE-E1EF-2E9A-B50A-BAAE66D45E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760F60-2266-EBB6-0631-44A43E477D1D}"/>
              </a:ext>
            </a:extLst>
          </p:cNvPr>
          <p:cNvSpPr>
            <a:spLocks noGrp="1"/>
          </p:cNvSpPr>
          <p:nvPr>
            <p:ph type="title"/>
          </p:nvPr>
        </p:nvSpPr>
        <p:spPr>
          <a:xfrm>
            <a:off x="1097280" y="286603"/>
            <a:ext cx="10058400" cy="805079"/>
          </a:xfrm>
        </p:spPr>
        <p:txBody>
          <a:bodyPr/>
          <a:lstStyle/>
          <a:p>
            <a:pPr algn="ctr"/>
            <a:r>
              <a:rPr lang="en-IN" dirty="0"/>
              <a:t>@Embedded Class</a:t>
            </a:r>
          </a:p>
        </p:txBody>
      </p:sp>
      <p:sp>
        <p:nvSpPr>
          <p:cNvPr id="4" name="Rectangle 1">
            <a:extLst>
              <a:ext uri="{FF2B5EF4-FFF2-40B4-BE49-F238E27FC236}">
                <a16:creationId xmlns:a16="http://schemas.microsoft.com/office/drawing/2014/main" id="{06E066D5-8E89-9612-0FF0-321FC4C14F46}"/>
              </a:ext>
            </a:extLst>
          </p:cNvPr>
          <p:cNvSpPr>
            <a:spLocks noGrp="1" noChangeArrowheads="1"/>
          </p:cNvSpPr>
          <p:nvPr>
            <p:ph idx="1"/>
          </p:nvPr>
        </p:nvSpPr>
        <p:spPr bwMode="auto">
          <a:xfrm>
            <a:off x="1161029" y="1254583"/>
            <a:ext cx="3768789" cy="116955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F8E6D"/>
                </a:solidFill>
                <a:effectLst/>
                <a:latin typeface="JetBrains Mono"/>
              </a:rPr>
              <a:t>public class </a:t>
            </a:r>
            <a:r>
              <a:rPr kumimoji="0" lang="en-US" altLang="en-US" sz="1400" b="0" i="0" u="none" strike="noStrike" cap="none" normalizeH="0" baseline="0" dirty="0">
                <a:ln>
                  <a:noFill/>
                </a:ln>
                <a:solidFill>
                  <a:srgbClr val="BCBEC4"/>
                </a:solidFill>
                <a:effectLst/>
                <a:latin typeface="JetBrains Mono"/>
              </a:rPr>
              <a:t>Student {</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@Embedded </a:t>
            </a:r>
            <a:r>
              <a:rPr kumimoji="0" lang="en-US" altLang="en-US" sz="1400" b="0" i="0" u="none" strike="noStrike" cap="none" normalizeH="0" baseline="0" dirty="0">
                <a:ln>
                  <a:noFill/>
                </a:ln>
                <a:solidFill>
                  <a:srgbClr val="7A7E85"/>
                </a:solidFill>
                <a:effectLst/>
                <a:latin typeface="JetBrains Mono"/>
              </a:rPr>
              <a:t>// Embedding </a:t>
            </a:r>
            <a:r>
              <a:rPr kumimoji="0" lang="en-US" altLang="en-US" sz="1400" b="0" i="0" u="none" strike="noStrike" cap="none" normalizeH="0" baseline="0" dirty="0" err="1">
                <a:ln>
                  <a:noFill/>
                </a:ln>
                <a:solidFill>
                  <a:srgbClr val="7A7E85"/>
                </a:solidFill>
                <a:effectLst/>
                <a:latin typeface="JetBrains Mono"/>
              </a:rPr>
              <a:t>guardain</a:t>
            </a:r>
            <a:r>
              <a:rPr kumimoji="0" lang="en-US" altLang="en-US" sz="1400" b="0" i="0" u="none" strike="noStrike" cap="none" normalizeH="0" baseline="0" dirty="0">
                <a:ln>
                  <a:noFill/>
                </a:ln>
                <a:solidFill>
                  <a:srgbClr val="7A7E85"/>
                </a:solidFill>
                <a:effectLst/>
                <a:latin typeface="JetBrains Mono"/>
              </a:rPr>
              <a:t> into here.</a:t>
            </a:r>
            <a:br>
              <a:rPr kumimoji="0" lang="en-US" altLang="en-US" sz="1400" b="0" i="0" u="none" strike="noStrike" cap="none" normalizeH="0" baseline="0" dirty="0">
                <a:ln>
                  <a:noFill/>
                </a:ln>
                <a:solidFill>
                  <a:srgbClr val="7A7E85"/>
                </a:solidFill>
                <a:effectLst/>
                <a:latin typeface="JetBrains Mono"/>
              </a:rPr>
            </a:br>
            <a:r>
              <a:rPr kumimoji="0" lang="en-US" altLang="en-US" sz="1400" b="0" i="0" u="none" strike="noStrike" cap="none" normalizeH="0" baseline="0" dirty="0">
                <a:ln>
                  <a:noFill/>
                </a:ln>
                <a:solidFill>
                  <a:srgbClr val="7A7E85"/>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Guardian </a:t>
            </a:r>
            <a:r>
              <a:rPr kumimoji="0" lang="en-US" altLang="en-US" sz="1400" b="0" i="0" u="none" strike="noStrike" cap="none" normalizeH="0" baseline="0" dirty="0" err="1">
                <a:ln>
                  <a:noFill/>
                </a:ln>
                <a:solidFill>
                  <a:srgbClr val="C77DBB"/>
                </a:solidFill>
                <a:effectLst/>
                <a:latin typeface="JetBrains Mono"/>
              </a:rPr>
              <a:t>guardain</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4A1B30E-EA4F-329F-B5A5-C89809F78606}"/>
              </a:ext>
            </a:extLst>
          </p:cNvPr>
          <p:cNvSpPr>
            <a:spLocks noChangeArrowheads="1"/>
          </p:cNvSpPr>
          <p:nvPr/>
        </p:nvSpPr>
        <p:spPr bwMode="auto">
          <a:xfrm>
            <a:off x="5777684" y="1428829"/>
            <a:ext cx="4096891" cy="461664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B3AE60"/>
                </a:solidFill>
                <a:effectLst/>
                <a:latin typeface="JetBrains Mono"/>
              </a:rPr>
              <a:t>@Embeddable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B3AE60"/>
                </a:solidFill>
                <a:effectLst/>
                <a:latin typeface="JetBrains Mono"/>
              </a:rPr>
              <a:t>@AttributeOverrides</a:t>
            </a:r>
            <a:r>
              <a:rPr kumimoji="0" lang="en-US" altLang="en-US" sz="1400" b="0" i="0" u="none" strike="noStrike" cap="none" normalizeH="0" baseline="0" dirty="0">
                <a:ln>
                  <a:noFill/>
                </a:ln>
                <a:solidFill>
                  <a:srgbClr val="BCBEC4"/>
                </a:solidFill>
                <a:effectLst/>
                <a:latin typeface="JetBrains Mono"/>
              </a:rPr>
              <a:t>({  </a:t>
            </a:r>
            <a:br>
              <a:rPr kumimoji="0" lang="en-US" altLang="en-US" sz="1400" b="0" i="0" u="none" strike="noStrike" cap="none" normalizeH="0" baseline="0" dirty="0">
                <a:ln>
                  <a:noFill/>
                </a:ln>
                <a:solidFill>
                  <a:srgbClr val="7A7E85"/>
                </a:solidFill>
                <a:effectLst/>
                <a:latin typeface="JetBrains Mono"/>
              </a:rPr>
            </a:br>
            <a:r>
              <a:rPr kumimoji="0" lang="en-US" altLang="en-US" sz="1400" b="0" i="0" u="none" strike="noStrike" cap="none" normalizeH="0" baseline="0" dirty="0">
                <a:ln>
                  <a:noFill/>
                </a:ln>
                <a:solidFill>
                  <a:srgbClr val="7A7E85"/>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@AttributeOverride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name = </a:t>
            </a:r>
            <a:r>
              <a:rPr kumimoji="0" lang="en-US" altLang="en-US" sz="1400" b="0" i="0" u="none" strike="noStrike" cap="none" normalizeH="0" baseline="0" dirty="0">
                <a:ln>
                  <a:noFill/>
                </a:ln>
                <a:solidFill>
                  <a:srgbClr val="6AAB73"/>
                </a:solidFill>
                <a:effectLst/>
                <a:latin typeface="JetBrains Mono"/>
              </a:rPr>
              <a:t>"name"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column = </a:t>
            </a:r>
            <a:r>
              <a:rPr kumimoji="0" lang="en-US" altLang="en-US" sz="1400" b="0" i="0" u="none" strike="noStrike" cap="none" normalizeH="0" baseline="0" dirty="0">
                <a:ln>
                  <a:noFill/>
                </a:ln>
                <a:solidFill>
                  <a:srgbClr val="B3AE60"/>
                </a:solidFill>
                <a:effectLst/>
                <a:latin typeface="JetBrains Mono"/>
              </a:rPr>
              <a:t>@Column</a:t>
            </a:r>
            <a:r>
              <a:rPr kumimoji="0" lang="en-US" altLang="en-US" sz="1400" b="0" i="0" u="none" strike="noStrike" cap="none" normalizeH="0" baseline="0" dirty="0">
                <a:ln>
                  <a:noFill/>
                </a:ln>
                <a:solidFill>
                  <a:srgbClr val="BCBEC4"/>
                </a:solidFill>
                <a:effectLst/>
                <a:latin typeface="JetBrains Mono"/>
              </a:rPr>
              <a:t>(name = </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err="1">
                <a:ln>
                  <a:noFill/>
                </a:ln>
                <a:solidFill>
                  <a:srgbClr val="6AAB73"/>
                </a:solidFill>
                <a:effectLst/>
                <a:latin typeface="JetBrains Mono"/>
              </a:rPr>
              <a:t>guardian_name</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@AttributeOverride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name = </a:t>
            </a:r>
            <a:r>
              <a:rPr kumimoji="0" lang="en-US" altLang="en-US" sz="1400" b="0" i="0" u="none" strike="noStrike" cap="none" normalizeH="0" baseline="0" dirty="0">
                <a:ln>
                  <a:noFill/>
                </a:ln>
                <a:solidFill>
                  <a:srgbClr val="6AAB73"/>
                </a:solidFill>
                <a:effectLst/>
                <a:latin typeface="JetBrains Mono"/>
              </a:rPr>
              <a:t>"email"</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column = </a:t>
            </a:r>
            <a:r>
              <a:rPr kumimoji="0" lang="en-US" altLang="en-US" sz="1400" b="0" i="0" u="none" strike="noStrike" cap="none" normalizeH="0" baseline="0" dirty="0">
                <a:ln>
                  <a:noFill/>
                </a:ln>
                <a:solidFill>
                  <a:srgbClr val="B3AE60"/>
                </a:solidFill>
                <a:effectLst/>
                <a:latin typeface="JetBrains Mono"/>
              </a:rPr>
              <a:t>@Column</a:t>
            </a:r>
            <a:r>
              <a:rPr kumimoji="0" lang="en-US" altLang="en-US" sz="1400" b="0" i="0" u="none" strike="noStrike" cap="none" normalizeH="0" baseline="0" dirty="0">
                <a:ln>
                  <a:noFill/>
                </a:ln>
                <a:solidFill>
                  <a:srgbClr val="BCBEC4"/>
                </a:solidFill>
                <a:effectLst/>
                <a:latin typeface="JetBrains Mono"/>
              </a:rPr>
              <a:t>(name = </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err="1">
                <a:ln>
                  <a:noFill/>
                </a:ln>
                <a:solidFill>
                  <a:srgbClr val="6AAB73"/>
                </a:solidFill>
                <a:effectLst/>
                <a:latin typeface="JetBrains Mono"/>
              </a:rPr>
              <a:t>guardian_email</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@AttributeOverride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name = </a:t>
            </a:r>
            <a:r>
              <a:rPr kumimoji="0" lang="en-US" altLang="en-US" sz="1400" b="0" i="0" u="none" strike="noStrike" cap="none" normalizeH="0" baseline="0" dirty="0">
                <a:ln>
                  <a:noFill/>
                </a:ln>
                <a:solidFill>
                  <a:srgbClr val="6AAB73"/>
                </a:solidFill>
                <a:effectLst/>
                <a:latin typeface="JetBrains Mono"/>
              </a:rPr>
              <a:t>"mobile"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column = </a:t>
            </a:r>
            <a:r>
              <a:rPr kumimoji="0" lang="en-US" altLang="en-US" sz="1400" b="0" i="0" u="none" strike="noStrike" cap="none" normalizeH="0" baseline="0" dirty="0">
                <a:ln>
                  <a:noFill/>
                </a:ln>
                <a:solidFill>
                  <a:srgbClr val="B3AE60"/>
                </a:solidFill>
                <a:effectLst/>
                <a:latin typeface="JetBrains Mono"/>
              </a:rPr>
              <a:t>@Column</a:t>
            </a:r>
            <a:r>
              <a:rPr kumimoji="0" lang="en-US" altLang="en-US" sz="1400" b="0" i="0" u="none" strike="noStrike" cap="none" normalizeH="0" baseline="0" dirty="0">
                <a:ln>
                  <a:noFill/>
                </a:ln>
                <a:solidFill>
                  <a:srgbClr val="BCBEC4"/>
                </a:solidFill>
                <a:effectLst/>
                <a:latin typeface="JetBrains Mono"/>
              </a:rPr>
              <a:t>(name = </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err="1">
                <a:ln>
                  <a:noFill/>
                </a:ln>
                <a:solidFill>
                  <a:srgbClr val="6AAB73"/>
                </a:solidFill>
                <a:effectLst/>
                <a:latin typeface="JetBrains Mono"/>
              </a:rPr>
              <a:t>guardian_mobile</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CF8E6D"/>
                </a:solidFill>
                <a:effectLst/>
                <a:latin typeface="JetBrains Mono"/>
              </a:rPr>
              <a:t>public class </a:t>
            </a:r>
            <a:r>
              <a:rPr kumimoji="0" lang="en-US" altLang="en-US" sz="1400" b="0" i="0" u="none" strike="noStrike" cap="none" normalizeH="0" baseline="0" dirty="0">
                <a:ln>
                  <a:noFill/>
                </a:ln>
                <a:solidFill>
                  <a:srgbClr val="BCBEC4"/>
                </a:solidFill>
                <a:effectLst/>
                <a:latin typeface="JetBrains Mono"/>
              </a:rPr>
              <a:t>Guardian {</a:t>
            </a:r>
            <a:br>
              <a:rPr kumimoji="0" lang="en-US" altLang="en-US" sz="1400" b="0" i="0" u="none" strike="noStrike" cap="none" normalizeH="0" baseline="0" dirty="0">
                <a:ln>
                  <a:noFill/>
                </a:ln>
                <a:solidFill>
                  <a:srgbClr val="BCBEC4"/>
                </a:solidFill>
                <a:effectLst/>
                <a:latin typeface="JetBrains Mono"/>
              </a:rPr>
            </a:b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String </a:t>
            </a:r>
            <a:r>
              <a:rPr kumimoji="0" lang="en-US" altLang="en-US" sz="1400" b="0" i="0" u="none" strike="noStrike" cap="none" normalizeH="0" baseline="0" dirty="0">
                <a:ln>
                  <a:noFill/>
                </a:ln>
                <a:solidFill>
                  <a:srgbClr val="C77DBB"/>
                </a:solidFill>
                <a:effectLst/>
                <a:latin typeface="JetBrains Mono"/>
              </a:rPr>
              <a:t>name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String </a:t>
            </a:r>
            <a:r>
              <a:rPr kumimoji="0" lang="en-US" altLang="en-US" sz="1400" b="0" i="0" u="none" strike="noStrike" cap="none" normalizeH="0" baseline="0" dirty="0">
                <a:ln>
                  <a:noFill/>
                </a:ln>
                <a:solidFill>
                  <a:srgbClr val="C77DBB"/>
                </a:solidFill>
                <a:effectLst/>
                <a:latin typeface="JetBrains Mono"/>
              </a:rPr>
              <a:t>email</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CF8E6D"/>
                </a:solidFill>
                <a:effectLst/>
                <a:latin typeface="JetBrains Mono"/>
              </a:rPr>
              <a:t>private </a:t>
            </a:r>
            <a:r>
              <a:rPr kumimoji="0" lang="en-US" altLang="en-US" sz="1400" b="0" i="0" u="none" strike="noStrike" cap="none" normalizeH="0" baseline="0" dirty="0">
                <a:ln>
                  <a:noFill/>
                </a:ln>
                <a:solidFill>
                  <a:srgbClr val="BCBEC4"/>
                </a:solidFill>
                <a:effectLst/>
                <a:latin typeface="JetBrains Mono"/>
              </a:rPr>
              <a:t>String </a:t>
            </a:r>
            <a:r>
              <a:rPr kumimoji="0" lang="en-US" altLang="en-US" sz="1400" b="0" i="0" u="none" strike="noStrike" cap="none" normalizeH="0" baseline="0" dirty="0">
                <a:ln>
                  <a:noFill/>
                </a:ln>
                <a:solidFill>
                  <a:srgbClr val="C77DBB"/>
                </a:solidFill>
                <a:effectLst/>
                <a:latin typeface="JetBrains Mono"/>
              </a:rPr>
              <a:t>mobile</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E2FE10E-D392-4441-2AF1-A4AA369E211B}"/>
              </a:ext>
            </a:extLst>
          </p:cNvPr>
          <p:cNvPicPr>
            <a:picLocks noChangeAspect="1"/>
          </p:cNvPicPr>
          <p:nvPr/>
        </p:nvPicPr>
        <p:blipFill>
          <a:blip r:embed="rId2"/>
          <a:stretch>
            <a:fillRect/>
          </a:stretch>
        </p:blipFill>
        <p:spPr>
          <a:xfrm>
            <a:off x="737118" y="2624358"/>
            <a:ext cx="4622041" cy="3944819"/>
          </a:xfrm>
          <a:prstGeom prst="rect">
            <a:avLst/>
          </a:prstGeom>
          <a:ln>
            <a:solidFill>
              <a:srgbClr val="A1CB46"/>
            </a:solidFill>
          </a:ln>
        </p:spPr>
      </p:pic>
    </p:spTree>
    <p:extLst>
      <p:ext uri="{BB962C8B-B14F-4D97-AF65-F5344CB8AC3E}">
        <p14:creationId xmlns:p14="http://schemas.microsoft.com/office/powerpoint/2010/main" val="3779073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8470B-852C-9AD9-0B5B-32F6AE6387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50E09E-2F9A-A1FE-04DA-CD80CB027E44}"/>
              </a:ext>
            </a:extLst>
          </p:cNvPr>
          <p:cNvSpPr>
            <a:spLocks noGrp="1"/>
          </p:cNvSpPr>
          <p:nvPr>
            <p:ph type="title"/>
          </p:nvPr>
        </p:nvSpPr>
        <p:spPr>
          <a:xfrm>
            <a:off x="1097280" y="286603"/>
            <a:ext cx="10058400" cy="805079"/>
          </a:xfrm>
        </p:spPr>
        <p:txBody>
          <a:bodyPr/>
          <a:lstStyle/>
          <a:p>
            <a:r>
              <a:rPr lang="en-IN" dirty="0"/>
              <a:t>API Documentation - Swagger</a:t>
            </a:r>
          </a:p>
        </p:txBody>
      </p:sp>
      <p:sp>
        <p:nvSpPr>
          <p:cNvPr id="4" name="Rectangle 1">
            <a:extLst>
              <a:ext uri="{FF2B5EF4-FFF2-40B4-BE49-F238E27FC236}">
                <a16:creationId xmlns:a16="http://schemas.microsoft.com/office/drawing/2014/main" id="{1FBF9484-743A-A835-BDBB-3552A20EA47F}"/>
              </a:ext>
            </a:extLst>
          </p:cNvPr>
          <p:cNvSpPr>
            <a:spLocks noGrp="1" noChangeArrowheads="1"/>
          </p:cNvSpPr>
          <p:nvPr>
            <p:ph idx="1"/>
          </p:nvPr>
        </p:nvSpPr>
        <p:spPr bwMode="auto">
          <a:xfrm>
            <a:off x="462481" y="3429000"/>
            <a:ext cx="4135171" cy="1323439"/>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5B778"/>
                </a:solidFill>
                <a:effectLst/>
                <a:latin typeface="JetBrains Mono"/>
              </a:rPr>
              <a:t>&lt;dependency&gt;</a:t>
            </a:r>
            <a:br>
              <a:rPr kumimoji="0" lang="en-US" altLang="en-US" sz="1600" b="0" i="0" u="none" strike="noStrike" cap="none" normalizeH="0" baseline="0" dirty="0">
                <a:ln>
                  <a:noFill/>
                </a:ln>
                <a:solidFill>
                  <a:srgbClr val="D5B778"/>
                </a:solidFill>
                <a:effectLst/>
                <a:latin typeface="JetBrains Mono"/>
              </a:rPr>
            </a:br>
            <a:r>
              <a:rPr kumimoji="0" lang="en-US" altLang="en-US" sz="1600" b="0" i="0" u="none" strike="noStrike" cap="none" normalizeH="0" baseline="0" dirty="0">
                <a:ln>
                  <a:noFill/>
                </a:ln>
                <a:solidFill>
                  <a:srgbClr val="D5B778"/>
                </a:solidFill>
                <a:effectLst/>
                <a:latin typeface="JetBrains Mono"/>
              </a:rPr>
              <a:t>    &lt;</a:t>
            </a:r>
            <a:r>
              <a:rPr kumimoji="0" lang="en-US" altLang="en-US" sz="1600" b="0" i="0" u="none" strike="noStrike" cap="none" normalizeH="0" baseline="0" dirty="0" err="1">
                <a:ln>
                  <a:noFill/>
                </a:ln>
                <a:solidFill>
                  <a:srgbClr val="D5B778"/>
                </a:solidFill>
                <a:effectLst/>
                <a:latin typeface="JetBrains Mono"/>
              </a:rPr>
              <a:t>groupId</a:t>
            </a:r>
            <a:r>
              <a:rPr kumimoji="0" lang="en-US" altLang="en-US" sz="1600" b="0" i="0" u="none" strike="noStrike" cap="none" normalizeH="0" baseline="0" dirty="0">
                <a:ln>
                  <a:noFill/>
                </a:ln>
                <a:solidFill>
                  <a:srgbClr val="D5B778"/>
                </a:solidFill>
                <a:effectLst/>
                <a:latin typeface="JetBrains Mono"/>
              </a:rPr>
              <a:t>&gt;</a:t>
            </a:r>
            <a:r>
              <a:rPr kumimoji="0" lang="en-US" altLang="en-US" sz="1600" b="0" i="0" u="none" strike="noStrike" cap="none" normalizeH="0" baseline="0" dirty="0" err="1">
                <a:ln>
                  <a:noFill/>
                </a:ln>
                <a:solidFill>
                  <a:srgbClr val="BCBEC4"/>
                </a:solidFill>
                <a:effectLst/>
                <a:latin typeface="JetBrains Mono"/>
              </a:rPr>
              <a:t>org.springdoc</a:t>
            </a:r>
            <a:r>
              <a:rPr kumimoji="0" lang="en-US" altLang="en-US" sz="1600" b="0" i="0" u="none" strike="noStrike" cap="none" normalizeH="0" baseline="0" dirty="0">
                <a:ln>
                  <a:noFill/>
                </a:ln>
                <a:solidFill>
                  <a:srgbClr val="D5B778"/>
                </a:solidFill>
                <a:effectLst/>
                <a:latin typeface="JetBrains Mono"/>
              </a:rPr>
              <a:t>&lt;/</a:t>
            </a:r>
            <a:r>
              <a:rPr kumimoji="0" lang="en-US" altLang="en-US" sz="1600" b="0" i="0" u="none" strike="noStrike" cap="none" normalizeH="0" baseline="0" dirty="0" err="1">
                <a:ln>
                  <a:noFill/>
                </a:ln>
                <a:solidFill>
                  <a:srgbClr val="D5B778"/>
                </a:solidFill>
                <a:effectLst/>
                <a:latin typeface="JetBrains Mono"/>
              </a:rPr>
              <a:t>groupId</a:t>
            </a:r>
            <a:r>
              <a:rPr kumimoji="0" lang="en-US" altLang="en-US" sz="1600" b="0" i="0" u="none" strike="noStrike" cap="none" normalizeH="0" baseline="0" dirty="0">
                <a:ln>
                  <a:noFill/>
                </a:ln>
                <a:solidFill>
                  <a:srgbClr val="D5B778"/>
                </a:solidFill>
                <a:effectLst/>
                <a:latin typeface="JetBrains Mono"/>
              </a:rPr>
              <a:t>&gt;</a:t>
            </a:r>
            <a:br>
              <a:rPr kumimoji="0" lang="en-US" altLang="en-US" sz="1600" b="0" i="0" u="none" strike="noStrike" cap="none" normalizeH="0" baseline="0" dirty="0">
                <a:ln>
                  <a:noFill/>
                </a:ln>
                <a:solidFill>
                  <a:srgbClr val="D5B778"/>
                </a:solidFill>
                <a:effectLst/>
                <a:latin typeface="JetBrains Mono"/>
              </a:rPr>
            </a:br>
            <a:r>
              <a:rPr kumimoji="0" lang="en-US" altLang="en-US" sz="1600" b="0" i="0" u="none" strike="noStrike" cap="none" normalizeH="0" baseline="0" dirty="0">
                <a:ln>
                  <a:noFill/>
                </a:ln>
                <a:solidFill>
                  <a:srgbClr val="D5B778"/>
                </a:solidFill>
                <a:effectLst/>
                <a:latin typeface="JetBrains Mono"/>
              </a:rPr>
              <a:t>    &lt;</a:t>
            </a:r>
            <a:r>
              <a:rPr kumimoji="0" lang="en-US" altLang="en-US" sz="1600" b="0" i="0" u="none" strike="noStrike" cap="none" normalizeH="0" baseline="0" dirty="0" err="1">
                <a:ln>
                  <a:noFill/>
                </a:ln>
                <a:solidFill>
                  <a:srgbClr val="D5B778"/>
                </a:solidFill>
                <a:effectLst/>
                <a:latin typeface="JetBrains Mono"/>
              </a:rPr>
              <a:t>artifactId</a:t>
            </a:r>
            <a:r>
              <a:rPr kumimoji="0" lang="en-US" altLang="en-US" sz="1600" b="0" i="0" u="none" strike="noStrike" cap="none" normalizeH="0" baseline="0" dirty="0">
                <a:ln>
                  <a:noFill/>
                </a:ln>
                <a:solidFill>
                  <a:srgbClr val="D5B778"/>
                </a:solidFill>
                <a:effectLst/>
                <a:latin typeface="JetBrains Mono"/>
              </a:rPr>
              <a:t>&gt;</a:t>
            </a:r>
            <a:r>
              <a:rPr kumimoji="0" lang="en-US" altLang="en-US" sz="1600" b="0" i="0" u="none" strike="noStrike" cap="none" normalizeH="0" baseline="0" dirty="0" err="1">
                <a:ln>
                  <a:noFill/>
                </a:ln>
                <a:solidFill>
                  <a:srgbClr val="BCBEC4"/>
                </a:solidFill>
                <a:effectLst/>
                <a:latin typeface="JetBrains Mono"/>
              </a:rPr>
              <a:t>springdoc-openapi-ui</a:t>
            </a:r>
            <a:r>
              <a:rPr kumimoji="0" lang="en-US" altLang="en-US" sz="1600" b="0" i="0" u="none" strike="noStrike" cap="none" normalizeH="0" baseline="0" dirty="0">
                <a:ln>
                  <a:noFill/>
                </a:ln>
                <a:solidFill>
                  <a:srgbClr val="D5B778"/>
                </a:solidFill>
                <a:effectLst/>
                <a:latin typeface="JetBrains Mono"/>
              </a:rPr>
              <a:t>&lt;/</a:t>
            </a:r>
            <a:r>
              <a:rPr kumimoji="0" lang="en-US" altLang="en-US" sz="1600" b="0" i="0" u="none" strike="noStrike" cap="none" normalizeH="0" baseline="0" dirty="0" err="1">
                <a:ln>
                  <a:noFill/>
                </a:ln>
                <a:solidFill>
                  <a:srgbClr val="D5B778"/>
                </a:solidFill>
                <a:effectLst/>
                <a:latin typeface="JetBrains Mono"/>
              </a:rPr>
              <a:t>artifactId</a:t>
            </a:r>
            <a:r>
              <a:rPr kumimoji="0" lang="en-US" altLang="en-US" sz="1600" b="0" i="0" u="none" strike="noStrike" cap="none" normalizeH="0" baseline="0" dirty="0">
                <a:ln>
                  <a:noFill/>
                </a:ln>
                <a:solidFill>
                  <a:srgbClr val="D5B778"/>
                </a:solidFill>
                <a:effectLst/>
                <a:latin typeface="JetBrains Mono"/>
              </a:rPr>
              <a:t>&gt;</a:t>
            </a:r>
            <a:br>
              <a:rPr kumimoji="0" lang="en-US" altLang="en-US" sz="1600" b="0" i="0" u="none" strike="noStrike" cap="none" normalizeH="0" baseline="0" dirty="0">
                <a:ln>
                  <a:noFill/>
                </a:ln>
                <a:solidFill>
                  <a:srgbClr val="D5B778"/>
                </a:solidFill>
                <a:effectLst/>
                <a:latin typeface="JetBrains Mono"/>
              </a:rPr>
            </a:br>
            <a:r>
              <a:rPr kumimoji="0" lang="en-US" altLang="en-US" sz="1600" b="0" i="0" u="none" strike="noStrike" cap="none" normalizeH="0" baseline="0" dirty="0">
                <a:ln>
                  <a:noFill/>
                </a:ln>
                <a:solidFill>
                  <a:srgbClr val="D5B778"/>
                </a:solidFill>
                <a:effectLst/>
                <a:latin typeface="JetBrains Mono"/>
              </a:rPr>
              <a:t>    &lt;version&gt;</a:t>
            </a:r>
            <a:r>
              <a:rPr kumimoji="0" lang="en-US" altLang="en-US" sz="1600" b="0" i="0" u="none" strike="noStrike" cap="none" normalizeH="0" baseline="0" dirty="0">
                <a:ln>
                  <a:noFill/>
                </a:ln>
                <a:solidFill>
                  <a:srgbClr val="BCBEC4"/>
                </a:solidFill>
                <a:effectLst/>
                <a:latin typeface="JetBrains Mono"/>
              </a:rPr>
              <a:t>1.6.12</a:t>
            </a:r>
            <a:r>
              <a:rPr kumimoji="0" lang="en-US" altLang="en-US" sz="1600" b="0" i="0" u="none" strike="noStrike" cap="none" normalizeH="0" baseline="0" dirty="0">
                <a:ln>
                  <a:noFill/>
                </a:ln>
                <a:solidFill>
                  <a:srgbClr val="D5B778"/>
                </a:solidFill>
                <a:effectLst/>
                <a:latin typeface="JetBrains Mono"/>
              </a:rPr>
              <a:t>&lt;/version&gt;</a:t>
            </a:r>
            <a:br>
              <a:rPr kumimoji="0" lang="en-US" altLang="en-US" sz="1600" b="0" i="0" u="none" strike="noStrike" cap="none" normalizeH="0" baseline="0" dirty="0">
                <a:ln>
                  <a:noFill/>
                </a:ln>
                <a:solidFill>
                  <a:srgbClr val="D5B778"/>
                </a:solidFill>
                <a:effectLst/>
                <a:latin typeface="JetBrains Mono"/>
              </a:rPr>
            </a:br>
            <a:r>
              <a:rPr kumimoji="0" lang="en-US" altLang="en-US" sz="1600" b="0" i="0" u="none" strike="noStrike" cap="none" normalizeH="0" baseline="0" dirty="0">
                <a:ln>
                  <a:noFill/>
                </a:ln>
                <a:solidFill>
                  <a:srgbClr val="D5B778"/>
                </a:solidFill>
                <a:effectLst/>
                <a:latin typeface="JetBrains Mono"/>
              </a:rPr>
              <a:t>&lt;/dependency&gt;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27D4DF8-8F14-D097-0423-069FDCC3C7AC}"/>
              </a:ext>
            </a:extLst>
          </p:cNvPr>
          <p:cNvSpPr>
            <a:spLocks noChangeArrowheads="1"/>
          </p:cNvSpPr>
          <p:nvPr/>
        </p:nvSpPr>
        <p:spPr bwMode="auto">
          <a:xfrm>
            <a:off x="4969166" y="3428999"/>
            <a:ext cx="5508688" cy="1323439"/>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5B778"/>
                </a:solidFill>
                <a:effectLst/>
                <a:latin typeface="JetBrains Mono"/>
              </a:rPr>
              <a:t>&lt;dependency&gt;</a:t>
            </a:r>
            <a:br>
              <a:rPr kumimoji="0" lang="en-US" altLang="en-US" sz="1600" b="0" i="0" u="none" strike="noStrike" cap="none" normalizeH="0" baseline="0" dirty="0">
                <a:ln>
                  <a:noFill/>
                </a:ln>
                <a:solidFill>
                  <a:srgbClr val="D5B778"/>
                </a:solidFill>
                <a:effectLst/>
                <a:latin typeface="JetBrains Mono"/>
              </a:rPr>
            </a:br>
            <a:r>
              <a:rPr kumimoji="0" lang="en-US" altLang="en-US" sz="1600" b="0" i="0" u="none" strike="noStrike" cap="none" normalizeH="0" baseline="0" dirty="0">
                <a:ln>
                  <a:noFill/>
                </a:ln>
                <a:solidFill>
                  <a:srgbClr val="D5B778"/>
                </a:solidFill>
                <a:effectLst/>
                <a:latin typeface="JetBrains Mono"/>
              </a:rPr>
              <a:t>    &lt;</a:t>
            </a:r>
            <a:r>
              <a:rPr kumimoji="0" lang="en-US" altLang="en-US" sz="1600" b="0" i="0" u="none" strike="noStrike" cap="none" normalizeH="0" baseline="0" dirty="0" err="1">
                <a:ln>
                  <a:noFill/>
                </a:ln>
                <a:solidFill>
                  <a:srgbClr val="D5B778"/>
                </a:solidFill>
                <a:effectLst/>
                <a:latin typeface="JetBrains Mono"/>
              </a:rPr>
              <a:t>groupId</a:t>
            </a:r>
            <a:r>
              <a:rPr kumimoji="0" lang="en-US" altLang="en-US" sz="1600" b="0" i="0" u="none" strike="noStrike" cap="none" normalizeH="0" baseline="0" dirty="0">
                <a:ln>
                  <a:noFill/>
                </a:ln>
                <a:solidFill>
                  <a:srgbClr val="D5B778"/>
                </a:solidFill>
                <a:effectLst/>
                <a:latin typeface="JetBrains Mono"/>
              </a:rPr>
              <a:t>&gt;</a:t>
            </a:r>
            <a:r>
              <a:rPr kumimoji="0" lang="en-US" altLang="en-US" sz="1600" b="0" i="0" u="none" strike="noStrike" cap="none" normalizeH="0" baseline="0" dirty="0" err="1">
                <a:ln>
                  <a:noFill/>
                </a:ln>
                <a:solidFill>
                  <a:srgbClr val="BCBEC4"/>
                </a:solidFill>
                <a:effectLst/>
                <a:latin typeface="JetBrains Mono"/>
              </a:rPr>
              <a:t>org.springdoc</a:t>
            </a:r>
            <a:r>
              <a:rPr kumimoji="0" lang="en-US" altLang="en-US" sz="1600" b="0" i="0" u="none" strike="noStrike" cap="none" normalizeH="0" baseline="0" dirty="0">
                <a:ln>
                  <a:noFill/>
                </a:ln>
                <a:solidFill>
                  <a:srgbClr val="D5B778"/>
                </a:solidFill>
                <a:effectLst/>
                <a:latin typeface="JetBrains Mono"/>
              </a:rPr>
              <a:t>&lt;/</a:t>
            </a:r>
            <a:r>
              <a:rPr kumimoji="0" lang="en-US" altLang="en-US" sz="1600" b="0" i="0" u="none" strike="noStrike" cap="none" normalizeH="0" baseline="0" dirty="0" err="1">
                <a:ln>
                  <a:noFill/>
                </a:ln>
                <a:solidFill>
                  <a:srgbClr val="D5B778"/>
                </a:solidFill>
                <a:effectLst/>
                <a:latin typeface="JetBrains Mono"/>
              </a:rPr>
              <a:t>groupId</a:t>
            </a:r>
            <a:r>
              <a:rPr kumimoji="0" lang="en-US" altLang="en-US" sz="1600" b="0" i="0" u="none" strike="noStrike" cap="none" normalizeH="0" baseline="0" dirty="0">
                <a:ln>
                  <a:noFill/>
                </a:ln>
                <a:solidFill>
                  <a:srgbClr val="D5B778"/>
                </a:solidFill>
                <a:effectLst/>
                <a:latin typeface="JetBrains Mono"/>
              </a:rPr>
              <a:t>&gt;</a:t>
            </a:r>
            <a:br>
              <a:rPr kumimoji="0" lang="en-US" altLang="en-US" sz="1600" b="0" i="0" u="none" strike="noStrike" cap="none" normalizeH="0" baseline="0" dirty="0">
                <a:ln>
                  <a:noFill/>
                </a:ln>
                <a:solidFill>
                  <a:srgbClr val="D5B778"/>
                </a:solidFill>
                <a:effectLst/>
                <a:latin typeface="JetBrains Mono"/>
              </a:rPr>
            </a:br>
            <a:r>
              <a:rPr kumimoji="0" lang="en-US" altLang="en-US" sz="1600" b="0" i="0" u="none" strike="noStrike" cap="none" normalizeH="0" baseline="0" dirty="0">
                <a:ln>
                  <a:noFill/>
                </a:ln>
                <a:solidFill>
                  <a:srgbClr val="D5B778"/>
                </a:solidFill>
                <a:effectLst/>
                <a:latin typeface="JetBrains Mono"/>
              </a:rPr>
              <a:t>    &lt;</a:t>
            </a:r>
            <a:r>
              <a:rPr kumimoji="0" lang="en-US" altLang="en-US" sz="1600" b="0" i="0" u="none" strike="noStrike" cap="none" normalizeH="0" baseline="0" dirty="0" err="1">
                <a:ln>
                  <a:noFill/>
                </a:ln>
                <a:solidFill>
                  <a:srgbClr val="D5B778"/>
                </a:solidFill>
                <a:effectLst/>
                <a:latin typeface="JetBrains Mono"/>
              </a:rPr>
              <a:t>artifactId</a:t>
            </a:r>
            <a:r>
              <a:rPr kumimoji="0" lang="en-US" altLang="en-US" sz="1600" b="0" i="0" u="none" strike="noStrike" cap="none" normalizeH="0" baseline="0" dirty="0">
                <a:ln>
                  <a:noFill/>
                </a:ln>
                <a:solidFill>
                  <a:srgbClr val="D5B778"/>
                </a:solidFill>
                <a:effectLst/>
                <a:latin typeface="JetBrains Mono"/>
              </a:rPr>
              <a:t>&gt;</a:t>
            </a:r>
            <a:r>
              <a:rPr kumimoji="0" lang="en-US" altLang="en-US" sz="1600" b="0" i="0" u="none" strike="noStrike" cap="none" normalizeH="0" baseline="0" dirty="0" err="1">
                <a:ln>
                  <a:noFill/>
                </a:ln>
                <a:solidFill>
                  <a:srgbClr val="BCBEC4"/>
                </a:solidFill>
                <a:effectLst/>
                <a:latin typeface="JetBrains Mono"/>
              </a:rPr>
              <a:t>springdoc</a:t>
            </a:r>
            <a:r>
              <a:rPr kumimoji="0" lang="en-US" altLang="en-US" sz="1600" b="0" i="0" u="none" strike="noStrike" cap="none" normalizeH="0" baseline="0" dirty="0">
                <a:ln>
                  <a:noFill/>
                </a:ln>
                <a:solidFill>
                  <a:srgbClr val="BCBEC4"/>
                </a:solidFill>
                <a:effectLst/>
                <a:latin typeface="JetBrains Mono"/>
              </a:rPr>
              <a:t>-</a:t>
            </a:r>
            <a:r>
              <a:rPr kumimoji="0" lang="en-US" altLang="en-US" sz="1600" b="0" i="0" u="none" strike="noStrike" cap="none" normalizeH="0" baseline="0" dirty="0" err="1">
                <a:ln>
                  <a:noFill/>
                </a:ln>
                <a:solidFill>
                  <a:srgbClr val="BCBEC4"/>
                </a:solidFill>
                <a:effectLst/>
                <a:latin typeface="JetBrains Mono"/>
              </a:rPr>
              <a:t>openapi</a:t>
            </a:r>
            <a:r>
              <a:rPr kumimoji="0" lang="en-US" altLang="en-US" sz="1600" b="0" i="0" u="none" strike="noStrike" cap="none" normalizeH="0" baseline="0" dirty="0">
                <a:ln>
                  <a:noFill/>
                </a:ln>
                <a:solidFill>
                  <a:srgbClr val="BCBEC4"/>
                </a:solidFill>
                <a:effectLst/>
                <a:latin typeface="JetBrains Mono"/>
              </a:rPr>
              <a:t>-starter-</a:t>
            </a:r>
            <a:r>
              <a:rPr kumimoji="0" lang="en-US" altLang="en-US" sz="1600" b="0" i="0" u="none" strike="noStrike" cap="none" normalizeH="0" baseline="0" dirty="0" err="1">
                <a:ln>
                  <a:noFill/>
                </a:ln>
                <a:solidFill>
                  <a:srgbClr val="BCBEC4"/>
                </a:solidFill>
                <a:effectLst/>
                <a:latin typeface="JetBrains Mono"/>
              </a:rPr>
              <a:t>webmvc</a:t>
            </a:r>
            <a:r>
              <a:rPr kumimoji="0" lang="en-US" altLang="en-US" sz="1600" b="0" i="0" u="none" strike="noStrike" cap="none" normalizeH="0" baseline="0" dirty="0">
                <a:ln>
                  <a:noFill/>
                </a:ln>
                <a:solidFill>
                  <a:srgbClr val="BCBEC4"/>
                </a:solidFill>
                <a:effectLst/>
                <a:latin typeface="JetBrains Mono"/>
              </a:rPr>
              <a:t>-</a:t>
            </a:r>
            <a:r>
              <a:rPr kumimoji="0" lang="en-US" altLang="en-US" sz="1600" b="0" i="0" u="none" strike="noStrike" cap="none" normalizeH="0" baseline="0" dirty="0" err="1">
                <a:ln>
                  <a:noFill/>
                </a:ln>
                <a:solidFill>
                  <a:srgbClr val="BCBEC4"/>
                </a:solidFill>
                <a:effectLst/>
                <a:latin typeface="JetBrains Mono"/>
              </a:rPr>
              <a:t>ui</a:t>
            </a:r>
            <a:r>
              <a:rPr kumimoji="0" lang="en-US" altLang="en-US" sz="1600" b="0" i="0" u="none" strike="noStrike" cap="none" normalizeH="0" baseline="0" dirty="0">
                <a:ln>
                  <a:noFill/>
                </a:ln>
                <a:solidFill>
                  <a:srgbClr val="D5B778"/>
                </a:solidFill>
                <a:effectLst/>
                <a:latin typeface="JetBrains Mono"/>
              </a:rPr>
              <a:t>&lt;/</a:t>
            </a:r>
            <a:r>
              <a:rPr kumimoji="0" lang="en-US" altLang="en-US" sz="1600" b="0" i="0" u="none" strike="noStrike" cap="none" normalizeH="0" baseline="0" dirty="0" err="1">
                <a:ln>
                  <a:noFill/>
                </a:ln>
                <a:solidFill>
                  <a:srgbClr val="D5B778"/>
                </a:solidFill>
                <a:effectLst/>
                <a:latin typeface="JetBrains Mono"/>
              </a:rPr>
              <a:t>artifactId</a:t>
            </a:r>
            <a:r>
              <a:rPr kumimoji="0" lang="en-US" altLang="en-US" sz="1600" b="0" i="0" u="none" strike="noStrike" cap="none" normalizeH="0" baseline="0" dirty="0">
                <a:ln>
                  <a:noFill/>
                </a:ln>
                <a:solidFill>
                  <a:srgbClr val="D5B778"/>
                </a:solidFill>
                <a:effectLst/>
                <a:latin typeface="JetBrains Mono"/>
              </a:rPr>
              <a:t>&gt;</a:t>
            </a:r>
            <a:br>
              <a:rPr kumimoji="0" lang="en-US" altLang="en-US" sz="1600" b="0" i="0" u="none" strike="noStrike" cap="none" normalizeH="0" baseline="0" dirty="0">
                <a:ln>
                  <a:noFill/>
                </a:ln>
                <a:solidFill>
                  <a:srgbClr val="D5B778"/>
                </a:solidFill>
                <a:effectLst/>
                <a:latin typeface="JetBrains Mono"/>
              </a:rPr>
            </a:br>
            <a:r>
              <a:rPr kumimoji="0" lang="en-US" altLang="en-US" sz="1600" b="0" i="0" u="none" strike="noStrike" cap="none" normalizeH="0" baseline="0" dirty="0">
                <a:ln>
                  <a:noFill/>
                </a:ln>
                <a:solidFill>
                  <a:srgbClr val="D5B778"/>
                </a:solidFill>
                <a:effectLst/>
                <a:latin typeface="JetBrains Mono"/>
              </a:rPr>
              <a:t>    &lt;version&gt;</a:t>
            </a:r>
            <a:r>
              <a:rPr kumimoji="0" lang="en-US" altLang="en-US" sz="1600" b="0" i="0" u="none" strike="noStrike" cap="none" normalizeH="0" baseline="0" dirty="0">
                <a:ln>
                  <a:noFill/>
                </a:ln>
                <a:solidFill>
                  <a:srgbClr val="BCBEC4"/>
                </a:solidFill>
                <a:effectLst/>
                <a:latin typeface="JetBrains Mono"/>
              </a:rPr>
              <a:t>2.2.0</a:t>
            </a:r>
            <a:r>
              <a:rPr kumimoji="0" lang="en-US" altLang="en-US" sz="1600" b="0" i="0" u="none" strike="noStrike" cap="none" normalizeH="0" baseline="0" dirty="0">
                <a:ln>
                  <a:noFill/>
                </a:ln>
                <a:solidFill>
                  <a:srgbClr val="D5B778"/>
                </a:solidFill>
                <a:effectLst/>
                <a:latin typeface="JetBrains Mono"/>
              </a:rPr>
              <a:t>&lt;/version&gt;</a:t>
            </a:r>
            <a:br>
              <a:rPr kumimoji="0" lang="en-US" altLang="en-US" sz="1600" b="0" i="0" u="none" strike="noStrike" cap="none" normalizeH="0" baseline="0" dirty="0">
                <a:ln>
                  <a:noFill/>
                </a:ln>
                <a:solidFill>
                  <a:srgbClr val="D5B778"/>
                </a:solidFill>
                <a:effectLst/>
                <a:latin typeface="JetBrains Mono"/>
              </a:rPr>
            </a:br>
            <a:r>
              <a:rPr kumimoji="0" lang="en-US" altLang="en-US" sz="1600" b="0" i="0" u="none" strike="noStrike" cap="none" normalizeH="0" baseline="0" dirty="0">
                <a:ln>
                  <a:noFill/>
                </a:ln>
                <a:solidFill>
                  <a:srgbClr val="D5B778"/>
                </a:solidFill>
                <a:effectLst/>
                <a:latin typeface="JetBrains Mono"/>
              </a:rPr>
              <a:t>&lt;/dependency&gt;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074BCAF-1DA4-7B68-646C-5F8E448E1A9F}"/>
              </a:ext>
            </a:extLst>
          </p:cNvPr>
          <p:cNvSpPr>
            <a:spLocks noChangeArrowheads="1"/>
          </p:cNvSpPr>
          <p:nvPr/>
        </p:nvSpPr>
        <p:spPr bwMode="auto">
          <a:xfrm>
            <a:off x="2380238" y="5046385"/>
            <a:ext cx="6018245" cy="147732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A7E85"/>
                </a:solidFill>
                <a:effectLst/>
                <a:latin typeface="JetBrains Mono"/>
              </a:rPr>
              <a:t>#Swagger Configurations</a:t>
            </a:r>
            <a:br>
              <a:rPr kumimoji="0" lang="en-US" altLang="en-US" b="0" i="0" u="none" strike="noStrike" cap="none" normalizeH="0" baseline="0" dirty="0">
                <a:ln>
                  <a:noFill/>
                </a:ln>
                <a:solidFill>
                  <a:srgbClr val="7A7E85"/>
                </a:solidFill>
                <a:effectLst/>
                <a:latin typeface="JetBrains Mono"/>
              </a:rPr>
            </a:br>
            <a:r>
              <a:rPr kumimoji="0" lang="en-US" altLang="en-US" b="0" i="0" u="none" strike="noStrike" cap="none" normalizeH="0" baseline="0" dirty="0" err="1">
                <a:ln>
                  <a:noFill/>
                </a:ln>
                <a:solidFill>
                  <a:srgbClr val="CF8E6D"/>
                </a:solidFill>
                <a:effectLst/>
                <a:latin typeface="JetBrains Mono"/>
              </a:rPr>
              <a:t>springdoc.api-docs.path</a:t>
            </a:r>
            <a:r>
              <a:rPr kumimoji="0" lang="en-US" altLang="en-US" b="0" i="0" u="none" strike="noStrike" cap="none" normalizeH="0" baseline="0" dirty="0">
                <a:ln>
                  <a:noFill/>
                </a:ln>
                <a:solidFill>
                  <a:srgbClr val="808080"/>
                </a:solidFill>
                <a:effectLst/>
                <a:latin typeface="JetBrains Mono"/>
              </a:rPr>
              <a:t>=</a:t>
            </a:r>
            <a:r>
              <a:rPr kumimoji="0" lang="en-US" altLang="en-US" b="0" i="0" u="none" strike="noStrike" cap="none" normalizeH="0" baseline="0" dirty="0">
                <a:ln>
                  <a:noFill/>
                </a:ln>
                <a:solidFill>
                  <a:srgbClr val="6AAB73"/>
                </a:solidFill>
                <a:effectLst/>
                <a:latin typeface="JetBrains Mono"/>
              </a:rPr>
              <a:t>/</a:t>
            </a:r>
            <a:r>
              <a:rPr kumimoji="0" lang="en-US" altLang="en-US" b="0" i="0" u="none" strike="noStrike" cap="none" normalizeH="0" baseline="0" dirty="0" err="1">
                <a:ln>
                  <a:noFill/>
                </a:ln>
                <a:solidFill>
                  <a:srgbClr val="6AAB73"/>
                </a:solidFill>
                <a:effectLst/>
                <a:latin typeface="JetBrains Mono"/>
              </a:rPr>
              <a:t>api</a:t>
            </a:r>
            <a:r>
              <a:rPr kumimoji="0" lang="en-US" altLang="en-US" b="0" i="0" u="none" strike="noStrike" cap="none" normalizeH="0" baseline="0" dirty="0">
                <a:ln>
                  <a:noFill/>
                </a:ln>
                <a:solidFill>
                  <a:srgbClr val="6AAB73"/>
                </a:solidFill>
                <a:effectLst/>
                <a:latin typeface="JetBrains Mono"/>
              </a:rPr>
              <a:t>-docs</a:t>
            </a:r>
            <a:br>
              <a:rPr kumimoji="0" lang="en-US" altLang="en-US" b="0" i="0" u="none" strike="noStrike" cap="none" normalizeH="0" baseline="0" dirty="0">
                <a:ln>
                  <a:noFill/>
                </a:ln>
                <a:solidFill>
                  <a:srgbClr val="6AAB73"/>
                </a:solidFill>
                <a:effectLst/>
                <a:latin typeface="JetBrains Mono"/>
              </a:rPr>
            </a:br>
            <a:r>
              <a:rPr kumimoji="0" lang="en-US" altLang="en-US" b="0" i="0" u="none" strike="noStrike" cap="none" normalizeH="0" baseline="0" dirty="0" err="1">
                <a:ln>
                  <a:noFill/>
                </a:ln>
                <a:solidFill>
                  <a:srgbClr val="CF8E6D"/>
                </a:solidFill>
                <a:effectLst/>
                <a:latin typeface="JetBrains Mono"/>
              </a:rPr>
              <a:t>springdoc.swagger-ui.path</a:t>
            </a:r>
            <a:r>
              <a:rPr kumimoji="0" lang="en-US" altLang="en-US" b="0" i="0" u="none" strike="noStrike" cap="none" normalizeH="0" baseline="0" dirty="0">
                <a:ln>
                  <a:noFill/>
                </a:ln>
                <a:solidFill>
                  <a:srgbClr val="808080"/>
                </a:solidFill>
                <a:effectLst/>
                <a:latin typeface="JetBrains Mono"/>
              </a:rPr>
              <a:t>=</a:t>
            </a:r>
            <a:r>
              <a:rPr kumimoji="0" lang="en-US" altLang="en-US" b="0" i="0" u="none" strike="noStrike" cap="none" normalizeH="0" baseline="0" dirty="0">
                <a:ln>
                  <a:noFill/>
                </a:ln>
                <a:solidFill>
                  <a:srgbClr val="6AAB73"/>
                </a:solidFill>
                <a:effectLst/>
                <a:latin typeface="JetBrains Mono"/>
              </a:rPr>
              <a:t>/</a:t>
            </a:r>
            <a:r>
              <a:rPr kumimoji="0" lang="en-US" altLang="en-US" b="0" i="0" u="none" strike="noStrike" cap="none" normalizeH="0" baseline="0" dirty="0" err="1">
                <a:ln>
                  <a:noFill/>
                </a:ln>
                <a:solidFill>
                  <a:srgbClr val="6AAB73"/>
                </a:solidFill>
                <a:effectLst/>
                <a:latin typeface="JetBrains Mono"/>
              </a:rPr>
              <a:t>collegeapi</a:t>
            </a:r>
            <a:r>
              <a:rPr kumimoji="0" lang="en-US" altLang="en-US" b="0" i="0" u="none" strike="noStrike" cap="none" normalizeH="0" baseline="0" dirty="0">
                <a:ln>
                  <a:noFill/>
                </a:ln>
                <a:solidFill>
                  <a:srgbClr val="6AAB73"/>
                </a:solidFill>
                <a:effectLst/>
                <a:latin typeface="JetBrains Mono"/>
              </a:rPr>
              <a:t>/swagger-ui.html</a:t>
            </a:r>
            <a:br>
              <a:rPr kumimoji="0" lang="en-US" altLang="en-US" b="0" i="0" u="none" strike="noStrike" cap="none" normalizeH="0" baseline="0" dirty="0">
                <a:ln>
                  <a:noFill/>
                </a:ln>
                <a:solidFill>
                  <a:srgbClr val="6AAB73"/>
                </a:solidFill>
                <a:effectLst/>
                <a:latin typeface="JetBrains Mono"/>
              </a:rPr>
            </a:br>
            <a:r>
              <a:rPr kumimoji="0" lang="en-US" altLang="en-US" b="0" i="0" u="none" strike="noStrike" cap="none" normalizeH="0" baseline="0" dirty="0">
                <a:ln>
                  <a:noFill/>
                </a:ln>
                <a:solidFill>
                  <a:srgbClr val="7A7E85"/>
                </a:solidFill>
                <a:effectLst/>
                <a:latin typeface="JetBrains Mono"/>
              </a:rPr>
              <a:t>#springdoc.swagger-ui.operationsSorter=method</a:t>
            </a:r>
            <a:br>
              <a:rPr kumimoji="0" lang="en-US" altLang="en-US" b="0" i="0" u="none" strike="noStrike" cap="none" normalizeH="0" baseline="0" dirty="0">
                <a:ln>
                  <a:noFill/>
                </a:ln>
                <a:solidFill>
                  <a:srgbClr val="7A7E85"/>
                </a:solidFill>
                <a:effectLst/>
                <a:latin typeface="JetBrains Mono"/>
              </a:rPr>
            </a:br>
            <a:r>
              <a:rPr kumimoji="0" lang="en-US" altLang="en-US" b="0" i="0" u="none" strike="noStrike" cap="none" normalizeH="0" baseline="0" dirty="0">
                <a:ln>
                  <a:noFill/>
                </a:ln>
                <a:solidFill>
                  <a:srgbClr val="7A7E85"/>
                </a:solidFill>
                <a:effectLst/>
                <a:latin typeface="JetBrains Mono"/>
              </a:rPr>
              <a:t>#springdoc.swagger-ui.enabled= true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7F66C58F-48E8-463B-7626-2AFA7321ABAF}"/>
              </a:ext>
            </a:extLst>
          </p:cNvPr>
          <p:cNvSpPr txBox="1">
            <a:spLocks/>
          </p:cNvSpPr>
          <p:nvPr/>
        </p:nvSpPr>
        <p:spPr>
          <a:xfrm>
            <a:off x="947514" y="2816427"/>
            <a:ext cx="3442995" cy="6438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base">
              <a:lnSpc>
                <a:spcPct val="150000"/>
              </a:lnSpc>
            </a:pPr>
            <a:r>
              <a:rPr lang="en-IN" sz="1600" dirty="0">
                <a:solidFill>
                  <a:schemeClr val="tx1"/>
                </a:solidFill>
                <a:latin typeface="Nunito" panose="020F0502020204030204" pitchFamily="2" charset="0"/>
              </a:rPr>
              <a:t>For Spring Boot &lt; 3.0</a:t>
            </a:r>
          </a:p>
        </p:txBody>
      </p:sp>
      <p:sp>
        <p:nvSpPr>
          <p:cNvPr id="7" name="Content Placeholder 2">
            <a:extLst>
              <a:ext uri="{FF2B5EF4-FFF2-40B4-BE49-F238E27FC236}">
                <a16:creationId xmlns:a16="http://schemas.microsoft.com/office/drawing/2014/main" id="{2C0D41A0-1279-FC75-8210-F386A3E6BBDC}"/>
              </a:ext>
            </a:extLst>
          </p:cNvPr>
          <p:cNvSpPr txBox="1">
            <a:spLocks/>
          </p:cNvSpPr>
          <p:nvPr/>
        </p:nvSpPr>
        <p:spPr>
          <a:xfrm>
            <a:off x="6126480" y="2781438"/>
            <a:ext cx="3442995" cy="6438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base">
              <a:lnSpc>
                <a:spcPct val="150000"/>
              </a:lnSpc>
            </a:pPr>
            <a:r>
              <a:rPr lang="en-IN" sz="1600" dirty="0">
                <a:solidFill>
                  <a:schemeClr val="tx1"/>
                </a:solidFill>
                <a:latin typeface="Nunito" panose="020F0502020204030204" pitchFamily="2" charset="0"/>
              </a:rPr>
              <a:t>For Spring Boot &gt; 3.0</a:t>
            </a:r>
          </a:p>
        </p:txBody>
      </p:sp>
      <p:sp>
        <p:nvSpPr>
          <p:cNvPr id="9" name="Content Placeholder 2">
            <a:extLst>
              <a:ext uri="{FF2B5EF4-FFF2-40B4-BE49-F238E27FC236}">
                <a16:creationId xmlns:a16="http://schemas.microsoft.com/office/drawing/2014/main" id="{A641528F-15AA-BFE6-7931-D79FF4FD2352}"/>
              </a:ext>
            </a:extLst>
          </p:cNvPr>
          <p:cNvSpPr txBox="1">
            <a:spLocks/>
          </p:cNvSpPr>
          <p:nvPr/>
        </p:nvSpPr>
        <p:spPr>
          <a:xfrm>
            <a:off x="360161" y="942392"/>
            <a:ext cx="10058400" cy="48426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base"/>
            <a:r>
              <a:rPr lang="en-US" dirty="0">
                <a:solidFill>
                  <a:schemeClr val="tx1"/>
                </a:solidFill>
                <a:latin typeface="Nunito" panose="020F0502020204030204" pitchFamily="2" charset="0"/>
              </a:rPr>
              <a:t>It is essential to have proper specifications for the back-end APIs. </a:t>
            </a:r>
          </a:p>
          <a:p>
            <a:pPr fontAlgn="base"/>
            <a:r>
              <a:rPr lang="en-US" dirty="0">
                <a:solidFill>
                  <a:schemeClr val="tx1"/>
                </a:solidFill>
                <a:latin typeface="Nunito" panose="020F0502020204030204" pitchFamily="2" charset="0"/>
              </a:rPr>
              <a:t>At the same time, the API documentation should be informative, readable, and easy to follow.</a:t>
            </a:r>
          </a:p>
          <a:p>
            <a:pPr fontAlgn="base"/>
            <a:r>
              <a:rPr lang="en-US" dirty="0">
                <a:solidFill>
                  <a:schemeClr val="tx1"/>
                </a:solidFill>
                <a:latin typeface="Nunito" panose="020F0502020204030204" pitchFamily="2" charset="0"/>
              </a:rPr>
              <a:t>Swagger </a:t>
            </a:r>
            <a:endParaRPr lang="en-IN" dirty="0">
              <a:solidFill>
                <a:schemeClr val="tx1"/>
              </a:solidFill>
              <a:latin typeface="Nunito" panose="020F0502020204030204" pitchFamily="2" charset="0"/>
            </a:endParaRPr>
          </a:p>
        </p:txBody>
      </p:sp>
    </p:spTree>
    <p:extLst>
      <p:ext uri="{BB962C8B-B14F-4D97-AF65-F5344CB8AC3E}">
        <p14:creationId xmlns:p14="http://schemas.microsoft.com/office/powerpoint/2010/main" val="1789773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942F5-71DE-96AE-08F2-114581F8A9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6A3938-E290-E2B7-A8F8-8A98F757134A}"/>
              </a:ext>
            </a:extLst>
          </p:cNvPr>
          <p:cNvSpPr>
            <a:spLocks noGrp="1"/>
          </p:cNvSpPr>
          <p:nvPr>
            <p:ph type="title"/>
          </p:nvPr>
        </p:nvSpPr>
        <p:spPr>
          <a:xfrm>
            <a:off x="1097280" y="286603"/>
            <a:ext cx="10058400" cy="805079"/>
          </a:xfrm>
        </p:spPr>
        <p:txBody>
          <a:bodyPr>
            <a:normAutofit/>
          </a:bodyPr>
          <a:lstStyle/>
          <a:p>
            <a:r>
              <a:rPr lang="en-IN" sz="3200" dirty="0"/>
              <a:t>Server Health Monitoring - Actuator</a:t>
            </a:r>
          </a:p>
        </p:txBody>
      </p:sp>
      <p:sp>
        <p:nvSpPr>
          <p:cNvPr id="3" name="Content Placeholder 2">
            <a:extLst>
              <a:ext uri="{FF2B5EF4-FFF2-40B4-BE49-F238E27FC236}">
                <a16:creationId xmlns:a16="http://schemas.microsoft.com/office/drawing/2014/main" id="{5BF5D565-1A4C-04F0-C59D-670B6AC0FEAD}"/>
              </a:ext>
            </a:extLst>
          </p:cNvPr>
          <p:cNvSpPr>
            <a:spLocks noGrp="1"/>
          </p:cNvSpPr>
          <p:nvPr>
            <p:ph idx="1"/>
          </p:nvPr>
        </p:nvSpPr>
        <p:spPr>
          <a:xfrm>
            <a:off x="354564" y="1156996"/>
            <a:ext cx="9479901" cy="4712098"/>
          </a:xfrm>
        </p:spPr>
        <p:txBody>
          <a:bodyPr>
            <a:normAutofit/>
          </a:bodyPr>
          <a:lstStyle/>
          <a:p>
            <a:pPr fontAlgn="base">
              <a:lnSpc>
                <a:spcPct val="150000"/>
              </a:lnSpc>
            </a:pPr>
            <a:r>
              <a:rPr lang="en-US" sz="1600" b="0" i="0" dirty="0">
                <a:solidFill>
                  <a:srgbClr val="333333"/>
                </a:solidFill>
                <a:effectLst/>
                <a:latin typeface="Helvetica Neue"/>
              </a:rPr>
              <a:t>Actuator is mainly used to </a:t>
            </a:r>
            <a:r>
              <a:rPr lang="en-US" sz="1600" b="1" i="0" dirty="0">
                <a:solidFill>
                  <a:srgbClr val="333333"/>
                </a:solidFill>
                <a:effectLst/>
                <a:latin typeface="Helvetica Neue"/>
              </a:rPr>
              <a:t>expose operational information about the running application</a:t>
            </a:r>
            <a:r>
              <a:rPr lang="en-US" sz="1600" b="0" i="0" dirty="0">
                <a:solidFill>
                  <a:srgbClr val="333333"/>
                </a:solidFill>
                <a:effectLst/>
                <a:latin typeface="Helvetica Neue"/>
              </a:rPr>
              <a:t> — health, metrics, info, dump, env, etc. It uses HTTP endpoints or JMX beans to enable us to interact with it. </a:t>
            </a:r>
          </a:p>
          <a:p>
            <a:pPr fontAlgn="base">
              <a:lnSpc>
                <a:spcPct val="150000"/>
              </a:lnSpc>
            </a:pPr>
            <a:r>
              <a:rPr lang="en-US" sz="1600" dirty="0">
                <a:solidFill>
                  <a:srgbClr val="333333"/>
                </a:solidFill>
                <a:latin typeface="Helvetica Neue"/>
              </a:rPr>
              <a:t>We can see inside of our running application using actuator endpoints.</a:t>
            </a:r>
            <a:endParaRPr lang="en-IN" sz="1600" b="0" i="0" dirty="0">
              <a:solidFill>
                <a:schemeClr val="tx1"/>
              </a:solidFill>
              <a:effectLst/>
              <a:latin typeface="Nunito" panose="020F0502020204030204" pitchFamily="2" charset="0"/>
            </a:endParaRPr>
          </a:p>
        </p:txBody>
      </p:sp>
      <p:sp>
        <p:nvSpPr>
          <p:cNvPr id="4" name="Rectangle 1">
            <a:extLst>
              <a:ext uri="{FF2B5EF4-FFF2-40B4-BE49-F238E27FC236}">
                <a16:creationId xmlns:a16="http://schemas.microsoft.com/office/drawing/2014/main" id="{60723E55-09D5-338D-7273-E49404D2E208}"/>
              </a:ext>
            </a:extLst>
          </p:cNvPr>
          <p:cNvSpPr>
            <a:spLocks noChangeArrowheads="1"/>
          </p:cNvSpPr>
          <p:nvPr/>
        </p:nvSpPr>
        <p:spPr bwMode="auto">
          <a:xfrm>
            <a:off x="1298114" y="3044417"/>
            <a:ext cx="4719305" cy="107721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D5B778"/>
                </a:solidFill>
                <a:effectLst/>
                <a:latin typeface="JetBrains Mono"/>
              </a:rPr>
              <a:t>&lt;dependency&gt;</a:t>
            </a:r>
            <a:br>
              <a:rPr kumimoji="0" lang="en-US" altLang="en-US" sz="1600" b="0" i="0" u="none" strike="noStrike" cap="none" normalizeH="0" baseline="0" dirty="0">
                <a:ln>
                  <a:noFill/>
                </a:ln>
                <a:solidFill>
                  <a:srgbClr val="D5B778"/>
                </a:solidFill>
                <a:effectLst/>
                <a:latin typeface="JetBrains Mono"/>
              </a:rPr>
            </a:br>
            <a:r>
              <a:rPr kumimoji="0" lang="en-US" altLang="en-US" sz="1600" b="0" i="0" u="none" strike="noStrike" cap="none" normalizeH="0" baseline="0" dirty="0">
                <a:ln>
                  <a:noFill/>
                </a:ln>
                <a:solidFill>
                  <a:srgbClr val="D5B778"/>
                </a:solidFill>
                <a:effectLst/>
                <a:latin typeface="JetBrains Mono"/>
              </a:rPr>
              <a:t>    &lt;</a:t>
            </a:r>
            <a:r>
              <a:rPr kumimoji="0" lang="en-US" altLang="en-US" sz="1600" b="0" i="0" u="none" strike="noStrike" cap="none" normalizeH="0" baseline="0" dirty="0" err="1">
                <a:ln>
                  <a:noFill/>
                </a:ln>
                <a:solidFill>
                  <a:srgbClr val="D5B778"/>
                </a:solidFill>
                <a:effectLst/>
                <a:latin typeface="JetBrains Mono"/>
              </a:rPr>
              <a:t>groupId</a:t>
            </a:r>
            <a:r>
              <a:rPr kumimoji="0" lang="en-US" altLang="en-US" sz="1600" b="0" i="0" u="none" strike="noStrike" cap="none" normalizeH="0" baseline="0" dirty="0">
                <a:ln>
                  <a:noFill/>
                </a:ln>
                <a:solidFill>
                  <a:srgbClr val="D5B778"/>
                </a:solidFill>
                <a:effectLst/>
                <a:latin typeface="JetBrains Mono"/>
              </a:rPr>
              <a:t>&gt;</a:t>
            </a:r>
            <a:r>
              <a:rPr kumimoji="0" lang="en-US" altLang="en-US" sz="1600" b="0" i="0" u="none" strike="noStrike" cap="none" normalizeH="0" baseline="0" dirty="0" err="1">
                <a:ln>
                  <a:noFill/>
                </a:ln>
                <a:solidFill>
                  <a:srgbClr val="BCBEC4"/>
                </a:solidFill>
                <a:effectLst/>
                <a:latin typeface="JetBrains Mono"/>
              </a:rPr>
              <a:t>org.springframework.boot</a:t>
            </a:r>
            <a:r>
              <a:rPr kumimoji="0" lang="en-US" altLang="en-US" sz="1600" b="0" i="0" u="none" strike="noStrike" cap="none" normalizeH="0" baseline="0" dirty="0">
                <a:ln>
                  <a:noFill/>
                </a:ln>
                <a:solidFill>
                  <a:srgbClr val="D5B778"/>
                </a:solidFill>
                <a:effectLst/>
                <a:latin typeface="JetBrains Mono"/>
              </a:rPr>
              <a:t>&lt;/</a:t>
            </a:r>
            <a:r>
              <a:rPr kumimoji="0" lang="en-US" altLang="en-US" sz="1600" b="0" i="0" u="none" strike="noStrike" cap="none" normalizeH="0" baseline="0" dirty="0" err="1">
                <a:ln>
                  <a:noFill/>
                </a:ln>
                <a:solidFill>
                  <a:srgbClr val="D5B778"/>
                </a:solidFill>
                <a:effectLst/>
                <a:latin typeface="JetBrains Mono"/>
              </a:rPr>
              <a:t>groupId</a:t>
            </a:r>
            <a:r>
              <a:rPr kumimoji="0" lang="en-US" altLang="en-US" sz="1600" b="0" i="0" u="none" strike="noStrike" cap="none" normalizeH="0" baseline="0" dirty="0">
                <a:ln>
                  <a:noFill/>
                </a:ln>
                <a:solidFill>
                  <a:srgbClr val="D5B778"/>
                </a:solidFill>
                <a:effectLst/>
                <a:latin typeface="JetBrains Mono"/>
              </a:rPr>
              <a:t>&gt;</a:t>
            </a:r>
            <a:br>
              <a:rPr kumimoji="0" lang="en-US" altLang="en-US" sz="1600" b="0" i="0" u="none" strike="noStrike" cap="none" normalizeH="0" baseline="0" dirty="0">
                <a:ln>
                  <a:noFill/>
                </a:ln>
                <a:solidFill>
                  <a:srgbClr val="D5B778"/>
                </a:solidFill>
                <a:effectLst/>
                <a:latin typeface="JetBrains Mono"/>
              </a:rPr>
            </a:br>
            <a:r>
              <a:rPr kumimoji="0" lang="en-US" altLang="en-US" sz="1600" b="0" i="0" u="none" strike="noStrike" cap="none" normalizeH="0" baseline="0" dirty="0">
                <a:ln>
                  <a:noFill/>
                </a:ln>
                <a:solidFill>
                  <a:srgbClr val="D5B778"/>
                </a:solidFill>
                <a:effectLst/>
                <a:latin typeface="JetBrains Mono"/>
              </a:rPr>
              <a:t>    &lt;</a:t>
            </a:r>
            <a:r>
              <a:rPr kumimoji="0" lang="en-US" altLang="en-US" sz="1600" b="0" i="0" u="none" strike="noStrike" cap="none" normalizeH="0" baseline="0" dirty="0" err="1">
                <a:ln>
                  <a:noFill/>
                </a:ln>
                <a:solidFill>
                  <a:srgbClr val="D5B778"/>
                </a:solidFill>
                <a:effectLst/>
                <a:latin typeface="JetBrains Mono"/>
              </a:rPr>
              <a:t>artifactId</a:t>
            </a:r>
            <a:r>
              <a:rPr kumimoji="0" lang="en-US" altLang="en-US" sz="1600" b="0" i="0" u="none" strike="noStrike" cap="none" normalizeH="0" baseline="0" dirty="0">
                <a:ln>
                  <a:noFill/>
                </a:ln>
                <a:solidFill>
                  <a:srgbClr val="D5B778"/>
                </a:solidFill>
                <a:effectLst/>
                <a:latin typeface="JetBrains Mono"/>
              </a:rPr>
              <a:t>&gt;</a:t>
            </a:r>
            <a:r>
              <a:rPr kumimoji="0" lang="en-US" altLang="en-US" sz="1600" b="0" i="0" u="none" strike="noStrike" cap="none" normalizeH="0" baseline="0" dirty="0">
                <a:ln>
                  <a:noFill/>
                </a:ln>
                <a:solidFill>
                  <a:srgbClr val="BCBEC4"/>
                </a:solidFill>
                <a:effectLst/>
                <a:latin typeface="JetBrains Mono"/>
              </a:rPr>
              <a:t>spring-boot-starter-actuator</a:t>
            </a:r>
            <a:r>
              <a:rPr kumimoji="0" lang="en-US" altLang="en-US" sz="1600" b="0" i="0" u="none" strike="noStrike" cap="none" normalizeH="0" baseline="0" dirty="0">
                <a:ln>
                  <a:noFill/>
                </a:ln>
                <a:solidFill>
                  <a:srgbClr val="D5B778"/>
                </a:solidFill>
                <a:effectLst/>
                <a:latin typeface="JetBrains Mono"/>
              </a:rPr>
              <a:t>&lt;/</a:t>
            </a:r>
            <a:r>
              <a:rPr kumimoji="0" lang="en-US" altLang="en-US" sz="1600" b="0" i="0" u="none" strike="noStrike" cap="none" normalizeH="0" baseline="0" dirty="0" err="1">
                <a:ln>
                  <a:noFill/>
                </a:ln>
                <a:solidFill>
                  <a:srgbClr val="D5B778"/>
                </a:solidFill>
                <a:effectLst/>
                <a:latin typeface="JetBrains Mono"/>
              </a:rPr>
              <a:t>artifactId</a:t>
            </a:r>
            <a:r>
              <a:rPr kumimoji="0" lang="en-US" altLang="en-US" sz="1600" b="0" i="0" u="none" strike="noStrike" cap="none" normalizeH="0" baseline="0" dirty="0">
                <a:ln>
                  <a:noFill/>
                </a:ln>
                <a:solidFill>
                  <a:srgbClr val="D5B778"/>
                </a:solidFill>
                <a:effectLst/>
                <a:latin typeface="JetBrains Mono"/>
              </a:rPr>
              <a:t>&gt;</a:t>
            </a:r>
            <a:br>
              <a:rPr kumimoji="0" lang="en-US" altLang="en-US" sz="1600" b="0" i="0" u="none" strike="noStrike" cap="none" normalizeH="0" baseline="0" dirty="0">
                <a:ln>
                  <a:noFill/>
                </a:ln>
                <a:solidFill>
                  <a:srgbClr val="D5B778"/>
                </a:solidFill>
                <a:effectLst/>
                <a:latin typeface="JetBrains Mono"/>
              </a:rPr>
            </a:br>
            <a:r>
              <a:rPr kumimoji="0" lang="en-US" altLang="en-US" sz="1600" b="0" i="0" u="none" strike="noStrike" cap="none" normalizeH="0" baseline="0" dirty="0">
                <a:ln>
                  <a:noFill/>
                </a:ln>
                <a:solidFill>
                  <a:srgbClr val="D5B778"/>
                </a:solidFill>
                <a:effectLst/>
                <a:latin typeface="JetBrains Mono"/>
              </a:rPr>
              <a:t>&lt;/dependency&gt;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127D2759-0BE2-4007-C297-A7BACD3AF929}"/>
              </a:ext>
            </a:extLst>
          </p:cNvPr>
          <p:cNvGraphicFramePr>
            <a:graphicFrameLocks noGrp="1"/>
          </p:cNvGraphicFramePr>
          <p:nvPr>
            <p:extLst>
              <p:ext uri="{D42A27DB-BD31-4B8C-83A1-F6EECF244321}">
                <p14:modId xmlns:p14="http://schemas.microsoft.com/office/powerpoint/2010/main" val="121191440"/>
              </p:ext>
            </p:extLst>
          </p:nvPr>
        </p:nvGraphicFramePr>
        <p:xfrm>
          <a:off x="7296320" y="2241528"/>
          <a:ext cx="3390745" cy="3333342"/>
        </p:xfrm>
        <a:graphic>
          <a:graphicData uri="http://schemas.openxmlformats.org/drawingml/2006/table">
            <a:tbl>
              <a:tblPr>
                <a:tableStyleId>{8A107856-5554-42FB-B03E-39F5DBC370BA}</a:tableStyleId>
              </a:tblPr>
              <a:tblGrid>
                <a:gridCol w="2502136">
                  <a:extLst>
                    <a:ext uri="{9D8B030D-6E8A-4147-A177-3AD203B41FA5}">
                      <a16:colId xmlns:a16="http://schemas.microsoft.com/office/drawing/2014/main" val="4270880274"/>
                    </a:ext>
                  </a:extLst>
                </a:gridCol>
                <a:gridCol w="888609">
                  <a:extLst>
                    <a:ext uri="{9D8B030D-6E8A-4147-A177-3AD203B41FA5}">
                      <a16:colId xmlns:a16="http://schemas.microsoft.com/office/drawing/2014/main" val="2182751720"/>
                    </a:ext>
                  </a:extLst>
                </a:gridCol>
              </a:tblGrid>
              <a:tr h="300857">
                <a:tc>
                  <a:txBody>
                    <a:bodyPr/>
                    <a:lstStyle/>
                    <a:p>
                      <a:pPr algn="ctr" fontAlgn="ctr"/>
                      <a:r>
                        <a:rPr lang="en-IN" sz="1400" b="1" u="none" strike="noStrike" dirty="0">
                          <a:effectLst/>
                        </a:rPr>
                        <a:t>Endpoint</a:t>
                      </a:r>
                      <a:endParaRPr lang="en-IN" sz="1400" b="1" i="0" u="none" strike="noStrike" dirty="0">
                        <a:solidFill>
                          <a:srgbClr val="000000"/>
                        </a:solidFill>
                        <a:effectLst/>
                        <a:latin typeface="Helvetica Neue"/>
                      </a:endParaRPr>
                    </a:p>
                  </a:txBody>
                  <a:tcPr marL="7620" marR="7620" marT="7620" marB="0" anchor="ctr"/>
                </a:tc>
                <a:tc>
                  <a:txBody>
                    <a:bodyPr/>
                    <a:lstStyle/>
                    <a:p>
                      <a:pPr algn="ctr" fontAlgn="ctr"/>
                      <a:r>
                        <a:rPr lang="en-IN" sz="1400" b="1" u="none" strike="noStrike" dirty="0">
                          <a:effectLst/>
                        </a:rPr>
                        <a:t>Default</a:t>
                      </a:r>
                      <a:endParaRPr lang="en-IN" sz="1400" b="1"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3245108996"/>
                  </a:ext>
                </a:extLst>
              </a:tr>
              <a:tr h="406088">
                <a:tc>
                  <a:txBody>
                    <a:bodyPr/>
                    <a:lstStyle/>
                    <a:p>
                      <a:pPr algn="l" fontAlgn="ctr"/>
                      <a:r>
                        <a:rPr lang="en-IN" sz="1400" b="0" u="none" strike="noStrike" dirty="0">
                          <a:effectLst/>
                        </a:rPr>
                        <a:t>/actuator</a:t>
                      </a:r>
                      <a:endParaRPr lang="en-IN" sz="1400" b="0" i="0" u="none" strike="noStrike" dirty="0">
                        <a:solidFill>
                          <a:srgbClr val="333333"/>
                        </a:solidFill>
                        <a:effectLst/>
                        <a:latin typeface="Helvetica Neue"/>
                      </a:endParaRPr>
                    </a:p>
                  </a:txBody>
                  <a:tcPr marL="7620" marR="7620" marT="7620" marB="0" anchor="ctr"/>
                </a:tc>
                <a:tc>
                  <a:txBody>
                    <a:bodyPr/>
                    <a:lstStyle/>
                    <a:p>
                      <a:pPr algn="ctr" fontAlgn="ctr"/>
                      <a:r>
                        <a:rPr lang="en-IN" sz="1400" b="0" u="none" strike="noStrike" dirty="0">
                          <a:effectLst/>
                        </a:rPr>
                        <a:t>TRUE</a:t>
                      </a:r>
                      <a:endParaRPr lang="en-IN" sz="1400" b="0" i="0" u="none" strike="noStrike" dirty="0">
                        <a:solidFill>
                          <a:srgbClr val="333333"/>
                        </a:solidFill>
                        <a:effectLst/>
                        <a:latin typeface="Helvetica Neue"/>
                      </a:endParaRPr>
                    </a:p>
                  </a:txBody>
                  <a:tcPr marL="7620" marR="7620" marT="7620" marB="0" anchor="ctr"/>
                </a:tc>
                <a:extLst>
                  <a:ext uri="{0D108BD9-81ED-4DB2-BD59-A6C34878D82A}">
                    <a16:rowId xmlns:a16="http://schemas.microsoft.com/office/drawing/2014/main" val="3358114389"/>
                  </a:ext>
                </a:extLst>
              </a:tr>
              <a:tr h="436153">
                <a:tc>
                  <a:txBody>
                    <a:bodyPr/>
                    <a:lstStyle/>
                    <a:p>
                      <a:pPr algn="l" fontAlgn="ctr"/>
                      <a:r>
                        <a:rPr lang="en-IN" sz="1400" b="0" u="none" strike="noStrike">
                          <a:effectLst/>
                        </a:rPr>
                        <a:t>/actuator/autoconfig</a:t>
                      </a:r>
                      <a:endParaRPr lang="en-IN" sz="1400" b="0" i="0" u="none" strike="noStrike">
                        <a:solidFill>
                          <a:srgbClr val="333333"/>
                        </a:solidFill>
                        <a:effectLst/>
                        <a:latin typeface="Helvetica Neue"/>
                      </a:endParaRPr>
                    </a:p>
                  </a:txBody>
                  <a:tcPr marL="7620" marR="7620" marT="7620" marB="0" anchor="ctr"/>
                </a:tc>
                <a:tc>
                  <a:txBody>
                    <a:bodyPr/>
                    <a:lstStyle/>
                    <a:p>
                      <a:pPr algn="ctr" fontAlgn="ctr"/>
                      <a:r>
                        <a:rPr lang="en-IN" sz="1400" b="0" u="none" strike="noStrike" dirty="0">
                          <a:effectLst/>
                        </a:rPr>
                        <a:t>TRUE</a:t>
                      </a:r>
                      <a:endParaRPr lang="en-IN" sz="1400" b="0" i="0" u="none" strike="noStrike" dirty="0">
                        <a:solidFill>
                          <a:srgbClr val="333333"/>
                        </a:solidFill>
                        <a:effectLst/>
                        <a:latin typeface="Helvetica Neue"/>
                      </a:endParaRPr>
                    </a:p>
                  </a:txBody>
                  <a:tcPr marL="7620" marR="7620" marT="7620" marB="0" anchor="ctr"/>
                </a:tc>
                <a:extLst>
                  <a:ext uri="{0D108BD9-81ED-4DB2-BD59-A6C34878D82A}">
                    <a16:rowId xmlns:a16="http://schemas.microsoft.com/office/drawing/2014/main" val="500518050"/>
                  </a:ext>
                </a:extLst>
              </a:tr>
              <a:tr h="312892">
                <a:tc>
                  <a:txBody>
                    <a:bodyPr/>
                    <a:lstStyle/>
                    <a:p>
                      <a:pPr algn="l" fontAlgn="ctr"/>
                      <a:r>
                        <a:rPr lang="en-IN" sz="1400" b="0" u="none" strike="noStrike" dirty="0">
                          <a:effectLst/>
                        </a:rPr>
                        <a:t>/actuator/beans</a:t>
                      </a:r>
                      <a:endParaRPr lang="en-IN" sz="1400" b="0" i="0" u="none" strike="noStrike" dirty="0">
                        <a:solidFill>
                          <a:srgbClr val="333333"/>
                        </a:solidFill>
                        <a:effectLst/>
                        <a:latin typeface="Helvetica Neue"/>
                      </a:endParaRPr>
                    </a:p>
                  </a:txBody>
                  <a:tcPr marL="7620" marR="7620" marT="7620" marB="0" anchor="ctr"/>
                </a:tc>
                <a:tc>
                  <a:txBody>
                    <a:bodyPr/>
                    <a:lstStyle/>
                    <a:p>
                      <a:pPr algn="ctr" fontAlgn="ctr"/>
                      <a:r>
                        <a:rPr lang="en-IN" sz="1400" b="0" u="none" strike="noStrike" dirty="0">
                          <a:effectLst/>
                        </a:rPr>
                        <a:t>TRUE</a:t>
                      </a:r>
                      <a:endParaRPr lang="en-IN" sz="1400" b="0" i="0" u="none" strike="noStrike" dirty="0">
                        <a:solidFill>
                          <a:srgbClr val="333333"/>
                        </a:solidFill>
                        <a:effectLst/>
                        <a:latin typeface="Helvetica Neue"/>
                      </a:endParaRPr>
                    </a:p>
                  </a:txBody>
                  <a:tcPr marL="7620" marR="7620" marT="7620" marB="0" anchor="ctr"/>
                </a:tc>
                <a:extLst>
                  <a:ext uri="{0D108BD9-81ED-4DB2-BD59-A6C34878D82A}">
                    <a16:rowId xmlns:a16="http://schemas.microsoft.com/office/drawing/2014/main" val="2022533370"/>
                  </a:ext>
                </a:extLst>
              </a:tr>
              <a:tr h="312892">
                <a:tc>
                  <a:txBody>
                    <a:bodyPr/>
                    <a:lstStyle/>
                    <a:p>
                      <a:pPr algn="l" fontAlgn="ctr"/>
                      <a:r>
                        <a:rPr lang="en-IN" sz="1400" b="0" u="none" strike="noStrike">
                          <a:effectLst/>
                        </a:rPr>
                        <a:t>/actuator/configprops</a:t>
                      </a:r>
                      <a:endParaRPr lang="en-IN" sz="1400" b="0" i="0" u="none" strike="noStrike">
                        <a:solidFill>
                          <a:srgbClr val="333333"/>
                        </a:solidFill>
                        <a:effectLst/>
                        <a:latin typeface="Helvetica Neue"/>
                      </a:endParaRPr>
                    </a:p>
                  </a:txBody>
                  <a:tcPr marL="7620" marR="7620" marT="7620" marB="0" anchor="ctr"/>
                </a:tc>
                <a:tc>
                  <a:txBody>
                    <a:bodyPr/>
                    <a:lstStyle/>
                    <a:p>
                      <a:pPr algn="ctr" fontAlgn="ctr"/>
                      <a:r>
                        <a:rPr lang="en-IN" sz="1400" b="0" u="none" strike="noStrike" dirty="0">
                          <a:effectLst/>
                        </a:rPr>
                        <a:t>TRUE</a:t>
                      </a:r>
                      <a:endParaRPr lang="en-IN" sz="1400" b="0" i="0" u="none" strike="noStrike" dirty="0">
                        <a:solidFill>
                          <a:srgbClr val="333333"/>
                        </a:solidFill>
                        <a:effectLst/>
                        <a:latin typeface="Helvetica Neue"/>
                      </a:endParaRPr>
                    </a:p>
                  </a:txBody>
                  <a:tcPr marL="7620" marR="7620" marT="7620" marB="0" anchor="ctr"/>
                </a:tc>
                <a:extLst>
                  <a:ext uri="{0D108BD9-81ED-4DB2-BD59-A6C34878D82A}">
                    <a16:rowId xmlns:a16="http://schemas.microsoft.com/office/drawing/2014/main" val="2007807179"/>
                  </a:ext>
                </a:extLst>
              </a:tr>
              <a:tr h="312892">
                <a:tc>
                  <a:txBody>
                    <a:bodyPr/>
                    <a:lstStyle/>
                    <a:p>
                      <a:pPr algn="l" fontAlgn="ctr"/>
                      <a:r>
                        <a:rPr lang="en-IN" sz="1400" b="0" u="none" strike="noStrike">
                          <a:effectLst/>
                        </a:rPr>
                        <a:t>/actuator/env</a:t>
                      </a:r>
                      <a:endParaRPr lang="en-IN" sz="1400" b="0" i="0" u="none" strike="noStrike">
                        <a:solidFill>
                          <a:srgbClr val="333333"/>
                        </a:solidFill>
                        <a:effectLst/>
                        <a:latin typeface="Helvetica Neue"/>
                      </a:endParaRPr>
                    </a:p>
                  </a:txBody>
                  <a:tcPr marL="7620" marR="7620" marT="7620" marB="0" anchor="ctr"/>
                </a:tc>
                <a:tc>
                  <a:txBody>
                    <a:bodyPr/>
                    <a:lstStyle/>
                    <a:p>
                      <a:pPr algn="ctr" fontAlgn="ctr"/>
                      <a:r>
                        <a:rPr lang="en-IN" sz="1400" b="0" u="none" strike="noStrike" dirty="0">
                          <a:effectLst/>
                        </a:rPr>
                        <a:t>TRUE</a:t>
                      </a:r>
                      <a:endParaRPr lang="en-IN" sz="1400" b="0" i="0" u="none" strike="noStrike" dirty="0">
                        <a:solidFill>
                          <a:srgbClr val="333333"/>
                        </a:solidFill>
                        <a:effectLst/>
                        <a:latin typeface="Helvetica Neue"/>
                      </a:endParaRPr>
                    </a:p>
                  </a:txBody>
                  <a:tcPr marL="7620" marR="7620" marT="7620" marB="0" anchor="ctr"/>
                </a:tc>
                <a:extLst>
                  <a:ext uri="{0D108BD9-81ED-4DB2-BD59-A6C34878D82A}">
                    <a16:rowId xmlns:a16="http://schemas.microsoft.com/office/drawing/2014/main" val="3601706176"/>
                  </a:ext>
                </a:extLst>
              </a:tr>
              <a:tr h="312892">
                <a:tc>
                  <a:txBody>
                    <a:bodyPr/>
                    <a:lstStyle/>
                    <a:p>
                      <a:pPr algn="l" fontAlgn="ctr"/>
                      <a:r>
                        <a:rPr lang="en-IN" sz="1400" b="0" u="none" strike="noStrike" dirty="0">
                          <a:effectLst/>
                        </a:rPr>
                        <a:t>/actuator/health</a:t>
                      </a:r>
                      <a:endParaRPr lang="en-IN" sz="1400" b="0" i="0" u="none" strike="noStrike" dirty="0">
                        <a:solidFill>
                          <a:srgbClr val="333333"/>
                        </a:solidFill>
                        <a:effectLst/>
                        <a:latin typeface="Helvetica Neue"/>
                      </a:endParaRPr>
                    </a:p>
                  </a:txBody>
                  <a:tcPr marL="7620" marR="7620" marT="7620" marB="0" anchor="ctr"/>
                </a:tc>
                <a:tc>
                  <a:txBody>
                    <a:bodyPr/>
                    <a:lstStyle/>
                    <a:p>
                      <a:pPr algn="ctr" fontAlgn="ctr"/>
                      <a:r>
                        <a:rPr lang="en-IN" sz="1400" b="0" u="none" strike="noStrike" dirty="0">
                          <a:effectLst/>
                        </a:rPr>
                        <a:t>TRUE</a:t>
                      </a:r>
                      <a:endParaRPr lang="en-IN" sz="1400" b="0" i="0" u="none" strike="noStrike" dirty="0">
                        <a:solidFill>
                          <a:srgbClr val="333333"/>
                        </a:solidFill>
                        <a:effectLst/>
                        <a:latin typeface="Helvetica Neue"/>
                      </a:endParaRPr>
                    </a:p>
                  </a:txBody>
                  <a:tcPr marL="7620" marR="7620" marT="7620" marB="0" anchor="ctr"/>
                </a:tc>
                <a:extLst>
                  <a:ext uri="{0D108BD9-81ED-4DB2-BD59-A6C34878D82A}">
                    <a16:rowId xmlns:a16="http://schemas.microsoft.com/office/drawing/2014/main" val="3598664402"/>
                  </a:ext>
                </a:extLst>
              </a:tr>
              <a:tr h="312892">
                <a:tc>
                  <a:txBody>
                    <a:bodyPr/>
                    <a:lstStyle/>
                    <a:p>
                      <a:pPr algn="l" fontAlgn="ctr"/>
                      <a:r>
                        <a:rPr lang="en-IN" sz="1400" b="0" u="none" strike="noStrike">
                          <a:effectLst/>
                        </a:rPr>
                        <a:t>/actuator/info</a:t>
                      </a:r>
                      <a:endParaRPr lang="en-IN" sz="1400" b="0" i="0" u="none" strike="noStrike">
                        <a:solidFill>
                          <a:srgbClr val="333333"/>
                        </a:solidFill>
                        <a:effectLst/>
                        <a:latin typeface="Helvetica Neue"/>
                      </a:endParaRPr>
                    </a:p>
                  </a:txBody>
                  <a:tcPr marL="7620" marR="7620" marT="7620" marB="0" anchor="ctr"/>
                </a:tc>
                <a:tc>
                  <a:txBody>
                    <a:bodyPr/>
                    <a:lstStyle/>
                    <a:p>
                      <a:pPr algn="ctr" fontAlgn="ctr"/>
                      <a:r>
                        <a:rPr lang="en-IN" sz="1400" b="0" u="none" strike="noStrike" dirty="0">
                          <a:effectLst/>
                        </a:rPr>
                        <a:t>TRUE</a:t>
                      </a:r>
                      <a:endParaRPr lang="en-IN" sz="1400" b="0" i="0" u="none" strike="noStrike" dirty="0">
                        <a:solidFill>
                          <a:srgbClr val="333333"/>
                        </a:solidFill>
                        <a:effectLst/>
                        <a:latin typeface="Helvetica Neue"/>
                      </a:endParaRPr>
                    </a:p>
                  </a:txBody>
                  <a:tcPr marL="7620" marR="7620" marT="7620" marB="0" anchor="ctr"/>
                </a:tc>
                <a:extLst>
                  <a:ext uri="{0D108BD9-81ED-4DB2-BD59-A6C34878D82A}">
                    <a16:rowId xmlns:a16="http://schemas.microsoft.com/office/drawing/2014/main" val="1961328254"/>
                  </a:ext>
                </a:extLst>
              </a:tr>
              <a:tr h="312892">
                <a:tc>
                  <a:txBody>
                    <a:bodyPr/>
                    <a:lstStyle/>
                    <a:p>
                      <a:pPr algn="l" fontAlgn="ctr"/>
                      <a:r>
                        <a:rPr lang="en-IN" sz="1400" b="0" u="none" strike="noStrike">
                          <a:effectLst/>
                        </a:rPr>
                        <a:t>/actuator/mappings</a:t>
                      </a:r>
                      <a:endParaRPr lang="en-IN" sz="1400" b="0" i="0" u="none" strike="noStrike">
                        <a:solidFill>
                          <a:srgbClr val="333333"/>
                        </a:solidFill>
                        <a:effectLst/>
                        <a:latin typeface="Helvetica Neue"/>
                      </a:endParaRPr>
                    </a:p>
                  </a:txBody>
                  <a:tcPr marL="7620" marR="7620" marT="7620" marB="0" anchor="ctr"/>
                </a:tc>
                <a:tc>
                  <a:txBody>
                    <a:bodyPr/>
                    <a:lstStyle/>
                    <a:p>
                      <a:pPr algn="ctr" fontAlgn="ctr"/>
                      <a:r>
                        <a:rPr lang="en-IN" sz="1400" b="0" u="none" strike="noStrike" dirty="0">
                          <a:effectLst/>
                        </a:rPr>
                        <a:t>TRUE</a:t>
                      </a:r>
                      <a:endParaRPr lang="en-IN" sz="1400" b="0" i="0" u="none" strike="noStrike" dirty="0">
                        <a:solidFill>
                          <a:srgbClr val="333333"/>
                        </a:solidFill>
                        <a:effectLst/>
                        <a:latin typeface="Helvetica Neue"/>
                      </a:endParaRPr>
                    </a:p>
                  </a:txBody>
                  <a:tcPr marL="7620" marR="7620" marT="7620" marB="0" anchor="ctr"/>
                </a:tc>
                <a:extLst>
                  <a:ext uri="{0D108BD9-81ED-4DB2-BD59-A6C34878D82A}">
                    <a16:rowId xmlns:a16="http://schemas.microsoft.com/office/drawing/2014/main" val="3264129020"/>
                  </a:ext>
                </a:extLst>
              </a:tr>
              <a:tr h="312892">
                <a:tc>
                  <a:txBody>
                    <a:bodyPr/>
                    <a:lstStyle/>
                    <a:p>
                      <a:pPr algn="l" fontAlgn="ctr"/>
                      <a:r>
                        <a:rPr lang="en-IN" sz="1400" b="0" u="none" strike="noStrike" dirty="0">
                          <a:effectLst/>
                        </a:rPr>
                        <a:t>/actuator/shutdown</a:t>
                      </a:r>
                      <a:endParaRPr lang="en-IN" sz="1400" b="0" i="0" u="none" strike="noStrike" dirty="0">
                        <a:solidFill>
                          <a:srgbClr val="333333"/>
                        </a:solidFill>
                        <a:effectLst/>
                        <a:latin typeface="Helvetica Neue"/>
                      </a:endParaRPr>
                    </a:p>
                  </a:txBody>
                  <a:tcPr marL="7620" marR="7620" marT="7620" marB="0" anchor="ctr"/>
                </a:tc>
                <a:tc>
                  <a:txBody>
                    <a:bodyPr/>
                    <a:lstStyle/>
                    <a:p>
                      <a:pPr algn="ctr" fontAlgn="ctr"/>
                      <a:r>
                        <a:rPr lang="en-IN" sz="1400" b="0" u="none" strike="noStrike" dirty="0">
                          <a:effectLst/>
                        </a:rPr>
                        <a:t>FALSE</a:t>
                      </a:r>
                      <a:endParaRPr lang="en-IN" sz="1400" b="0" i="0" u="none" strike="noStrike" dirty="0">
                        <a:solidFill>
                          <a:srgbClr val="333333"/>
                        </a:solidFill>
                        <a:effectLst/>
                        <a:latin typeface="Helvetica Neue"/>
                      </a:endParaRPr>
                    </a:p>
                  </a:txBody>
                  <a:tcPr marL="7620" marR="7620" marT="7620" marB="0" anchor="ctr"/>
                </a:tc>
                <a:extLst>
                  <a:ext uri="{0D108BD9-81ED-4DB2-BD59-A6C34878D82A}">
                    <a16:rowId xmlns:a16="http://schemas.microsoft.com/office/drawing/2014/main" val="481602230"/>
                  </a:ext>
                </a:extLst>
              </a:tr>
            </a:tbl>
          </a:graphicData>
        </a:graphic>
      </p:graphicFrame>
      <p:sp>
        <p:nvSpPr>
          <p:cNvPr id="13" name="Rectangle 5">
            <a:extLst>
              <a:ext uri="{FF2B5EF4-FFF2-40B4-BE49-F238E27FC236}">
                <a16:creationId xmlns:a16="http://schemas.microsoft.com/office/drawing/2014/main" id="{2D09EBD6-62D1-1554-3219-E1D38EAC470E}"/>
              </a:ext>
            </a:extLst>
          </p:cNvPr>
          <p:cNvSpPr>
            <a:spLocks noChangeArrowheads="1"/>
          </p:cNvSpPr>
          <p:nvPr/>
        </p:nvSpPr>
        <p:spPr bwMode="auto">
          <a:xfrm>
            <a:off x="1298114" y="4447829"/>
            <a:ext cx="4719305" cy="1815882"/>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A7E85"/>
                </a:solidFill>
                <a:effectLst/>
                <a:latin typeface="JetBrains Mono"/>
              </a:rPr>
              <a:t># Actuator</a:t>
            </a:r>
            <a:br>
              <a:rPr kumimoji="0" lang="en-US" altLang="en-US" sz="1600" b="0" i="0" u="none" strike="noStrike" cap="none" normalizeH="0" baseline="0" dirty="0">
                <a:ln>
                  <a:noFill/>
                </a:ln>
                <a:solidFill>
                  <a:srgbClr val="7A7E85"/>
                </a:solidFill>
                <a:effectLst/>
                <a:latin typeface="JetBrains Mono"/>
              </a:rPr>
            </a:br>
            <a:r>
              <a:rPr kumimoji="0" lang="en-US" altLang="en-US" sz="1600" b="0" i="0" u="none" strike="noStrike" cap="none" normalizeH="0" baseline="0" dirty="0" err="1">
                <a:ln>
                  <a:noFill/>
                </a:ln>
                <a:solidFill>
                  <a:srgbClr val="CF8E6D"/>
                </a:solidFill>
                <a:effectLst/>
                <a:latin typeface="JetBrains Mono"/>
              </a:rPr>
              <a:t>management.port</a:t>
            </a:r>
            <a:r>
              <a:rPr kumimoji="0" lang="en-US" altLang="en-US" sz="1600" b="0" i="0" u="none" strike="noStrike" cap="none" normalizeH="0" baseline="0" dirty="0">
                <a:ln>
                  <a:noFill/>
                </a:ln>
                <a:solidFill>
                  <a:srgbClr val="808080"/>
                </a:solidFill>
                <a:effectLst/>
                <a:latin typeface="JetBrains Mono"/>
              </a:rPr>
              <a:t>=</a:t>
            </a:r>
            <a:r>
              <a:rPr kumimoji="0" lang="en-US" altLang="en-US" sz="1600" b="0" i="0" u="none" strike="noStrike" cap="none" normalizeH="0" baseline="0" dirty="0">
                <a:ln>
                  <a:noFill/>
                </a:ln>
                <a:solidFill>
                  <a:srgbClr val="6AAB73"/>
                </a:solidFill>
                <a:effectLst/>
                <a:latin typeface="JetBrains Mono"/>
              </a:rPr>
              <a:t>8080</a:t>
            </a:r>
            <a:br>
              <a:rPr kumimoji="0" lang="en-US" altLang="en-US" sz="1600" b="0" i="0" u="none" strike="noStrike" cap="none" normalizeH="0" baseline="0" dirty="0">
                <a:ln>
                  <a:noFill/>
                </a:ln>
                <a:solidFill>
                  <a:srgbClr val="6AAB73"/>
                </a:solidFill>
                <a:effectLst/>
                <a:latin typeface="JetBrains Mono"/>
              </a:rPr>
            </a:br>
            <a:r>
              <a:rPr kumimoji="0" lang="en-US" altLang="en-US" sz="1600" b="0" i="0" u="none" strike="noStrike" cap="none" normalizeH="0" baseline="0" dirty="0" err="1">
                <a:ln>
                  <a:noFill/>
                </a:ln>
                <a:solidFill>
                  <a:srgbClr val="CF8E6D"/>
                </a:solidFill>
                <a:effectLst/>
                <a:latin typeface="JetBrains Mono"/>
              </a:rPr>
              <a:t>management.endpoints.web.exposure.include</a:t>
            </a:r>
            <a:r>
              <a:rPr kumimoji="0" lang="en-US" altLang="en-US" sz="1600" b="0" i="0" u="none" strike="noStrike" cap="none" normalizeH="0" baseline="0" dirty="0">
                <a:ln>
                  <a:noFill/>
                </a:ln>
                <a:solidFill>
                  <a:srgbClr val="808080"/>
                </a:solidFill>
                <a:effectLst/>
                <a:latin typeface="JetBrains Mono"/>
              </a:rPr>
              <a:t>=</a:t>
            </a:r>
            <a:r>
              <a:rPr kumimoji="0" lang="en-US" altLang="en-US" sz="1600" b="0" i="0" u="none" strike="noStrike" cap="none" normalizeH="0" baseline="0" dirty="0">
                <a:ln>
                  <a:noFill/>
                </a:ln>
                <a:solidFill>
                  <a:srgbClr val="6AAB73"/>
                </a:solidFill>
                <a:effectLst/>
                <a:latin typeface="JetBrains Mono"/>
              </a:rPr>
              <a:t>*</a:t>
            </a:r>
            <a:br>
              <a:rPr kumimoji="0" lang="en-US" altLang="en-US" sz="1600" b="0" i="0" u="none" strike="noStrike" cap="none" normalizeH="0" baseline="0" dirty="0">
                <a:ln>
                  <a:noFill/>
                </a:ln>
                <a:solidFill>
                  <a:srgbClr val="6AAB73"/>
                </a:solidFill>
                <a:effectLst/>
                <a:latin typeface="JetBrains Mono"/>
              </a:rPr>
            </a:br>
            <a:r>
              <a:rPr kumimoji="0" lang="en-US" altLang="en-US" sz="1600" b="0" i="0" u="none" strike="noStrike" cap="none" normalizeH="0" baseline="0" dirty="0">
                <a:ln>
                  <a:noFill/>
                </a:ln>
                <a:solidFill>
                  <a:srgbClr val="7A7E85"/>
                </a:solidFill>
                <a:effectLst/>
                <a:latin typeface="JetBrains Mono"/>
              </a:rPr>
              <a:t>#No auth  protected</a:t>
            </a:r>
            <a:br>
              <a:rPr kumimoji="0" lang="en-US" altLang="en-US" sz="1600" b="0" i="0" u="none" strike="noStrike" cap="none" normalizeH="0" baseline="0" dirty="0">
                <a:ln>
                  <a:noFill/>
                </a:ln>
                <a:solidFill>
                  <a:srgbClr val="7A7E85"/>
                </a:solidFill>
                <a:effectLst/>
                <a:latin typeface="JetBrains Mono"/>
              </a:rPr>
            </a:br>
            <a:r>
              <a:rPr kumimoji="0" lang="en-US" altLang="en-US" sz="1600" b="0" i="0" u="none" strike="noStrike" cap="none" normalizeH="0" baseline="0" dirty="0">
                <a:ln>
                  <a:noFill/>
                </a:ln>
                <a:solidFill>
                  <a:srgbClr val="7A7E85"/>
                </a:solidFill>
                <a:effectLst/>
                <a:latin typeface="JetBrains Mono"/>
              </a:rPr>
              <a:t>#endpoints.shutdown.sensitive=false</a:t>
            </a:r>
            <a:br>
              <a:rPr kumimoji="0" lang="en-US" altLang="en-US" sz="1600" b="0" i="0" u="none" strike="noStrike" cap="none" normalizeH="0" baseline="0" dirty="0">
                <a:ln>
                  <a:noFill/>
                </a:ln>
                <a:solidFill>
                  <a:srgbClr val="7A7E85"/>
                </a:solidFill>
                <a:effectLst/>
                <a:latin typeface="JetBrains Mono"/>
              </a:rPr>
            </a:br>
            <a:r>
              <a:rPr kumimoji="0" lang="en-US" altLang="en-US" sz="1600" b="0" i="0" u="none" strike="noStrike" cap="none" normalizeH="0" baseline="0" dirty="0">
                <a:ln>
                  <a:noFill/>
                </a:ln>
                <a:solidFill>
                  <a:srgbClr val="7A7E85"/>
                </a:solidFill>
                <a:effectLst/>
                <a:latin typeface="JetBrains Mono"/>
              </a:rPr>
              <a:t>#Enable shutdown endpoint</a:t>
            </a:r>
            <a:br>
              <a:rPr kumimoji="0" lang="en-US" altLang="en-US" sz="1600" b="0" i="0" u="none" strike="noStrike" cap="none" normalizeH="0" baseline="0" dirty="0">
                <a:ln>
                  <a:noFill/>
                </a:ln>
                <a:solidFill>
                  <a:srgbClr val="7A7E85"/>
                </a:solidFill>
                <a:effectLst/>
                <a:latin typeface="JetBrains Mono"/>
              </a:rPr>
            </a:br>
            <a:r>
              <a:rPr kumimoji="0" lang="en-US" altLang="en-US" sz="1600" b="0" i="0" u="none" strike="noStrike" cap="none" normalizeH="0" baseline="0" dirty="0">
                <a:ln>
                  <a:noFill/>
                </a:ln>
                <a:solidFill>
                  <a:srgbClr val="7A7E85"/>
                </a:solidFill>
                <a:effectLst/>
                <a:latin typeface="JetBrains Mono"/>
              </a:rPr>
              <a:t>#endpoints.shutdown.enabled=true</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9886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8038E-F22E-8BB4-726F-F1210561EB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7DE474-439F-1451-7F08-A56DCCE1519D}"/>
              </a:ext>
            </a:extLst>
          </p:cNvPr>
          <p:cNvSpPr>
            <a:spLocks noGrp="1"/>
          </p:cNvSpPr>
          <p:nvPr>
            <p:ph type="title"/>
          </p:nvPr>
        </p:nvSpPr>
        <p:spPr>
          <a:xfrm>
            <a:off x="1066800" y="2670226"/>
            <a:ext cx="10058400" cy="1517548"/>
          </a:xfrm>
        </p:spPr>
        <p:txBody>
          <a:bodyPr>
            <a:normAutofit/>
          </a:bodyPr>
          <a:lstStyle/>
          <a:p>
            <a:pPr algn="ctr"/>
            <a:r>
              <a:rPr lang="en-IN" sz="6000" dirty="0"/>
              <a:t>Any Questions ?</a:t>
            </a:r>
          </a:p>
        </p:txBody>
      </p:sp>
    </p:spTree>
    <p:extLst>
      <p:ext uri="{BB962C8B-B14F-4D97-AF65-F5344CB8AC3E}">
        <p14:creationId xmlns:p14="http://schemas.microsoft.com/office/powerpoint/2010/main" val="3113388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6566E-4ED2-4CA2-218F-51E3C15C99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F884C6-42FB-6693-41EA-AB4B6B8A1D9C}"/>
              </a:ext>
            </a:extLst>
          </p:cNvPr>
          <p:cNvSpPr>
            <a:spLocks noGrp="1"/>
          </p:cNvSpPr>
          <p:nvPr>
            <p:ph type="title"/>
          </p:nvPr>
        </p:nvSpPr>
        <p:spPr>
          <a:xfrm>
            <a:off x="1097280" y="286603"/>
            <a:ext cx="10058400" cy="805079"/>
          </a:xfrm>
        </p:spPr>
        <p:txBody>
          <a:bodyPr>
            <a:noAutofit/>
          </a:bodyPr>
          <a:lstStyle/>
          <a:p>
            <a:pPr algn="ctr"/>
            <a:r>
              <a:rPr lang="en-US" sz="3200" dirty="0"/>
              <a:t>Agenda</a:t>
            </a:r>
            <a:endParaRPr lang="en-IN" sz="3200" dirty="0"/>
          </a:p>
        </p:txBody>
      </p:sp>
      <p:sp>
        <p:nvSpPr>
          <p:cNvPr id="3" name="Content Placeholder 2">
            <a:extLst>
              <a:ext uri="{FF2B5EF4-FFF2-40B4-BE49-F238E27FC236}">
                <a16:creationId xmlns:a16="http://schemas.microsoft.com/office/drawing/2014/main" id="{0E45CBAB-23D6-282D-746F-89E59BCD54D9}"/>
              </a:ext>
            </a:extLst>
          </p:cNvPr>
          <p:cNvSpPr>
            <a:spLocks noGrp="1"/>
          </p:cNvSpPr>
          <p:nvPr>
            <p:ph idx="1"/>
          </p:nvPr>
        </p:nvSpPr>
        <p:spPr>
          <a:xfrm>
            <a:off x="1097280" y="1156996"/>
            <a:ext cx="8065381" cy="4712098"/>
          </a:xfrm>
        </p:spPr>
        <p:txBody>
          <a:bodyPr>
            <a:normAutofit/>
          </a:bodyPr>
          <a:lstStyle/>
          <a:p>
            <a:r>
              <a:rPr lang="en-IN" dirty="0"/>
              <a:t>JPA vs Spring Data JPA vs Hibernate</a:t>
            </a:r>
          </a:p>
          <a:p>
            <a:r>
              <a:rPr lang="en-IN" dirty="0" err="1"/>
              <a:t>CrudRepository</a:t>
            </a:r>
            <a:r>
              <a:rPr lang="en-IN" dirty="0"/>
              <a:t> vs </a:t>
            </a:r>
            <a:r>
              <a:rPr lang="en-IN" dirty="0" err="1"/>
              <a:t>JPARepository</a:t>
            </a:r>
            <a:endParaRPr lang="en-IN" dirty="0"/>
          </a:p>
          <a:p>
            <a:r>
              <a:rPr lang="en-IN" dirty="0"/>
              <a:t>@Query in JPA</a:t>
            </a:r>
          </a:p>
          <a:p>
            <a:r>
              <a:rPr lang="en-IN" dirty="0" err="1"/>
              <a:t>CollegeAPI</a:t>
            </a:r>
            <a:r>
              <a:rPr lang="en-IN" dirty="0"/>
              <a:t> Project Overview and E-R Diagram</a:t>
            </a:r>
          </a:p>
          <a:p>
            <a:r>
              <a:rPr lang="en-IN" dirty="0"/>
              <a:t>ORM Mappings - @OneToOne, @ManyToOne, @ManyToMany</a:t>
            </a:r>
          </a:p>
          <a:p>
            <a:r>
              <a:rPr lang="en-IN" dirty="0"/>
              <a:t>Fetch Types in Hibernate</a:t>
            </a:r>
          </a:p>
          <a:p>
            <a:r>
              <a:rPr lang="en-IN" dirty="0"/>
              <a:t>Cascade Types in Hibernate</a:t>
            </a:r>
          </a:p>
          <a:p>
            <a:r>
              <a:rPr lang="en-IN" dirty="0"/>
              <a:t>Orphan Removal in Hibernate</a:t>
            </a:r>
          </a:p>
          <a:p>
            <a:r>
              <a:rPr lang="en-IN" dirty="0"/>
              <a:t>@Embedded class </a:t>
            </a:r>
          </a:p>
          <a:p>
            <a:r>
              <a:rPr lang="en-IN" dirty="0"/>
              <a:t>API Documentation – Swagger</a:t>
            </a:r>
          </a:p>
          <a:p>
            <a:r>
              <a:rPr lang="en-IN" dirty="0"/>
              <a:t>Application Monitoring - Actuator</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93000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06779-5A88-30E4-CDB6-E5CB46FDED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8DBD38-75A5-756B-9178-3BB0152D4ECE}"/>
              </a:ext>
            </a:extLst>
          </p:cNvPr>
          <p:cNvSpPr>
            <a:spLocks noGrp="1"/>
          </p:cNvSpPr>
          <p:nvPr>
            <p:ph type="title"/>
          </p:nvPr>
        </p:nvSpPr>
        <p:spPr>
          <a:xfrm>
            <a:off x="1097280" y="286603"/>
            <a:ext cx="9091749" cy="805079"/>
          </a:xfrm>
        </p:spPr>
        <p:txBody>
          <a:bodyPr>
            <a:noAutofit/>
          </a:bodyPr>
          <a:lstStyle/>
          <a:p>
            <a:pPr algn="ctr"/>
            <a:r>
              <a:rPr lang="en-IN" dirty="0"/>
              <a:t>What is Spring Data JPA</a:t>
            </a:r>
          </a:p>
        </p:txBody>
      </p:sp>
      <p:sp>
        <p:nvSpPr>
          <p:cNvPr id="3" name="Content Placeholder 2">
            <a:extLst>
              <a:ext uri="{FF2B5EF4-FFF2-40B4-BE49-F238E27FC236}">
                <a16:creationId xmlns:a16="http://schemas.microsoft.com/office/drawing/2014/main" id="{08AC8795-D759-FE3A-DF99-80DF7A56B9A4}"/>
              </a:ext>
            </a:extLst>
          </p:cNvPr>
          <p:cNvSpPr>
            <a:spLocks noGrp="1"/>
          </p:cNvSpPr>
          <p:nvPr>
            <p:ph idx="1"/>
          </p:nvPr>
        </p:nvSpPr>
        <p:spPr>
          <a:xfrm>
            <a:off x="475861" y="1156995"/>
            <a:ext cx="9181323" cy="5197151"/>
          </a:xfrm>
        </p:spPr>
        <p:txBody>
          <a:bodyPr>
            <a:normAutofit/>
          </a:bodyPr>
          <a:lstStyle/>
          <a:p>
            <a:r>
              <a:rPr lang="en-US" b="0" i="0" dirty="0">
                <a:solidFill>
                  <a:srgbClr val="333333"/>
                </a:solidFill>
                <a:effectLst/>
                <a:latin typeface="inter-regular"/>
              </a:rPr>
              <a:t>JPA (Java Persistent API) is the sun specification for persisting objects in the enterprise application. </a:t>
            </a:r>
          </a:p>
          <a:p>
            <a:r>
              <a:rPr lang="en-US" b="0" i="0" dirty="0">
                <a:solidFill>
                  <a:srgbClr val="333333"/>
                </a:solidFill>
                <a:effectLst/>
                <a:latin typeface="inter-regular"/>
              </a:rPr>
              <a:t>Spring Data JPA API provides </a:t>
            </a:r>
            <a:r>
              <a:rPr lang="en-US" b="0" i="0" dirty="0" err="1">
                <a:solidFill>
                  <a:srgbClr val="333333"/>
                </a:solidFill>
                <a:effectLst/>
                <a:latin typeface="inter-regular"/>
              </a:rPr>
              <a:t>JpaTemplate</a:t>
            </a:r>
            <a:r>
              <a:rPr lang="en-US" b="0" i="0" dirty="0">
                <a:solidFill>
                  <a:srgbClr val="333333"/>
                </a:solidFill>
                <a:effectLst/>
                <a:latin typeface="inter-regular"/>
              </a:rPr>
              <a:t> class to integrate spring application with JPA.</a:t>
            </a:r>
            <a:r>
              <a:rPr lang="en-US" dirty="0">
                <a:solidFill>
                  <a:srgbClr val="333333"/>
                </a:solidFill>
                <a:latin typeface="inter-regular"/>
              </a:rPr>
              <a:t> </a:t>
            </a:r>
            <a:r>
              <a:rPr lang="en-US" b="0" i="0" dirty="0">
                <a:solidFill>
                  <a:srgbClr val="333333"/>
                </a:solidFill>
                <a:effectLst/>
                <a:latin typeface="inter-regular"/>
              </a:rPr>
              <a:t>Using this, don't need to write the before and after code for persisting, updating, deleting or searching object with </a:t>
            </a:r>
            <a:r>
              <a:rPr lang="en-IN" b="0" i="0" dirty="0" err="1">
                <a:solidFill>
                  <a:srgbClr val="333333"/>
                </a:solidFill>
                <a:effectLst/>
                <a:latin typeface="inter-regular"/>
              </a:rPr>
              <a:t>EntityManager</a:t>
            </a:r>
            <a:r>
              <a:rPr lang="en-IN" b="0" i="0" dirty="0">
                <a:solidFill>
                  <a:srgbClr val="333333"/>
                </a:solidFill>
                <a:effectLst/>
                <a:latin typeface="inter-regular"/>
              </a:rPr>
              <a:t>, </a:t>
            </a:r>
            <a:r>
              <a:rPr lang="en-IN" b="0" i="0" dirty="0" err="1">
                <a:solidFill>
                  <a:srgbClr val="333333"/>
                </a:solidFill>
                <a:effectLst/>
                <a:latin typeface="inter-regular"/>
              </a:rPr>
              <a:t>EntityManagerFactory</a:t>
            </a:r>
            <a:r>
              <a:rPr lang="en-IN" b="0" i="0" dirty="0">
                <a:solidFill>
                  <a:srgbClr val="333333"/>
                </a:solidFill>
                <a:effectLst/>
                <a:latin typeface="inter-regular"/>
              </a:rPr>
              <a:t> </a:t>
            </a:r>
            <a:r>
              <a:rPr lang="en-IN" dirty="0">
                <a:solidFill>
                  <a:srgbClr val="333333"/>
                </a:solidFill>
                <a:latin typeface="inter-regular"/>
              </a:rPr>
              <a:t> and</a:t>
            </a:r>
            <a:r>
              <a:rPr lang="en-IN" b="0" i="0" dirty="0">
                <a:solidFill>
                  <a:srgbClr val="333333"/>
                </a:solidFill>
                <a:effectLst/>
                <a:latin typeface="inter-regular"/>
              </a:rPr>
              <a:t> </a:t>
            </a:r>
            <a:r>
              <a:rPr lang="en-IN" b="0" i="0" dirty="0" err="1">
                <a:solidFill>
                  <a:srgbClr val="333333"/>
                </a:solidFill>
                <a:effectLst/>
                <a:latin typeface="inter-regular"/>
              </a:rPr>
              <a:t>EntityTransaction</a:t>
            </a:r>
            <a:r>
              <a:rPr lang="en-IN" b="0" i="0" dirty="0">
                <a:solidFill>
                  <a:srgbClr val="333333"/>
                </a:solidFill>
                <a:effectLst/>
                <a:latin typeface="inter-regular"/>
              </a:rPr>
              <a:t> objects etc</a:t>
            </a:r>
            <a:r>
              <a:rPr lang="en-US" b="0" i="0" dirty="0">
                <a:solidFill>
                  <a:srgbClr val="333333"/>
                </a:solidFill>
                <a:effectLst/>
                <a:latin typeface="inter-regular"/>
              </a:rPr>
              <a:t>. So, it </a:t>
            </a:r>
            <a:r>
              <a:rPr lang="en-US" b="1" i="0" dirty="0">
                <a:solidFill>
                  <a:srgbClr val="333333"/>
                </a:solidFill>
                <a:effectLst/>
                <a:latin typeface="inter-bold"/>
              </a:rPr>
              <a:t>save a lot of code</a:t>
            </a:r>
            <a:r>
              <a:rPr lang="en-US" b="0" i="0" dirty="0">
                <a:solidFill>
                  <a:srgbClr val="333333"/>
                </a:solidFill>
                <a:effectLst/>
                <a:latin typeface="inter-regular"/>
              </a:rPr>
              <a:t>.</a:t>
            </a:r>
          </a:p>
          <a:p>
            <a:endParaRPr lang="en-US" dirty="0">
              <a:solidFill>
                <a:srgbClr val="333333"/>
              </a:solidFill>
              <a:latin typeface="inter-regular"/>
            </a:endParaRPr>
          </a:p>
          <a:p>
            <a:pPr algn="just"/>
            <a:r>
              <a:rPr lang="en-US" b="0" i="0" dirty="0">
                <a:solidFill>
                  <a:srgbClr val="333333"/>
                </a:solidFill>
                <a:effectLst/>
                <a:latin typeface="inter-regular"/>
              </a:rPr>
              <a:t>The implementation of JPA specification </a:t>
            </a:r>
          </a:p>
          <a:p>
            <a:pPr algn="just"/>
            <a:r>
              <a:rPr lang="en-US" b="0" i="0" dirty="0">
                <a:solidFill>
                  <a:srgbClr val="333333"/>
                </a:solidFill>
                <a:effectLst/>
                <a:latin typeface="inter-regular"/>
              </a:rPr>
              <a:t>are provided by many vendors such as:</a:t>
            </a:r>
          </a:p>
          <a:p>
            <a:pPr lvl="1" algn="just">
              <a:buFont typeface="Arial" panose="020B0604020202020204" pitchFamily="34" charset="0"/>
              <a:buChar char="•"/>
            </a:pPr>
            <a:r>
              <a:rPr lang="en-US" b="0" i="0" dirty="0">
                <a:solidFill>
                  <a:srgbClr val="000000"/>
                </a:solidFill>
                <a:effectLst/>
                <a:latin typeface="inter-regular"/>
              </a:rPr>
              <a:t>Hibernate</a:t>
            </a:r>
          </a:p>
          <a:p>
            <a:pPr lvl="1" algn="just">
              <a:buFont typeface="Arial" panose="020B0604020202020204" pitchFamily="34" charset="0"/>
              <a:buChar char="•"/>
            </a:pPr>
            <a:r>
              <a:rPr lang="en-US" b="0" i="0" dirty="0" err="1">
                <a:solidFill>
                  <a:srgbClr val="000000"/>
                </a:solidFill>
                <a:effectLst/>
                <a:latin typeface="inter-regular"/>
              </a:rPr>
              <a:t>EclipseLink</a:t>
            </a:r>
            <a:endParaRPr lang="en-US" b="0" i="0" dirty="0">
              <a:solidFill>
                <a:srgbClr val="000000"/>
              </a:solidFill>
              <a:effectLst/>
              <a:latin typeface="inter-regular"/>
            </a:endParaRPr>
          </a:p>
        </p:txBody>
      </p:sp>
      <p:pic>
        <p:nvPicPr>
          <p:cNvPr id="11266" name="Picture 2" descr="5 Best Spring Data JPA Courses for Java developers to Learn in 2023 | by  javinpaul | Javarevisited | Medium">
            <a:extLst>
              <a:ext uri="{FF2B5EF4-FFF2-40B4-BE49-F238E27FC236}">
                <a16:creationId xmlns:a16="http://schemas.microsoft.com/office/drawing/2014/main" id="{0E39CA96-073E-CA4E-62D8-0017D1D00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8467" y="3106508"/>
            <a:ext cx="6467003" cy="3395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17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A9455-6282-9770-E433-FA5CEEBAE8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00BF65-34B5-A057-E8EA-16970E1BDA15}"/>
              </a:ext>
            </a:extLst>
          </p:cNvPr>
          <p:cNvSpPr>
            <a:spLocks noGrp="1"/>
          </p:cNvSpPr>
          <p:nvPr>
            <p:ph type="title"/>
          </p:nvPr>
        </p:nvSpPr>
        <p:spPr>
          <a:xfrm>
            <a:off x="1097280" y="286603"/>
            <a:ext cx="10058400" cy="805079"/>
          </a:xfrm>
        </p:spPr>
        <p:txBody>
          <a:bodyPr>
            <a:noAutofit/>
          </a:bodyPr>
          <a:lstStyle/>
          <a:p>
            <a:r>
              <a:rPr lang="en-US" sz="2400" dirty="0"/>
              <a:t>Difference between JPA, Spring Data JPA and Hibernate</a:t>
            </a:r>
            <a:endParaRPr lang="en-IN" sz="2400" dirty="0"/>
          </a:p>
        </p:txBody>
      </p:sp>
      <p:sp>
        <p:nvSpPr>
          <p:cNvPr id="3" name="Content Placeholder 2">
            <a:extLst>
              <a:ext uri="{FF2B5EF4-FFF2-40B4-BE49-F238E27FC236}">
                <a16:creationId xmlns:a16="http://schemas.microsoft.com/office/drawing/2014/main" id="{69B466B2-DAA0-FBA1-A441-DFFE98B430D0}"/>
              </a:ext>
            </a:extLst>
          </p:cNvPr>
          <p:cNvSpPr>
            <a:spLocks noGrp="1"/>
          </p:cNvSpPr>
          <p:nvPr>
            <p:ph idx="1"/>
          </p:nvPr>
        </p:nvSpPr>
        <p:spPr>
          <a:xfrm>
            <a:off x="1097281" y="1156996"/>
            <a:ext cx="5219544" cy="4712098"/>
          </a:xfrm>
        </p:spPr>
        <p:txBody>
          <a:bodyPr>
            <a:normAutofit/>
          </a:bodyPr>
          <a:lstStyle/>
          <a:p>
            <a:r>
              <a:rPr lang="en-US" dirty="0"/>
              <a:t>JPA : Java persistence </a:t>
            </a:r>
            <a:r>
              <a:rPr lang="en-US" dirty="0" err="1"/>
              <a:t>api</a:t>
            </a:r>
            <a:r>
              <a:rPr lang="en-US" dirty="0"/>
              <a:t> which provide specification for persisting, reading, managing data from your java object to relations in database.</a:t>
            </a:r>
          </a:p>
          <a:p>
            <a:endParaRPr lang="en-US" dirty="0"/>
          </a:p>
          <a:p>
            <a:r>
              <a:rPr lang="en-US" dirty="0"/>
              <a:t>Spring Data JPA provides an additional layer of abstraction or a better API to work with JPA.</a:t>
            </a:r>
          </a:p>
          <a:p>
            <a:endParaRPr lang="en-US" dirty="0"/>
          </a:p>
          <a:p>
            <a:r>
              <a:rPr lang="en-US" dirty="0"/>
              <a:t>Hibernate is a full-fledged JPA implementation. With Spring Data, you may use Hibernate, </a:t>
            </a:r>
            <a:r>
              <a:rPr lang="en-US" dirty="0" err="1"/>
              <a:t>EclipseLink</a:t>
            </a:r>
            <a:r>
              <a:rPr lang="en-US" dirty="0"/>
              <a:t>, or any other JPA provider. </a:t>
            </a:r>
            <a:endParaRPr lang="en-IN" dirty="0"/>
          </a:p>
        </p:txBody>
      </p:sp>
      <p:pic>
        <p:nvPicPr>
          <p:cNvPr id="7170" name="Picture 2" descr="Difference between Hibernate, JPA, and Spring Data JPA? | by Soma |  Javarevisited | Medium">
            <a:extLst>
              <a:ext uri="{FF2B5EF4-FFF2-40B4-BE49-F238E27FC236}">
                <a16:creationId xmlns:a16="http://schemas.microsoft.com/office/drawing/2014/main" id="{1543640B-8AE3-00B3-727C-1A95BABDB1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341" r="14769"/>
          <a:stretch/>
        </p:blipFill>
        <p:spPr bwMode="auto">
          <a:xfrm>
            <a:off x="6316824" y="972665"/>
            <a:ext cx="5598367" cy="559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388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9035B-AC8E-3A54-99D4-3FB3B86F54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3D5BB1-DA39-001F-974B-4FC607AFDC75}"/>
              </a:ext>
            </a:extLst>
          </p:cNvPr>
          <p:cNvSpPr>
            <a:spLocks noGrp="1"/>
          </p:cNvSpPr>
          <p:nvPr>
            <p:ph type="title"/>
          </p:nvPr>
        </p:nvSpPr>
        <p:spPr>
          <a:xfrm>
            <a:off x="1097280" y="286603"/>
            <a:ext cx="10058400" cy="805079"/>
          </a:xfrm>
        </p:spPr>
        <p:txBody>
          <a:bodyPr>
            <a:noAutofit/>
          </a:bodyPr>
          <a:lstStyle/>
          <a:p>
            <a:r>
              <a:rPr lang="en-US" sz="2800" b="1" dirty="0" err="1"/>
              <a:t>CrudRepository</a:t>
            </a:r>
            <a:r>
              <a:rPr lang="en-US" sz="2800" b="1" dirty="0"/>
              <a:t> vs </a:t>
            </a:r>
            <a:r>
              <a:rPr lang="en-US" sz="2800" b="1" dirty="0" err="1"/>
              <a:t>JPARepository</a:t>
            </a:r>
            <a:endParaRPr lang="en-IN" sz="2800" b="1" dirty="0"/>
          </a:p>
        </p:txBody>
      </p:sp>
      <p:graphicFrame>
        <p:nvGraphicFramePr>
          <p:cNvPr id="4" name="Content Placeholder 3">
            <a:extLst>
              <a:ext uri="{FF2B5EF4-FFF2-40B4-BE49-F238E27FC236}">
                <a16:creationId xmlns:a16="http://schemas.microsoft.com/office/drawing/2014/main" id="{C88674A7-CDC3-0FCB-E79B-B25501BC43D1}"/>
              </a:ext>
            </a:extLst>
          </p:cNvPr>
          <p:cNvGraphicFramePr>
            <a:graphicFrameLocks noGrp="1"/>
          </p:cNvGraphicFramePr>
          <p:nvPr>
            <p:ph idx="1"/>
            <p:extLst>
              <p:ext uri="{D42A27DB-BD31-4B8C-83A1-F6EECF244321}">
                <p14:modId xmlns:p14="http://schemas.microsoft.com/office/powerpoint/2010/main" val="465159275"/>
              </p:ext>
            </p:extLst>
          </p:nvPr>
        </p:nvGraphicFramePr>
        <p:xfrm>
          <a:off x="743876" y="1222310"/>
          <a:ext cx="8253408" cy="2407627"/>
        </p:xfrm>
        <a:graphic>
          <a:graphicData uri="http://schemas.openxmlformats.org/drawingml/2006/table">
            <a:tbl>
              <a:tblPr/>
              <a:tblGrid>
                <a:gridCol w="1367416">
                  <a:extLst>
                    <a:ext uri="{9D8B030D-6E8A-4147-A177-3AD203B41FA5}">
                      <a16:colId xmlns:a16="http://schemas.microsoft.com/office/drawing/2014/main" val="3237995876"/>
                    </a:ext>
                  </a:extLst>
                </a:gridCol>
                <a:gridCol w="3685592">
                  <a:extLst>
                    <a:ext uri="{9D8B030D-6E8A-4147-A177-3AD203B41FA5}">
                      <a16:colId xmlns:a16="http://schemas.microsoft.com/office/drawing/2014/main" val="2164301747"/>
                    </a:ext>
                  </a:extLst>
                </a:gridCol>
                <a:gridCol w="3200400">
                  <a:extLst>
                    <a:ext uri="{9D8B030D-6E8A-4147-A177-3AD203B41FA5}">
                      <a16:colId xmlns:a16="http://schemas.microsoft.com/office/drawing/2014/main" val="4122206239"/>
                    </a:ext>
                  </a:extLst>
                </a:gridCol>
              </a:tblGrid>
              <a:tr h="336550">
                <a:tc>
                  <a:txBody>
                    <a:bodyPr/>
                    <a:lstStyle/>
                    <a:p>
                      <a:pPr algn="ctr" fontAlgn="b"/>
                      <a:r>
                        <a:rPr lang="en-IN" sz="1500" dirty="0">
                          <a:effectLst/>
                        </a:rPr>
                        <a:t>Key</a:t>
                      </a:r>
                    </a:p>
                  </a:txBody>
                  <a:tcPr marL="51777" marR="51777" marT="51777" marB="51777"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104BE9"/>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b"/>
                      <a:r>
                        <a:rPr lang="en-IN" sz="1500" dirty="0" err="1">
                          <a:effectLst/>
                        </a:rPr>
                        <a:t>JPARepository</a:t>
                      </a:r>
                      <a:endParaRPr lang="en-IN" sz="1500" dirty="0">
                        <a:effectLst/>
                      </a:endParaRPr>
                    </a:p>
                  </a:txBody>
                  <a:tcPr marL="51777" marR="51777" marT="51777" marB="51777"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1049E9"/>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b"/>
                      <a:r>
                        <a:rPr lang="en-IN" sz="1500" dirty="0" err="1">
                          <a:effectLst/>
                        </a:rPr>
                        <a:t>CrudRepository</a:t>
                      </a:r>
                      <a:endParaRPr lang="en-IN" sz="1500" dirty="0">
                        <a:effectLst/>
                      </a:endParaRPr>
                    </a:p>
                  </a:txBody>
                  <a:tcPr marL="51777" marR="51777" marT="51777" marB="51777"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1048E9"/>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78846175"/>
                  </a:ext>
                </a:extLst>
              </a:tr>
              <a:tr h="802542">
                <a:tc>
                  <a:txBody>
                    <a:bodyPr/>
                    <a:lstStyle/>
                    <a:p>
                      <a:pPr algn="ctr" fontAlgn="t"/>
                      <a:r>
                        <a:rPr lang="en-IN" sz="1500" dirty="0">
                          <a:effectLst/>
                        </a:rPr>
                        <a:t>Hierarchy</a:t>
                      </a:r>
                    </a:p>
                  </a:txBody>
                  <a:tcPr marL="51777" marR="51777" marT="51777" marB="517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500">
                          <a:effectLst/>
                        </a:rPr>
                        <a:t>JPA extend crudRepository and PagingAndSorting repository</a:t>
                      </a:r>
                    </a:p>
                  </a:txBody>
                  <a:tcPr marL="51777" marR="51777" marT="51777" marB="517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500">
                          <a:effectLst/>
                        </a:rPr>
                        <a:t>Crud Repository is the base interface and it acts as a marker interface.</a:t>
                      </a:r>
                    </a:p>
                  </a:txBody>
                  <a:tcPr marL="51777" marR="51777" marT="51777" marB="517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8609967"/>
                  </a:ext>
                </a:extLst>
              </a:tr>
              <a:tr h="1268535">
                <a:tc>
                  <a:txBody>
                    <a:bodyPr/>
                    <a:lstStyle/>
                    <a:p>
                      <a:pPr algn="ctr" fontAlgn="t"/>
                      <a:r>
                        <a:rPr lang="en-IN" sz="1500">
                          <a:effectLst/>
                        </a:rPr>
                        <a:t>Batch support</a:t>
                      </a:r>
                    </a:p>
                  </a:txBody>
                  <a:tcPr marL="51777" marR="51777" marT="51777" marB="517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500" dirty="0">
                          <a:effectLst/>
                        </a:rPr>
                        <a:t>JPA also provides some extra methods related to JPA such as delete records in batch and flushing data directly to a database.</a:t>
                      </a:r>
                    </a:p>
                  </a:txBody>
                  <a:tcPr marL="51777" marR="51777" marT="51777" marB="517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500" dirty="0">
                          <a:effectLst/>
                        </a:rPr>
                        <a:t>It provides only CRUD functions like </a:t>
                      </a:r>
                      <a:r>
                        <a:rPr lang="en-US" sz="1500" dirty="0" err="1">
                          <a:effectLst/>
                        </a:rPr>
                        <a:t>findOne</a:t>
                      </a:r>
                      <a:r>
                        <a:rPr lang="en-US" sz="1500" dirty="0">
                          <a:effectLst/>
                        </a:rPr>
                        <a:t>, saves, etc.</a:t>
                      </a:r>
                    </a:p>
                  </a:txBody>
                  <a:tcPr marL="51777" marR="51777" marT="51777" marB="517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80033742"/>
                  </a:ext>
                </a:extLst>
              </a:tr>
            </a:tbl>
          </a:graphicData>
        </a:graphic>
      </p:graphicFrame>
      <p:sp>
        <p:nvSpPr>
          <p:cNvPr id="6" name="Rectangle 2">
            <a:extLst>
              <a:ext uri="{FF2B5EF4-FFF2-40B4-BE49-F238E27FC236}">
                <a16:creationId xmlns:a16="http://schemas.microsoft.com/office/drawing/2014/main" id="{DF20D4AE-4588-7AF5-290D-5F738DE60EF8}"/>
              </a:ext>
            </a:extLst>
          </p:cNvPr>
          <p:cNvSpPr>
            <a:spLocks noChangeArrowheads="1"/>
          </p:cNvSpPr>
          <p:nvPr/>
        </p:nvSpPr>
        <p:spPr bwMode="auto">
          <a:xfrm>
            <a:off x="2103572" y="3934216"/>
            <a:ext cx="3373498" cy="156966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3AE60"/>
                </a:solidFill>
                <a:effectLst/>
                <a:latin typeface="JetBrains Mono"/>
              </a:rPr>
              <a:t>@Repository</a:t>
            </a:r>
            <a:br>
              <a:rPr kumimoji="0" lang="en-US" altLang="en-US" sz="1600" b="0" i="0" u="none" strike="noStrike" cap="none" normalizeH="0" baseline="0" dirty="0">
                <a:ln>
                  <a:noFill/>
                </a:ln>
                <a:solidFill>
                  <a:srgbClr val="B3AE60"/>
                </a:solidFill>
                <a:effectLst/>
                <a:latin typeface="JetBrains Mono"/>
              </a:rPr>
            </a:br>
            <a:r>
              <a:rPr kumimoji="0" lang="en-US" altLang="en-US" sz="1600" b="0" i="0" u="none" strike="noStrike" cap="none" normalizeH="0" baseline="0" dirty="0">
                <a:ln>
                  <a:noFill/>
                </a:ln>
                <a:solidFill>
                  <a:srgbClr val="CF8E6D"/>
                </a:solidFill>
                <a:effectLst/>
                <a:latin typeface="JetBrains Mono"/>
              </a:rPr>
              <a:t>public interface </a:t>
            </a:r>
            <a:r>
              <a:rPr kumimoji="0" lang="en-US" altLang="en-US" sz="1600" b="0" i="0" u="none" strike="noStrike" cap="none" normalizeH="0" baseline="0" dirty="0" err="1">
                <a:ln>
                  <a:noFill/>
                </a:ln>
                <a:solidFill>
                  <a:srgbClr val="BCBEC4"/>
                </a:solidFill>
                <a:effectLst/>
                <a:latin typeface="JetBrains Mono"/>
              </a:rPr>
              <a:t>CourseRepository</a:t>
            </a: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CF8E6D"/>
                </a:solidFill>
                <a:effectLst/>
                <a:latin typeface="JetBrains Mono"/>
              </a:rPr>
              <a:t>extends </a:t>
            </a:r>
            <a:r>
              <a:rPr kumimoji="0" lang="en-US" altLang="en-US" sz="1600" b="0" i="0" u="none" strike="noStrike" cap="none" normalizeH="0" baseline="0" dirty="0" err="1">
                <a:ln>
                  <a:noFill/>
                </a:ln>
                <a:solidFill>
                  <a:srgbClr val="BCBEC4"/>
                </a:solidFill>
                <a:effectLst/>
                <a:latin typeface="JetBrains Mono"/>
              </a:rPr>
              <a:t>JpaRepository</a:t>
            </a:r>
            <a:r>
              <a:rPr kumimoji="0" lang="en-US" altLang="en-US" sz="1600" b="0" i="0" u="none" strike="noStrike" cap="none" normalizeH="0" baseline="0" dirty="0">
                <a:ln>
                  <a:noFill/>
                </a:ln>
                <a:solidFill>
                  <a:srgbClr val="BCBEC4"/>
                </a:solidFill>
                <a:effectLst/>
                <a:latin typeface="JetBrains Mono"/>
              </a:rPr>
              <a:t>&lt;Course, Long&gt; {</a:t>
            </a:r>
            <a:br>
              <a:rPr kumimoji="0" lang="en-US" altLang="en-US" sz="1600" b="0" i="0" u="none" strike="noStrike" cap="none" normalizeH="0" baseline="0" dirty="0">
                <a:ln>
                  <a:noFill/>
                </a:ln>
                <a:solidFill>
                  <a:srgbClr val="BCBEC4"/>
                </a:solidFill>
                <a:effectLst/>
                <a:latin typeface="JetBrains Mono"/>
              </a:rPr>
            </a:b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9A51B10A-614A-BFBA-D41A-4A5077EDE99B}"/>
              </a:ext>
            </a:extLst>
          </p:cNvPr>
          <p:cNvSpPr>
            <a:spLocks noChangeArrowheads="1"/>
          </p:cNvSpPr>
          <p:nvPr/>
        </p:nvSpPr>
        <p:spPr bwMode="auto">
          <a:xfrm>
            <a:off x="5759561" y="3934216"/>
            <a:ext cx="3237723" cy="156966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3AE60"/>
                </a:solidFill>
                <a:effectLst/>
                <a:latin typeface="JetBrains Mono"/>
              </a:rPr>
              <a:t>@Repository</a:t>
            </a:r>
            <a:br>
              <a:rPr kumimoji="0" lang="en-US" altLang="en-US" sz="1600" b="0" i="0" u="none" strike="noStrike" cap="none" normalizeH="0" baseline="0" dirty="0">
                <a:ln>
                  <a:noFill/>
                </a:ln>
                <a:solidFill>
                  <a:srgbClr val="B3AE60"/>
                </a:solidFill>
                <a:effectLst/>
                <a:latin typeface="JetBrains Mono"/>
              </a:rPr>
            </a:br>
            <a:r>
              <a:rPr kumimoji="0" lang="en-US" altLang="en-US" sz="1600" b="0" i="0" u="none" strike="noStrike" cap="none" normalizeH="0" baseline="0" dirty="0">
                <a:ln>
                  <a:noFill/>
                </a:ln>
                <a:solidFill>
                  <a:srgbClr val="CF8E6D"/>
                </a:solidFill>
                <a:effectLst/>
                <a:latin typeface="JetBrains Mono"/>
              </a:rPr>
              <a:t>public interface </a:t>
            </a:r>
            <a:r>
              <a:rPr kumimoji="0" lang="en-US" altLang="en-US" sz="1600" b="0" i="0" u="none" strike="noStrike" cap="none" normalizeH="0" baseline="0" dirty="0" err="1">
                <a:ln>
                  <a:noFill/>
                </a:ln>
                <a:solidFill>
                  <a:srgbClr val="BCBEC4"/>
                </a:solidFill>
                <a:effectLst/>
                <a:latin typeface="JetBrains Mono"/>
              </a:rPr>
              <a:t>CourseRepository</a:t>
            </a: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CF8E6D"/>
                </a:solidFill>
                <a:effectLst/>
                <a:latin typeface="JetBrains Mono"/>
              </a:rPr>
              <a:t>extends </a:t>
            </a:r>
            <a:r>
              <a:rPr kumimoji="0" lang="en-US" altLang="en-US" sz="1600" b="0" i="0" u="none" strike="noStrike" cap="none" normalizeH="0" baseline="0" dirty="0" err="1">
                <a:ln>
                  <a:noFill/>
                </a:ln>
                <a:solidFill>
                  <a:srgbClr val="BCBEC4"/>
                </a:solidFill>
                <a:effectLst/>
                <a:latin typeface="JetBrains Mono"/>
              </a:rPr>
              <a:t>CrudRepository</a:t>
            </a:r>
            <a:r>
              <a:rPr kumimoji="0" lang="en-US" altLang="en-US" sz="1600" b="0" i="0" u="none" strike="noStrike" cap="none" normalizeH="0" baseline="0" dirty="0">
                <a:ln>
                  <a:noFill/>
                </a:ln>
                <a:solidFill>
                  <a:srgbClr val="BCBEC4"/>
                </a:solidFill>
                <a:effectLst/>
                <a:latin typeface="JetBrains Mono"/>
              </a:rPr>
              <a:t>&lt;Course, Long&gt; {</a:t>
            </a:r>
            <a:br>
              <a:rPr kumimoji="0" lang="en-US" altLang="en-US" sz="1600" b="0" i="0" u="none" strike="noStrike" cap="none" normalizeH="0" baseline="0" dirty="0">
                <a:ln>
                  <a:noFill/>
                </a:ln>
                <a:solidFill>
                  <a:srgbClr val="BCBEC4"/>
                </a:solidFill>
                <a:effectLst/>
                <a:latin typeface="JetBrains Mono"/>
              </a:rPr>
            </a:b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886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05482-227B-5C50-F3C1-FF10FC0F2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9DEF73-2170-0635-4073-D22BF07FC9C8}"/>
              </a:ext>
            </a:extLst>
          </p:cNvPr>
          <p:cNvSpPr>
            <a:spLocks noGrp="1"/>
          </p:cNvSpPr>
          <p:nvPr>
            <p:ph type="title"/>
          </p:nvPr>
        </p:nvSpPr>
        <p:spPr>
          <a:xfrm>
            <a:off x="1097280" y="286603"/>
            <a:ext cx="10058400" cy="805079"/>
          </a:xfrm>
        </p:spPr>
        <p:txBody>
          <a:bodyPr/>
          <a:lstStyle/>
          <a:p>
            <a:pPr algn="ctr"/>
            <a:r>
              <a:rPr lang="en-IN" dirty="0"/>
              <a:t>JPA @Query</a:t>
            </a:r>
          </a:p>
        </p:txBody>
      </p:sp>
      <p:sp>
        <p:nvSpPr>
          <p:cNvPr id="3" name="Content Placeholder 2">
            <a:extLst>
              <a:ext uri="{FF2B5EF4-FFF2-40B4-BE49-F238E27FC236}">
                <a16:creationId xmlns:a16="http://schemas.microsoft.com/office/drawing/2014/main" id="{35238EAD-F9CB-E745-E47D-2770CF74E63B}"/>
              </a:ext>
            </a:extLst>
          </p:cNvPr>
          <p:cNvSpPr>
            <a:spLocks noGrp="1"/>
          </p:cNvSpPr>
          <p:nvPr>
            <p:ph idx="1"/>
          </p:nvPr>
        </p:nvSpPr>
        <p:spPr>
          <a:xfrm>
            <a:off x="1097280" y="1156996"/>
            <a:ext cx="10058400" cy="4712098"/>
          </a:xfrm>
        </p:spPr>
        <p:txBody>
          <a:bodyPr/>
          <a:lstStyle/>
          <a:p>
            <a:r>
              <a:rPr lang="en-IN" b="1" i="0" dirty="0">
                <a:solidFill>
                  <a:srgbClr val="333333"/>
                </a:solidFill>
                <a:effectLst/>
                <a:latin typeface="Helvetica Neue"/>
              </a:rPr>
              <a:t>@Query annotation with JPQL</a:t>
            </a:r>
          </a:p>
          <a:p>
            <a:endParaRPr lang="en-IN" b="1" dirty="0"/>
          </a:p>
          <a:p>
            <a:endParaRPr lang="en-IN" b="1" dirty="0"/>
          </a:p>
          <a:p>
            <a:r>
              <a:rPr lang="fr-FR" b="1" i="0" dirty="0">
                <a:solidFill>
                  <a:srgbClr val="333333"/>
                </a:solidFill>
                <a:effectLst/>
                <a:latin typeface="Helvetica Neue"/>
              </a:rPr>
              <a:t>Native SQL @Query in JPA</a:t>
            </a:r>
            <a:endParaRPr lang="en-IN" b="1" i="0" dirty="0">
              <a:solidFill>
                <a:srgbClr val="333333"/>
              </a:solidFill>
              <a:effectLst/>
              <a:latin typeface="Helvetica Neue"/>
            </a:endParaRPr>
          </a:p>
          <a:p>
            <a:endParaRPr lang="en-IN" b="1" dirty="0"/>
          </a:p>
          <a:p>
            <a:endParaRPr lang="en-IN" b="1" dirty="0"/>
          </a:p>
          <a:p>
            <a:endParaRPr lang="en-IN" b="1" dirty="0"/>
          </a:p>
          <a:p>
            <a:endParaRPr lang="en-IN" b="1" dirty="0"/>
          </a:p>
          <a:p>
            <a:r>
              <a:rPr lang="fr-FR" b="1" i="0" dirty="0" err="1">
                <a:solidFill>
                  <a:srgbClr val="333333"/>
                </a:solidFill>
                <a:effectLst/>
                <a:latin typeface="Helvetica Neue"/>
              </a:rPr>
              <a:t>Named</a:t>
            </a:r>
            <a:r>
              <a:rPr lang="fr-FR" b="1" i="0" dirty="0">
                <a:solidFill>
                  <a:srgbClr val="333333"/>
                </a:solidFill>
                <a:effectLst/>
                <a:latin typeface="Helvetica Neue"/>
              </a:rPr>
              <a:t> @Param in @Query</a:t>
            </a:r>
            <a:endParaRPr lang="en-IN" b="1" i="0" dirty="0">
              <a:solidFill>
                <a:srgbClr val="333333"/>
              </a:solidFill>
              <a:effectLst/>
              <a:latin typeface="Helvetica Neue"/>
            </a:endParaRPr>
          </a:p>
          <a:p>
            <a:endParaRPr lang="en-IN" b="1" dirty="0"/>
          </a:p>
        </p:txBody>
      </p:sp>
      <p:sp>
        <p:nvSpPr>
          <p:cNvPr id="6" name="Rectangle 3">
            <a:extLst>
              <a:ext uri="{FF2B5EF4-FFF2-40B4-BE49-F238E27FC236}">
                <a16:creationId xmlns:a16="http://schemas.microsoft.com/office/drawing/2014/main" id="{D2976D9B-E745-CE07-34BD-54F2E27B46D4}"/>
              </a:ext>
            </a:extLst>
          </p:cNvPr>
          <p:cNvSpPr>
            <a:spLocks noChangeArrowheads="1"/>
          </p:cNvSpPr>
          <p:nvPr/>
        </p:nvSpPr>
        <p:spPr bwMode="auto">
          <a:xfrm>
            <a:off x="1539551" y="1669163"/>
            <a:ext cx="6512767" cy="52322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B3AE60"/>
                </a:solidFill>
                <a:effectLst/>
                <a:latin typeface="JetBrains Mono"/>
              </a:rPr>
              <a:t>@Query</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"SELECT s from Student s where </a:t>
            </a:r>
            <a:r>
              <a:rPr kumimoji="0" lang="en-US" altLang="en-US" sz="1400" b="0" i="0" u="none" strike="noStrike" cap="none" normalizeH="0" baseline="0" dirty="0" err="1">
                <a:ln>
                  <a:noFill/>
                </a:ln>
                <a:solidFill>
                  <a:srgbClr val="6AAB73"/>
                </a:solidFill>
                <a:effectLst/>
                <a:latin typeface="JetBrains Mono"/>
              </a:rPr>
              <a:t>s.emailId</a:t>
            </a:r>
            <a:r>
              <a:rPr kumimoji="0" lang="en-US" altLang="en-US" sz="1400" b="0" i="0" u="none" strike="noStrike" cap="none" normalizeH="0" baseline="0" dirty="0">
                <a:ln>
                  <a:noFill/>
                </a:ln>
                <a:solidFill>
                  <a:srgbClr val="6AAB73"/>
                </a:solidFill>
                <a:effectLst/>
                <a:latin typeface="JetBrains Mono"/>
              </a:rPr>
              <a:t> = ?1"</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Student </a:t>
            </a:r>
            <a:r>
              <a:rPr kumimoji="0" lang="en-US" altLang="en-US" sz="1400" b="0" i="0" u="none" strike="noStrike" cap="none" normalizeH="0" baseline="0" dirty="0" err="1">
                <a:ln>
                  <a:noFill/>
                </a:ln>
                <a:solidFill>
                  <a:srgbClr val="56A8F5"/>
                </a:solidFill>
                <a:effectLst/>
                <a:latin typeface="JetBrains Mono"/>
              </a:rPr>
              <a:t>getStudentByEmailAddress</a:t>
            </a:r>
            <a:r>
              <a:rPr kumimoji="0" lang="en-US" altLang="en-US" sz="1400" b="0" i="0" u="none" strike="noStrike" cap="none" normalizeH="0" baseline="0" dirty="0">
                <a:ln>
                  <a:noFill/>
                </a:ln>
                <a:solidFill>
                  <a:srgbClr val="BCBEC4"/>
                </a:solidFill>
                <a:effectLst/>
                <a:latin typeface="JetBrains Mono"/>
              </a:rPr>
              <a:t>(String </a:t>
            </a:r>
            <a:r>
              <a:rPr kumimoji="0" lang="en-US" altLang="en-US" sz="1400" b="0" i="0" u="none" strike="noStrike" cap="none" normalizeH="0" baseline="0" dirty="0" err="1">
                <a:ln>
                  <a:noFill/>
                </a:ln>
                <a:solidFill>
                  <a:srgbClr val="BCBEC4"/>
                </a:solidFill>
                <a:effectLst/>
                <a:latin typeface="JetBrains Mono"/>
              </a:rPr>
              <a:t>emailId</a:t>
            </a:r>
            <a:r>
              <a:rPr kumimoji="0" lang="en-US" altLang="en-US" sz="1400" b="0" i="0" u="none" strike="noStrike" cap="none" normalizeH="0" baseline="0" dirty="0">
                <a:ln>
                  <a:noFill/>
                </a:ln>
                <a:solidFill>
                  <a:srgbClr val="BCBEC4"/>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1F126F70-E4F1-8760-0DD3-9037A2023031}"/>
              </a:ext>
            </a:extLst>
          </p:cNvPr>
          <p:cNvSpPr>
            <a:spLocks noChangeArrowheads="1"/>
          </p:cNvSpPr>
          <p:nvPr/>
        </p:nvSpPr>
        <p:spPr bwMode="auto">
          <a:xfrm>
            <a:off x="1614195" y="2844224"/>
            <a:ext cx="6512767" cy="116955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B3AE60"/>
                </a:solidFill>
                <a:effectLst/>
                <a:latin typeface="JetBrains Mono"/>
              </a:rPr>
              <a:t>@Query</a:t>
            </a:r>
            <a:r>
              <a:rPr kumimoji="0" lang="en-US" altLang="en-US" sz="1400" b="0" i="0" u="none" strike="noStrike" cap="none" normalizeH="0" baseline="0">
                <a:ln>
                  <a:noFill/>
                </a:ln>
                <a:solidFill>
                  <a:srgbClr val="BCBEC4"/>
                </a:solidFill>
                <a:effectLst/>
                <a:latin typeface="JetBrains Mono"/>
              </a:rPr>
              <a:t>(</a:t>
            </a:r>
            <a:br>
              <a:rPr kumimoji="0" lang="en-US" altLang="en-US" sz="1400" b="0" i="0" u="none" strike="noStrike" cap="none" normalizeH="0" baseline="0">
                <a:ln>
                  <a:noFill/>
                </a:ln>
                <a:solidFill>
                  <a:srgbClr val="BCBEC4"/>
                </a:solidFill>
                <a:effectLst/>
                <a:latin typeface="JetBrains Mono"/>
              </a:rPr>
            </a:br>
            <a:r>
              <a:rPr kumimoji="0" lang="en-US" altLang="en-US" sz="1400" b="0" i="0" u="none" strike="noStrike" cap="none" normalizeH="0" baseline="0">
                <a:ln>
                  <a:noFill/>
                </a:ln>
                <a:solidFill>
                  <a:srgbClr val="BCBEC4"/>
                </a:solidFill>
                <a:effectLst/>
                <a:latin typeface="JetBrains Mono"/>
              </a:rPr>
              <a:t>      value=</a:t>
            </a:r>
            <a:r>
              <a:rPr kumimoji="0" lang="en-US" altLang="en-US" sz="1400" b="0" i="0" u="none" strike="noStrike" cap="none" normalizeH="0" baseline="0">
                <a:ln>
                  <a:noFill/>
                </a:ln>
                <a:solidFill>
                  <a:srgbClr val="6AAB73"/>
                </a:solidFill>
                <a:effectLst/>
                <a:latin typeface="JetBrains Mono"/>
              </a:rPr>
              <a:t>"SELECT * from tbl_student s where s.email_address = ?1"</a:t>
            </a:r>
            <a:r>
              <a:rPr kumimoji="0" lang="en-US" altLang="en-US" sz="1400" b="0" i="0" u="none" strike="noStrike" cap="none" normalizeH="0" baseline="0">
                <a:ln>
                  <a:noFill/>
                </a:ln>
                <a:solidFill>
                  <a:srgbClr val="BCBEC4"/>
                </a:solidFill>
                <a:effectLst/>
                <a:latin typeface="JetBrains Mono"/>
              </a:rPr>
              <a:t>,</a:t>
            </a:r>
            <a:br>
              <a:rPr kumimoji="0" lang="en-US" altLang="en-US" sz="1400" b="0" i="0" u="none" strike="noStrike" cap="none" normalizeH="0" baseline="0">
                <a:ln>
                  <a:noFill/>
                </a:ln>
                <a:solidFill>
                  <a:srgbClr val="BCBEC4"/>
                </a:solidFill>
                <a:effectLst/>
                <a:latin typeface="JetBrains Mono"/>
              </a:rPr>
            </a:br>
            <a:r>
              <a:rPr kumimoji="0" lang="en-US" altLang="en-US" sz="1400" b="0" i="0" u="none" strike="noStrike" cap="none" normalizeH="0" baseline="0">
                <a:ln>
                  <a:noFill/>
                </a:ln>
                <a:solidFill>
                  <a:srgbClr val="BCBEC4"/>
                </a:solidFill>
                <a:effectLst/>
                <a:latin typeface="JetBrains Mono"/>
              </a:rPr>
              <a:t>      nativeQuery = </a:t>
            </a:r>
            <a:r>
              <a:rPr kumimoji="0" lang="en-US" altLang="en-US" sz="1400" b="0" i="0" u="none" strike="noStrike" cap="none" normalizeH="0" baseline="0">
                <a:ln>
                  <a:noFill/>
                </a:ln>
                <a:solidFill>
                  <a:srgbClr val="CF8E6D"/>
                </a:solidFill>
                <a:effectLst/>
                <a:latin typeface="JetBrains Mono"/>
              </a:rPr>
              <a:t>true</a:t>
            </a:r>
            <a:br>
              <a:rPr kumimoji="0" lang="en-US" altLang="en-US" sz="1400" b="0" i="0" u="none" strike="noStrike" cap="none" normalizeH="0" baseline="0">
                <a:ln>
                  <a:noFill/>
                </a:ln>
                <a:solidFill>
                  <a:srgbClr val="CF8E6D"/>
                </a:solidFill>
                <a:effectLst/>
                <a:latin typeface="JetBrains Mono"/>
              </a:rPr>
            </a:br>
            <a:r>
              <a:rPr kumimoji="0" lang="en-US" altLang="en-US" sz="1400" b="0" i="0" u="none" strike="noStrike" cap="none" normalizeH="0" baseline="0">
                <a:ln>
                  <a:noFill/>
                </a:ln>
                <a:solidFill>
                  <a:srgbClr val="BCBEC4"/>
                </a:solidFill>
                <a:effectLst/>
                <a:latin typeface="JetBrains Mono"/>
              </a:rPr>
              <a:t>)</a:t>
            </a:r>
            <a:br>
              <a:rPr kumimoji="0" lang="en-US" altLang="en-US" sz="1400" b="0" i="0" u="none" strike="noStrike" cap="none" normalizeH="0" baseline="0">
                <a:ln>
                  <a:noFill/>
                </a:ln>
                <a:solidFill>
                  <a:srgbClr val="BCBEC4"/>
                </a:solidFill>
                <a:effectLst/>
                <a:latin typeface="JetBrains Mono"/>
              </a:rPr>
            </a:br>
            <a:r>
              <a:rPr kumimoji="0" lang="en-US" altLang="en-US" sz="1400" b="0" i="0" u="none" strike="noStrike" cap="none" normalizeH="0" baseline="0">
                <a:ln>
                  <a:noFill/>
                </a:ln>
                <a:solidFill>
                  <a:srgbClr val="BCBEC4"/>
                </a:solidFill>
                <a:effectLst/>
                <a:latin typeface="JetBrains Mono"/>
              </a:rPr>
              <a:t>Student </a:t>
            </a:r>
            <a:r>
              <a:rPr kumimoji="0" lang="en-US" altLang="en-US" sz="1400" b="0" i="0" u="none" strike="noStrike" cap="none" normalizeH="0" baseline="0">
                <a:ln>
                  <a:noFill/>
                </a:ln>
                <a:solidFill>
                  <a:srgbClr val="56A8F5"/>
                </a:solidFill>
                <a:effectLst/>
                <a:latin typeface="JetBrains Mono"/>
              </a:rPr>
              <a:t>getStudentByEmailAddressNative</a:t>
            </a:r>
            <a:r>
              <a:rPr kumimoji="0" lang="en-US" altLang="en-US" sz="1400" b="0" i="0" u="none" strike="noStrike" cap="none" normalizeH="0" baseline="0">
                <a:ln>
                  <a:noFill/>
                </a:ln>
                <a:solidFill>
                  <a:srgbClr val="BCBEC4"/>
                </a:solidFill>
                <a:effectLst/>
                <a:latin typeface="JetBrains Mono"/>
              </a:rPr>
              <a:t>(String emailId);</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2B1BAA9E-4A12-6C20-E360-A856D52780C2}"/>
              </a:ext>
            </a:extLst>
          </p:cNvPr>
          <p:cNvSpPr>
            <a:spLocks noChangeArrowheads="1"/>
          </p:cNvSpPr>
          <p:nvPr/>
        </p:nvSpPr>
        <p:spPr bwMode="auto">
          <a:xfrm>
            <a:off x="1539551" y="4900784"/>
            <a:ext cx="6587411" cy="160043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B3AE60"/>
                </a:solidFill>
                <a:effectLst/>
                <a:latin typeface="JetBrains Mono"/>
              </a:rPr>
              <a:t>@Query</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value=</a:t>
            </a:r>
            <a:r>
              <a:rPr kumimoji="0" lang="en-US" altLang="en-US" sz="1400" b="0" i="0" u="none" strike="noStrike" cap="none" normalizeH="0" baseline="0" dirty="0">
                <a:ln>
                  <a:noFill/>
                </a:ln>
                <a:solidFill>
                  <a:srgbClr val="6AAB73"/>
                </a:solidFill>
                <a:effectLst/>
                <a:latin typeface="JetBrains Mono"/>
              </a:rPr>
              <a:t>"SELECT * from </a:t>
            </a:r>
            <a:r>
              <a:rPr kumimoji="0" lang="en-US" altLang="en-US" sz="1400" b="0" i="0" u="none" strike="noStrike" cap="none" normalizeH="0" baseline="0" dirty="0" err="1">
                <a:ln>
                  <a:noFill/>
                </a:ln>
                <a:solidFill>
                  <a:srgbClr val="6AAB73"/>
                </a:solidFill>
                <a:effectLst/>
                <a:latin typeface="JetBrains Mono"/>
              </a:rPr>
              <a:t>tbl_student</a:t>
            </a:r>
            <a:r>
              <a:rPr kumimoji="0" lang="en-US" altLang="en-US" sz="1400" b="0" i="0" u="none" strike="noStrike" cap="none" normalizeH="0" baseline="0" dirty="0">
                <a:ln>
                  <a:noFill/>
                </a:ln>
                <a:solidFill>
                  <a:srgbClr val="6AAB73"/>
                </a:solidFill>
                <a:effectLst/>
                <a:latin typeface="JetBrains Mono"/>
              </a:rPr>
              <a:t> s where </a:t>
            </a:r>
            <a:r>
              <a:rPr kumimoji="0" lang="en-US" altLang="en-US" sz="1400" b="0" i="0" u="none" strike="noStrike" cap="none" normalizeH="0" baseline="0" dirty="0" err="1">
                <a:ln>
                  <a:noFill/>
                </a:ln>
                <a:solidFill>
                  <a:srgbClr val="6AAB73"/>
                </a:solidFill>
                <a:effectLst/>
                <a:latin typeface="JetBrains Mono"/>
              </a:rPr>
              <a:t>s.email_address</a:t>
            </a:r>
            <a:r>
              <a:rPr kumimoji="0" lang="en-US" altLang="en-US" sz="1400" b="0" i="0" u="none" strike="noStrike" cap="none" normalizeH="0" baseline="0" dirty="0">
                <a:ln>
                  <a:noFill/>
                </a:ln>
                <a:solidFill>
                  <a:srgbClr val="6AAB73"/>
                </a:solidFill>
                <a:effectLst/>
                <a:latin typeface="JetBrains Mono"/>
              </a:rPr>
              <a:t> = :</a:t>
            </a:r>
            <a:r>
              <a:rPr kumimoji="0" lang="en-US" altLang="en-US" sz="1400" b="0" i="0" u="none" strike="noStrike" cap="none" normalizeH="0" baseline="0" dirty="0" err="1">
                <a:ln>
                  <a:noFill/>
                </a:ln>
                <a:solidFill>
                  <a:srgbClr val="6AAB73"/>
                </a:solidFill>
                <a:effectLst/>
                <a:latin typeface="JetBrains Mono"/>
              </a:rPr>
              <a:t>emailId</a:t>
            </a:r>
            <a:r>
              <a:rPr kumimoji="0" lang="en-US" altLang="en-US" sz="1400" b="0" i="0" u="none" strike="noStrike" cap="none" normalizeH="0" baseline="0" dirty="0">
                <a:ln>
                  <a:noFill/>
                </a:ln>
                <a:solidFill>
                  <a:srgbClr val="6AAB73"/>
                </a:solidFill>
                <a:effectLst/>
                <a:latin typeface="JetBrains Mono"/>
              </a:rPr>
              <a:t>"</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err="1">
                <a:ln>
                  <a:noFill/>
                </a:ln>
                <a:solidFill>
                  <a:srgbClr val="BCBEC4"/>
                </a:solidFill>
                <a:effectLst/>
                <a:latin typeface="JetBrains Mono"/>
              </a:rPr>
              <a:t>nativeQuery</a:t>
            </a:r>
            <a:r>
              <a:rPr kumimoji="0" lang="en-US" altLang="en-US" sz="1400" b="0" i="0" u="none" strike="noStrike" cap="none" normalizeH="0" baseline="0" dirty="0">
                <a:ln>
                  <a:noFill/>
                </a:ln>
                <a:solidFill>
                  <a:srgbClr val="BCBEC4"/>
                </a:solidFill>
                <a:effectLst/>
                <a:latin typeface="JetBrains Mono"/>
              </a:rPr>
              <a:t> = </a:t>
            </a:r>
            <a:r>
              <a:rPr kumimoji="0" lang="en-US" altLang="en-US" sz="1400" b="0" i="0" u="none" strike="noStrike" cap="none" normalizeH="0" baseline="0" dirty="0">
                <a:ln>
                  <a:noFill/>
                </a:ln>
                <a:solidFill>
                  <a:srgbClr val="CF8E6D"/>
                </a:solidFill>
                <a:effectLst/>
                <a:latin typeface="JetBrains Mono"/>
              </a:rPr>
              <a:t>true</a:t>
            </a:r>
            <a:br>
              <a:rPr kumimoji="0" lang="en-US" altLang="en-US" sz="1400" b="0" i="0" u="none" strike="noStrike" cap="none" normalizeH="0" baseline="0" dirty="0">
                <a:ln>
                  <a:noFill/>
                </a:ln>
                <a:solidFill>
                  <a:srgbClr val="CF8E6D"/>
                </a:solidFill>
                <a:effectLst/>
                <a:latin typeface="JetBrains Mono"/>
              </a:rPr>
            </a:b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Student </a:t>
            </a:r>
            <a:r>
              <a:rPr kumimoji="0" lang="en-US" altLang="en-US" sz="1400" b="0" i="0" u="none" strike="noStrike" cap="none" normalizeH="0" baseline="0" dirty="0" err="1">
                <a:ln>
                  <a:noFill/>
                </a:ln>
                <a:solidFill>
                  <a:srgbClr val="56A8F5"/>
                </a:solidFill>
                <a:effectLst/>
                <a:latin typeface="JetBrains Mono"/>
              </a:rPr>
              <a:t>getStudentByEmailAddressNativeNamedParam</a:t>
            </a:r>
            <a:r>
              <a:rPr kumimoji="0" lang="en-US" altLang="en-US" sz="1400" b="0" i="0" u="none" strike="noStrike" cap="none" normalizeH="0" baseline="0" dirty="0">
                <a:ln>
                  <a:noFill/>
                </a:ln>
                <a:solidFill>
                  <a:srgbClr val="BCBEC4"/>
                </a:solidFill>
                <a:effectLst/>
                <a:latin typeface="JetBrains Mono"/>
              </a:rPr>
              <a:t>(</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       </a:t>
            </a:r>
            <a:r>
              <a:rPr kumimoji="0" lang="en-US" altLang="en-US" sz="1400" b="0" i="0" u="none" strike="noStrike" cap="none" normalizeH="0" baseline="0" dirty="0">
                <a:ln>
                  <a:noFill/>
                </a:ln>
                <a:solidFill>
                  <a:srgbClr val="B3AE60"/>
                </a:solidFill>
                <a:effectLst/>
                <a:latin typeface="JetBrains Mono"/>
              </a:rPr>
              <a:t>@Param</a:t>
            </a:r>
            <a:r>
              <a:rPr kumimoji="0" lang="en-US" altLang="en-US" sz="1400" b="0" i="0" u="none" strike="noStrike" cap="none" normalizeH="0" baseline="0" dirty="0">
                <a:ln>
                  <a:noFill/>
                </a:ln>
                <a:solidFill>
                  <a:srgbClr val="BCBEC4"/>
                </a:solidFill>
                <a:effectLst/>
                <a:latin typeface="JetBrains Mono"/>
              </a:rPr>
              <a:t>(</a:t>
            </a:r>
            <a:r>
              <a:rPr kumimoji="0" lang="en-US" altLang="en-US" sz="1400" b="0" i="0" u="none" strike="noStrike" cap="none" normalizeH="0" baseline="0" dirty="0">
                <a:ln>
                  <a:noFill/>
                </a:ln>
                <a:solidFill>
                  <a:srgbClr val="6AAB73"/>
                </a:solidFill>
                <a:effectLst/>
                <a:latin typeface="JetBrains Mono"/>
              </a:rPr>
              <a:t>"emailId"</a:t>
            </a:r>
            <a:r>
              <a:rPr kumimoji="0" lang="en-US" altLang="en-US" sz="1400" b="0" i="0" u="none" strike="noStrike" cap="none" normalizeH="0" baseline="0" dirty="0">
                <a:ln>
                  <a:noFill/>
                </a:ln>
                <a:solidFill>
                  <a:srgbClr val="BCBEC4"/>
                </a:solidFill>
                <a:effectLst/>
                <a:latin typeface="JetBrains Mono"/>
              </a:rPr>
              <a:t>) String </a:t>
            </a:r>
            <a:r>
              <a:rPr kumimoji="0" lang="en-US" altLang="en-US" sz="1400" b="0" i="0" u="none" strike="noStrike" cap="none" normalizeH="0" baseline="0" dirty="0" err="1">
                <a:ln>
                  <a:noFill/>
                </a:ln>
                <a:solidFill>
                  <a:srgbClr val="BCBEC4"/>
                </a:solidFill>
                <a:effectLst/>
                <a:latin typeface="JetBrains Mono"/>
              </a:rPr>
              <a:t>emailId</a:t>
            </a:r>
            <a:br>
              <a:rPr kumimoji="0" lang="en-US" altLang="en-US" sz="1400" b="0" i="0" u="none" strike="noStrike" cap="none" normalizeH="0" baseline="0" dirty="0">
                <a:ln>
                  <a:noFill/>
                </a:ln>
                <a:solidFill>
                  <a:srgbClr val="BCBEC4"/>
                </a:solidFill>
                <a:effectLst/>
                <a:latin typeface="JetBrains Mono"/>
              </a:rPr>
            </a:br>
            <a:r>
              <a:rPr kumimoji="0" lang="en-US" altLang="en-US" sz="1400" b="0" i="0" u="none" strike="noStrike" cap="none" normalizeH="0" baseline="0" dirty="0">
                <a:ln>
                  <a:noFill/>
                </a:ln>
                <a:solidFill>
                  <a:srgbClr val="BCBEC4"/>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8879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0A50D-580A-7C90-82C0-D8C203F66D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D93114-0AA7-1230-3466-DBFAF88A59D2}"/>
              </a:ext>
            </a:extLst>
          </p:cNvPr>
          <p:cNvSpPr>
            <a:spLocks noGrp="1"/>
          </p:cNvSpPr>
          <p:nvPr>
            <p:ph type="title"/>
          </p:nvPr>
        </p:nvSpPr>
        <p:spPr>
          <a:xfrm>
            <a:off x="1097280" y="286603"/>
            <a:ext cx="10058400" cy="805079"/>
          </a:xfrm>
        </p:spPr>
        <p:txBody>
          <a:bodyPr/>
          <a:lstStyle/>
          <a:p>
            <a:r>
              <a:rPr lang="en-IN" dirty="0" err="1"/>
              <a:t>CollegeAPI</a:t>
            </a:r>
            <a:r>
              <a:rPr lang="en-IN" dirty="0"/>
              <a:t> - E-R Diagram</a:t>
            </a:r>
          </a:p>
        </p:txBody>
      </p:sp>
      <p:pic>
        <p:nvPicPr>
          <p:cNvPr id="5" name="Content Placeholder 4">
            <a:extLst>
              <a:ext uri="{FF2B5EF4-FFF2-40B4-BE49-F238E27FC236}">
                <a16:creationId xmlns:a16="http://schemas.microsoft.com/office/drawing/2014/main" id="{29233833-C754-8643-5F7B-216B387F45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1037" y="1688325"/>
            <a:ext cx="9467783" cy="3854057"/>
          </a:xfrm>
        </p:spPr>
      </p:pic>
    </p:spTree>
    <p:extLst>
      <p:ext uri="{BB962C8B-B14F-4D97-AF65-F5344CB8AC3E}">
        <p14:creationId xmlns:p14="http://schemas.microsoft.com/office/powerpoint/2010/main" val="4208076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8F26C-6083-3278-892F-4A3295BE6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E06549-CE34-D5E8-B3E8-9A1F22F801CF}"/>
              </a:ext>
            </a:extLst>
          </p:cNvPr>
          <p:cNvSpPr>
            <a:spLocks noGrp="1"/>
          </p:cNvSpPr>
          <p:nvPr>
            <p:ph type="title"/>
          </p:nvPr>
        </p:nvSpPr>
        <p:spPr>
          <a:xfrm>
            <a:off x="1097280" y="286603"/>
            <a:ext cx="10058400" cy="805079"/>
          </a:xfrm>
        </p:spPr>
        <p:txBody>
          <a:bodyPr/>
          <a:lstStyle/>
          <a:p>
            <a:r>
              <a:rPr lang="en-IN" dirty="0"/>
              <a:t>Object-Relation Mappings </a:t>
            </a:r>
          </a:p>
        </p:txBody>
      </p:sp>
      <p:sp>
        <p:nvSpPr>
          <p:cNvPr id="3" name="Content Placeholder 2">
            <a:extLst>
              <a:ext uri="{FF2B5EF4-FFF2-40B4-BE49-F238E27FC236}">
                <a16:creationId xmlns:a16="http://schemas.microsoft.com/office/drawing/2014/main" id="{E870CA02-E8CE-C463-60F1-8BC9F36E6FC0}"/>
              </a:ext>
            </a:extLst>
          </p:cNvPr>
          <p:cNvSpPr>
            <a:spLocks noGrp="1"/>
          </p:cNvSpPr>
          <p:nvPr>
            <p:ph idx="1"/>
          </p:nvPr>
        </p:nvSpPr>
        <p:spPr>
          <a:xfrm>
            <a:off x="388154" y="1166327"/>
            <a:ext cx="10058400" cy="4712098"/>
          </a:xfrm>
        </p:spPr>
        <p:txBody>
          <a:bodyPr>
            <a:normAutofit/>
          </a:bodyPr>
          <a:lstStyle/>
          <a:p>
            <a:pPr fontAlgn="base"/>
            <a:r>
              <a:rPr lang="en-US" dirty="0">
                <a:solidFill>
                  <a:srgbClr val="333333"/>
                </a:solidFill>
                <a:latin typeface="inter-regular"/>
              </a:rPr>
              <a:t>U</a:t>
            </a:r>
            <a:r>
              <a:rPr lang="en-US" b="0" i="0" dirty="0">
                <a:solidFill>
                  <a:srgbClr val="333333"/>
                </a:solidFill>
                <a:effectLst/>
                <a:latin typeface="inter-regular"/>
              </a:rPr>
              <a:t>sed to develop and maintain a relationship between an object and relational database by mapping an object state to database column. </a:t>
            </a:r>
            <a:endParaRPr lang="en-IN" b="0" i="0" dirty="0">
              <a:solidFill>
                <a:schemeClr val="tx1"/>
              </a:solidFill>
              <a:effectLst/>
              <a:latin typeface="Nunito" panose="020F0502020204030204" pitchFamily="2" charset="0"/>
            </a:endParaRPr>
          </a:p>
          <a:p>
            <a:pPr fontAlgn="base"/>
            <a:r>
              <a:rPr lang="en-US" dirty="0">
                <a:solidFill>
                  <a:srgbClr val="333333"/>
                </a:solidFill>
                <a:latin typeface="inter-regular"/>
              </a:rPr>
              <a:t>C</a:t>
            </a:r>
            <a:r>
              <a:rPr lang="en-US" b="0" i="0" dirty="0">
                <a:solidFill>
                  <a:srgbClr val="333333"/>
                </a:solidFill>
                <a:effectLst/>
                <a:latin typeface="inter-regular"/>
              </a:rPr>
              <a:t>apable to handle various database operations easily such as inserting, updating, deleting etc.</a:t>
            </a:r>
          </a:p>
          <a:p>
            <a:pPr fontAlgn="base"/>
            <a:r>
              <a:rPr lang="en-US" b="0" i="0" dirty="0">
                <a:solidFill>
                  <a:srgbClr val="333333"/>
                </a:solidFill>
                <a:effectLst/>
                <a:latin typeface="inter-regular"/>
              </a:rPr>
              <a:t>Following are the various ORM mappings: -</a:t>
            </a:r>
            <a:endParaRPr lang="en-IN" dirty="0">
              <a:solidFill>
                <a:schemeClr val="tx1"/>
              </a:solidFill>
              <a:latin typeface="Nunito" panose="020F0502020204030204" pitchFamily="2" charset="0"/>
            </a:endParaRPr>
          </a:p>
          <a:p>
            <a:pPr lvl="2" fontAlgn="base"/>
            <a:r>
              <a:rPr lang="en-IN" b="0" i="0" dirty="0">
                <a:solidFill>
                  <a:schemeClr val="tx1"/>
                </a:solidFill>
                <a:effectLst/>
                <a:latin typeface="Nunito" panose="020F0502020204030204" pitchFamily="2" charset="0"/>
              </a:rPr>
              <a:t>@OneToOne</a:t>
            </a:r>
          </a:p>
          <a:p>
            <a:pPr lvl="2" fontAlgn="base"/>
            <a:r>
              <a:rPr lang="en-IN" b="0" i="0" dirty="0">
                <a:solidFill>
                  <a:schemeClr val="tx1"/>
                </a:solidFill>
                <a:effectLst/>
                <a:latin typeface="Nunito" panose="020F0502020204030204" pitchFamily="2" charset="0"/>
              </a:rPr>
              <a:t>@ManyToOne</a:t>
            </a:r>
          </a:p>
          <a:p>
            <a:pPr lvl="2" fontAlgn="base"/>
            <a:r>
              <a:rPr lang="en-IN" dirty="0">
                <a:solidFill>
                  <a:schemeClr val="tx1"/>
                </a:solidFill>
                <a:latin typeface="Nunito" panose="020F0502020204030204" pitchFamily="2" charset="0"/>
              </a:rPr>
              <a:t>@OneToMany</a:t>
            </a:r>
          </a:p>
          <a:p>
            <a:pPr lvl="2" fontAlgn="base"/>
            <a:r>
              <a:rPr lang="en-IN" b="0" i="0" dirty="0">
                <a:solidFill>
                  <a:schemeClr val="tx1"/>
                </a:solidFill>
                <a:effectLst/>
                <a:latin typeface="Nunito" panose="020F0502020204030204" pitchFamily="2" charset="0"/>
              </a:rPr>
              <a:t>@ManyToMany</a:t>
            </a:r>
          </a:p>
        </p:txBody>
      </p:sp>
      <p:pic>
        <p:nvPicPr>
          <p:cNvPr id="5124" name="Picture 4" descr="GitHub - praveenambati1233/Hibernate">
            <a:extLst>
              <a:ext uri="{FF2B5EF4-FFF2-40B4-BE49-F238E27FC236}">
                <a16:creationId xmlns:a16="http://schemas.microsoft.com/office/drawing/2014/main" id="{46D3B9E8-32AC-105C-D32D-9EA8A1D57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747" y="2772406"/>
            <a:ext cx="7873659" cy="3563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60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E58C5-F089-DDE9-0B5B-182D0A6F34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A4CB23-A5C0-EC26-9EA5-DF73415840D7}"/>
              </a:ext>
            </a:extLst>
          </p:cNvPr>
          <p:cNvSpPr>
            <a:spLocks noGrp="1"/>
          </p:cNvSpPr>
          <p:nvPr>
            <p:ph type="title"/>
          </p:nvPr>
        </p:nvSpPr>
        <p:spPr>
          <a:xfrm>
            <a:off x="1097280" y="286603"/>
            <a:ext cx="10058400" cy="805079"/>
          </a:xfrm>
        </p:spPr>
        <p:txBody>
          <a:bodyPr/>
          <a:lstStyle/>
          <a:p>
            <a:r>
              <a:rPr lang="en-IN" dirty="0"/>
              <a:t>@OneToOne Relationship</a:t>
            </a:r>
          </a:p>
        </p:txBody>
      </p:sp>
      <p:sp>
        <p:nvSpPr>
          <p:cNvPr id="3" name="Content Placeholder 2">
            <a:extLst>
              <a:ext uri="{FF2B5EF4-FFF2-40B4-BE49-F238E27FC236}">
                <a16:creationId xmlns:a16="http://schemas.microsoft.com/office/drawing/2014/main" id="{AB1ADFBD-7098-9DEC-5F77-599EA26E70E1}"/>
              </a:ext>
            </a:extLst>
          </p:cNvPr>
          <p:cNvSpPr>
            <a:spLocks noGrp="1"/>
          </p:cNvSpPr>
          <p:nvPr>
            <p:ph idx="1"/>
          </p:nvPr>
        </p:nvSpPr>
        <p:spPr>
          <a:xfrm>
            <a:off x="1097280" y="1156996"/>
            <a:ext cx="10058400" cy="4712098"/>
          </a:xfrm>
        </p:spPr>
        <p:txBody>
          <a:bodyPr>
            <a:normAutofit/>
          </a:bodyPr>
          <a:lstStyle/>
          <a:p>
            <a:pPr fontAlgn="base">
              <a:lnSpc>
                <a:spcPct val="150000"/>
              </a:lnSpc>
            </a:pPr>
            <a:r>
              <a:rPr lang="en-IN" sz="2000" b="0" i="0" dirty="0">
                <a:solidFill>
                  <a:schemeClr val="tx1"/>
                </a:solidFill>
                <a:effectLst/>
                <a:latin typeface="Nunito" panose="020F0502020204030204" pitchFamily="2" charset="0"/>
              </a:rPr>
              <a:t>Uni-directional Relationship</a:t>
            </a:r>
          </a:p>
          <a:p>
            <a:pPr fontAlgn="base">
              <a:lnSpc>
                <a:spcPct val="150000"/>
              </a:lnSpc>
            </a:pPr>
            <a:endParaRPr lang="en-IN" sz="2000" dirty="0">
              <a:solidFill>
                <a:schemeClr val="tx1"/>
              </a:solidFill>
              <a:latin typeface="Nunito" panose="020F0502020204030204" pitchFamily="2" charset="0"/>
            </a:endParaRPr>
          </a:p>
          <a:p>
            <a:pPr fontAlgn="base">
              <a:lnSpc>
                <a:spcPct val="150000"/>
              </a:lnSpc>
            </a:pPr>
            <a:endParaRPr lang="en-IN" sz="2000" b="0" i="0" dirty="0">
              <a:solidFill>
                <a:schemeClr val="tx1"/>
              </a:solidFill>
              <a:effectLst/>
              <a:latin typeface="Nunito" panose="020F0502020204030204" pitchFamily="2" charset="0"/>
            </a:endParaRPr>
          </a:p>
          <a:p>
            <a:pPr marL="0" indent="0" fontAlgn="base">
              <a:lnSpc>
                <a:spcPct val="150000"/>
              </a:lnSpc>
              <a:buNone/>
            </a:pPr>
            <a:endParaRPr lang="en-IN" sz="2000" dirty="0">
              <a:solidFill>
                <a:schemeClr val="tx1"/>
              </a:solidFill>
              <a:latin typeface="Nunito" panose="020F0502020204030204" pitchFamily="2" charset="0"/>
            </a:endParaRPr>
          </a:p>
          <a:p>
            <a:pPr fontAlgn="base">
              <a:lnSpc>
                <a:spcPct val="150000"/>
              </a:lnSpc>
            </a:pPr>
            <a:r>
              <a:rPr lang="en-IN" sz="2000" dirty="0">
                <a:solidFill>
                  <a:schemeClr val="tx1"/>
                </a:solidFill>
                <a:latin typeface="Nunito" panose="020F0502020204030204" pitchFamily="2" charset="0"/>
              </a:rPr>
              <a:t>B</a:t>
            </a:r>
            <a:r>
              <a:rPr lang="en-IN" sz="2000" b="0" i="0" dirty="0">
                <a:solidFill>
                  <a:schemeClr val="tx1"/>
                </a:solidFill>
                <a:effectLst/>
                <a:latin typeface="Nunito" panose="020F0502020204030204" pitchFamily="2" charset="0"/>
              </a:rPr>
              <a:t>i-directional Relationship</a:t>
            </a:r>
          </a:p>
          <a:p>
            <a:pPr marL="0" indent="0" fontAlgn="base">
              <a:lnSpc>
                <a:spcPct val="150000"/>
              </a:lnSpc>
              <a:buNone/>
            </a:pPr>
            <a:endParaRPr lang="en-IN" sz="2000" b="0" i="0" dirty="0">
              <a:solidFill>
                <a:schemeClr val="tx1"/>
              </a:solidFill>
              <a:effectLst/>
              <a:latin typeface="Nunito" panose="020F0502020204030204" pitchFamily="2" charset="0"/>
            </a:endParaRPr>
          </a:p>
        </p:txBody>
      </p:sp>
      <p:sp>
        <p:nvSpPr>
          <p:cNvPr id="4" name="Rectangle 1">
            <a:extLst>
              <a:ext uri="{FF2B5EF4-FFF2-40B4-BE49-F238E27FC236}">
                <a16:creationId xmlns:a16="http://schemas.microsoft.com/office/drawing/2014/main" id="{6331F64C-1C26-1F37-541F-4FD40B05CDDA}"/>
              </a:ext>
            </a:extLst>
          </p:cNvPr>
          <p:cNvSpPr>
            <a:spLocks noChangeArrowheads="1"/>
          </p:cNvSpPr>
          <p:nvPr/>
        </p:nvSpPr>
        <p:spPr bwMode="auto">
          <a:xfrm>
            <a:off x="1670179" y="1779939"/>
            <a:ext cx="7688425" cy="156966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3AE60"/>
                </a:solidFill>
                <a:effectLst/>
                <a:latin typeface="JetBrains Mono"/>
              </a:rPr>
              <a:t>@OneToOne</a:t>
            </a:r>
            <a:r>
              <a:rPr kumimoji="0" lang="en-US" altLang="en-US" sz="1600" b="0" i="0" u="none" strike="noStrike" cap="none" normalizeH="0" baseline="0" dirty="0">
                <a:ln>
                  <a:noFill/>
                </a:ln>
                <a:solidFill>
                  <a:srgbClr val="BCBEC4"/>
                </a:solidFill>
                <a:effectLst/>
                <a:latin typeface="JetBrains Mono"/>
              </a:rPr>
              <a:t>(cascade = </a:t>
            </a:r>
            <a:r>
              <a:rPr kumimoji="0" lang="en-US" altLang="en-US" sz="1600" b="0" i="0" u="none" strike="noStrike" cap="none" normalizeH="0" baseline="0" dirty="0" err="1">
                <a:ln>
                  <a:noFill/>
                </a:ln>
                <a:solidFill>
                  <a:srgbClr val="BCBEC4"/>
                </a:solidFill>
                <a:effectLst/>
                <a:latin typeface="JetBrains Mono"/>
              </a:rPr>
              <a:t>CascadeType.</a:t>
            </a:r>
            <a:r>
              <a:rPr kumimoji="0" lang="en-US" altLang="en-US" sz="1600" b="0" i="1" u="none" strike="noStrike" cap="none" normalizeH="0" baseline="0" dirty="0" err="1">
                <a:ln>
                  <a:noFill/>
                </a:ln>
                <a:solidFill>
                  <a:srgbClr val="C77DBB"/>
                </a:solidFill>
                <a:effectLst/>
                <a:latin typeface="JetBrains Mono"/>
              </a:rPr>
              <a:t>PERSIST</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3AE60"/>
                </a:solidFill>
                <a:effectLst/>
                <a:latin typeface="JetBrains Mono"/>
              </a:rPr>
              <a:t>@JoinColumn</a:t>
            </a: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7A7E85"/>
                </a:solidFill>
                <a:effectLst/>
                <a:latin typeface="JetBrains Mono"/>
              </a:rPr>
              <a:t>// foreign key</a:t>
            </a:r>
            <a:br>
              <a:rPr kumimoji="0" lang="en-US" altLang="en-US" sz="1600" b="0" i="0" u="none" strike="noStrike" cap="none" normalizeH="0" baseline="0" dirty="0">
                <a:ln>
                  <a:noFill/>
                </a:ln>
                <a:solidFill>
                  <a:srgbClr val="7A7E85"/>
                </a:solidFill>
                <a:effectLst/>
                <a:latin typeface="JetBrains Mono"/>
              </a:rPr>
            </a:br>
            <a:r>
              <a:rPr kumimoji="0" lang="en-US" altLang="en-US" sz="1600" b="0" i="0" u="none" strike="noStrike" cap="none" normalizeH="0" baseline="0" dirty="0">
                <a:ln>
                  <a:noFill/>
                </a:ln>
                <a:solidFill>
                  <a:srgbClr val="7A7E85"/>
                </a:solidFill>
                <a:effectLst/>
                <a:latin typeface="JetBrains Mono"/>
              </a:rPr>
              <a:t>        </a:t>
            </a:r>
            <a:r>
              <a:rPr kumimoji="0" lang="en-US" altLang="en-US" sz="1600" b="0" i="0" u="none" strike="noStrike" cap="none" normalizeH="0" baseline="0" dirty="0">
                <a:ln>
                  <a:noFill/>
                </a:ln>
                <a:solidFill>
                  <a:srgbClr val="BCBEC4"/>
                </a:solidFill>
                <a:effectLst/>
                <a:latin typeface="JetBrains Mono"/>
              </a:rPr>
              <a:t>name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course_material_id</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7A7E85"/>
                </a:solidFill>
                <a:effectLst/>
                <a:latin typeface="JetBrains Mono"/>
              </a:rPr>
              <a:t>// it will save with this name in </a:t>
            </a:r>
            <a:r>
              <a:rPr kumimoji="0" lang="en-US" altLang="en-US" sz="1600" b="0" i="0" u="none" strike="noStrike" cap="none" normalizeH="0" baseline="0" dirty="0" err="1">
                <a:ln>
                  <a:noFill/>
                </a:ln>
                <a:solidFill>
                  <a:srgbClr val="7A7E85"/>
                </a:solidFill>
                <a:effectLst/>
                <a:latin typeface="JetBrains Mono"/>
              </a:rPr>
              <a:t>course_material</a:t>
            </a:r>
            <a:r>
              <a:rPr kumimoji="0" lang="en-US" altLang="en-US" sz="1600" b="0" i="0" u="none" strike="noStrike" cap="none" normalizeH="0" baseline="0" dirty="0">
                <a:ln>
                  <a:noFill/>
                </a:ln>
                <a:solidFill>
                  <a:srgbClr val="7A7E85"/>
                </a:solidFill>
                <a:effectLst/>
                <a:latin typeface="JetBrains Mono"/>
              </a:rPr>
              <a:t> table.</a:t>
            </a:r>
            <a:br>
              <a:rPr kumimoji="0" lang="en-US" altLang="en-US" sz="1600" b="0" i="0" u="none" strike="noStrike" cap="none" normalizeH="0" baseline="0" dirty="0">
                <a:ln>
                  <a:noFill/>
                </a:ln>
                <a:solidFill>
                  <a:srgbClr val="7A7E85"/>
                </a:solidFill>
                <a:effectLst/>
                <a:latin typeface="JetBrains Mono"/>
              </a:rPr>
            </a:br>
            <a:r>
              <a:rPr kumimoji="0" lang="en-US" altLang="en-US" sz="1600" b="0" i="0" u="none" strike="noStrike" cap="none" normalizeH="0" baseline="0" dirty="0">
                <a:ln>
                  <a:noFill/>
                </a:ln>
                <a:solidFill>
                  <a:srgbClr val="7A7E85"/>
                </a:solidFill>
                <a:effectLst/>
                <a:latin typeface="JetBrains Mono"/>
              </a:rPr>
              <a:t>        </a:t>
            </a:r>
            <a:r>
              <a:rPr kumimoji="0" lang="en-US" altLang="en-US" sz="1600" b="0" i="0" u="none" strike="noStrike" cap="none" normalizeH="0" baseline="0" dirty="0" err="1">
                <a:ln>
                  <a:noFill/>
                </a:ln>
                <a:solidFill>
                  <a:srgbClr val="BCBEC4"/>
                </a:solidFill>
                <a:effectLst/>
                <a:latin typeface="JetBrains Mono"/>
              </a:rPr>
              <a:t>referencedColumnName</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courseMaterialId</a:t>
            </a:r>
            <a:r>
              <a:rPr kumimoji="0" lang="en-US" altLang="en-US" sz="1600" b="0" i="0" u="none" strike="noStrike" cap="none" normalizeH="0" baseline="0" dirty="0">
                <a:ln>
                  <a:noFill/>
                </a:ln>
                <a:solidFill>
                  <a:srgbClr val="6AAB73"/>
                </a:solidFill>
                <a:effectLst/>
                <a:latin typeface="JetBrains Mono"/>
              </a:rPr>
              <a:t>"</a:t>
            </a:r>
            <a:br>
              <a:rPr kumimoji="0" lang="en-US" altLang="en-US" sz="1600" b="0" i="0" u="none" strike="noStrike" cap="none" normalizeH="0" baseline="0" dirty="0">
                <a:ln>
                  <a:noFill/>
                </a:ln>
                <a:solidFill>
                  <a:srgbClr val="6AAB73"/>
                </a:solidFill>
                <a:effectLst/>
                <a:latin typeface="JetBrains Mono"/>
              </a:rPr>
            </a:b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CF8E6D"/>
                </a:solidFill>
                <a:effectLst/>
                <a:latin typeface="JetBrains Mono"/>
              </a:rPr>
              <a:t>private </a:t>
            </a:r>
            <a:r>
              <a:rPr kumimoji="0" lang="en-US" altLang="en-US" sz="1600" b="0" i="0" u="none" strike="noStrike" cap="none" normalizeH="0" baseline="0" dirty="0" err="1">
                <a:ln>
                  <a:noFill/>
                </a:ln>
                <a:solidFill>
                  <a:srgbClr val="BCBEC4"/>
                </a:solidFill>
                <a:effectLst/>
                <a:latin typeface="JetBrains Mono"/>
              </a:rPr>
              <a:t>CourseMaterial</a:t>
            </a: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err="1">
                <a:ln>
                  <a:noFill/>
                </a:ln>
                <a:solidFill>
                  <a:srgbClr val="C77DBB"/>
                </a:solidFill>
                <a:effectLst/>
                <a:latin typeface="JetBrains Mono"/>
              </a:rPr>
              <a:t>courseMaterial</a:t>
            </a:r>
            <a:r>
              <a:rPr kumimoji="0" lang="en-US" altLang="en-US" sz="1600" b="0" i="0" u="none" strike="noStrike" cap="none" normalizeH="0" baseline="0" dirty="0">
                <a:ln>
                  <a:noFill/>
                </a:ln>
                <a:solidFill>
                  <a:srgbClr val="BCBEC4"/>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626E926C-90F7-1821-00DA-60EA48C3D43A}"/>
              </a:ext>
            </a:extLst>
          </p:cNvPr>
          <p:cNvSpPr>
            <a:spLocks noChangeArrowheads="1"/>
          </p:cNvSpPr>
          <p:nvPr/>
        </p:nvSpPr>
        <p:spPr bwMode="auto">
          <a:xfrm>
            <a:off x="1670179" y="4299434"/>
            <a:ext cx="7408506" cy="156966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3AE60"/>
                </a:solidFill>
                <a:effectLst/>
                <a:latin typeface="JetBrains Mono"/>
              </a:rPr>
              <a:t>@OneToOne</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cascade = </a:t>
            </a:r>
            <a:r>
              <a:rPr kumimoji="0" lang="en-US" altLang="en-US" sz="1600" b="0" i="0" u="none" strike="noStrike" cap="none" normalizeH="0" baseline="0" dirty="0" err="1">
                <a:ln>
                  <a:noFill/>
                </a:ln>
                <a:solidFill>
                  <a:srgbClr val="BCBEC4"/>
                </a:solidFill>
                <a:effectLst/>
                <a:latin typeface="JetBrains Mono"/>
              </a:rPr>
              <a:t>CascadeType.</a:t>
            </a:r>
            <a:r>
              <a:rPr kumimoji="0" lang="en-US" altLang="en-US" sz="1600" b="0" i="1" u="none" strike="noStrike" cap="none" normalizeH="0" baseline="0" dirty="0" err="1">
                <a:ln>
                  <a:noFill/>
                </a:ln>
                <a:solidFill>
                  <a:srgbClr val="C77DBB"/>
                </a:solidFill>
                <a:effectLst/>
                <a:latin typeface="JetBrains Mono"/>
              </a:rPr>
              <a:t>PERSIST</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err="1">
                <a:ln>
                  <a:noFill/>
                </a:ln>
                <a:solidFill>
                  <a:srgbClr val="BCBEC4"/>
                </a:solidFill>
                <a:effectLst/>
                <a:latin typeface="JetBrains Mono"/>
              </a:rPr>
              <a:t>mappedBy</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courseMaterial</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fetch = FetchType.</a:t>
            </a:r>
            <a:r>
              <a:rPr kumimoji="0" lang="en-US" altLang="en-US" sz="1600" b="0" i="1" u="none" strike="noStrike" cap="none" normalizeH="0" baseline="0" dirty="0">
                <a:ln>
                  <a:noFill/>
                </a:ln>
                <a:solidFill>
                  <a:srgbClr val="C77DBB"/>
                </a:solidFill>
                <a:effectLst/>
                <a:latin typeface="JetBrains Mono"/>
              </a:rPr>
              <a:t>LAZY</a:t>
            </a:r>
            <a:br>
              <a:rPr kumimoji="0" lang="en-US" altLang="en-US" sz="1600" b="0" i="1" u="none" strike="noStrike" cap="none" normalizeH="0" baseline="0" dirty="0">
                <a:ln>
                  <a:noFill/>
                </a:ln>
                <a:solidFill>
                  <a:srgbClr val="C77DBB"/>
                </a:solidFill>
                <a:effectLst/>
                <a:latin typeface="JetBrains Mono"/>
              </a:rPr>
            </a:b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CF8E6D"/>
                </a:solidFill>
                <a:effectLst/>
                <a:latin typeface="JetBrains Mono"/>
              </a:rPr>
              <a:t>private </a:t>
            </a:r>
            <a:r>
              <a:rPr kumimoji="0" lang="en-US" altLang="en-US" sz="1600" b="0" i="0" u="none" strike="noStrike" cap="none" normalizeH="0" baseline="0" dirty="0">
                <a:ln>
                  <a:noFill/>
                </a:ln>
                <a:solidFill>
                  <a:srgbClr val="BCBEC4"/>
                </a:solidFill>
                <a:effectLst/>
                <a:latin typeface="JetBrains Mono"/>
              </a:rPr>
              <a:t>Course </a:t>
            </a:r>
            <a:r>
              <a:rPr kumimoji="0" lang="en-US" altLang="en-US" sz="1600" b="0" i="0" u="none" strike="noStrike" cap="none" normalizeH="0" baseline="0" dirty="0" err="1">
                <a:ln>
                  <a:noFill/>
                </a:ln>
                <a:solidFill>
                  <a:srgbClr val="C77DBB"/>
                </a:solidFill>
                <a:effectLst/>
                <a:latin typeface="JetBrains Mono"/>
              </a:rPr>
              <a:t>course</a:t>
            </a:r>
            <a:r>
              <a:rPr kumimoji="0" lang="en-US" altLang="en-US" sz="1600" b="0" i="0" u="none" strike="noStrike" cap="none" normalizeH="0" baseline="0" dirty="0">
                <a:ln>
                  <a:noFill/>
                </a:ln>
                <a:solidFill>
                  <a:srgbClr val="BCBEC4"/>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6799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1301</TotalTime>
  <Words>1589</Words>
  <Application>Microsoft Office PowerPoint</Application>
  <PresentationFormat>Widescreen</PresentationFormat>
  <Paragraphs>162</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-apple-system</vt:lpstr>
      <vt:lpstr>Arial</vt:lpstr>
      <vt:lpstr>Helvetica Neue</vt:lpstr>
      <vt:lpstr>inter-bold</vt:lpstr>
      <vt:lpstr>inter-regular</vt:lpstr>
      <vt:lpstr>JetBrains Mono</vt:lpstr>
      <vt:lpstr>Nunito</vt:lpstr>
      <vt:lpstr>source-serif-pro</vt:lpstr>
      <vt:lpstr>Trebuchet MS</vt:lpstr>
      <vt:lpstr>Wingdings 3</vt:lpstr>
      <vt:lpstr>Facet</vt:lpstr>
      <vt:lpstr>Spring Boot Tutorial</vt:lpstr>
      <vt:lpstr>Agenda</vt:lpstr>
      <vt:lpstr>What is Spring Data JPA</vt:lpstr>
      <vt:lpstr>Difference between JPA, Spring Data JPA and Hibernate</vt:lpstr>
      <vt:lpstr>CrudRepository vs JPARepository</vt:lpstr>
      <vt:lpstr>JPA @Query</vt:lpstr>
      <vt:lpstr>CollegeAPI - E-R Diagram</vt:lpstr>
      <vt:lpstr>Object-Relation Mappings </vt:lpstr>
      <vt:lpstr>@OneToOne Relationship</vt:lpstr>
      <vt:lpstr>@ManyToOne and @OneToMany Relationship </vt:lpstr>
      <vt:lpstr>@ManyToMany Relationship</vt:lpstr>
      <vt:lpstr>Fetch Types in Hibernate</vt:lpstr>
      <vt:lpstr>Cascade Types in Hibernate</vt:lpstr>
      <vt:lpstr>Orphan Removal in Hibernate</vt:lpstr>
      <vt:lpstr>@Embedded Class</vt:lpstr>
      <vt:lpstr>API Documentation - Swagger</vt:lpstr>
      <vt:lpstr>Server Health Monitoring - Actuator</vt:lpstr>
      <vt:lpstr>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Tutorial</dc:title>
  <dc:creator>Swarnadeep Ghosh</dc:creator>
  <cp:lastModifiedBy>Swarnadeep Ghosh</cp:lastModifiedBy>
  <cp:revision>34</cp:revision>
  <dcterms:created xsi:type="dcterms:W3CDTF">2024-02-13T03:15:19Z</dcterms:created>
  <dcterms:modified xsi:type="dcterms:W3CDTF">2024-02-14T16:15:53Z</dcterms:modified>
</cp:coreProperties>
</file>