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6"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6E21F0-5004-404F-AB9C-155FB7243235}" v="2" dt="2024-10-17T17:17:19.6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9F99910-5900-4204-8096-07CA014080CF}" type="datetimeFigureOut">
              <a:rPr lang="en-IN" smtClean="0"/>
              <a:t>18-10-2024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4671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F99910-5900-4204-8096-07CA014080CF}"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1304277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F99910-5900-4204-8096-07CA014080CF}"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207573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F99910-5900-4204-8096-07CA014080CF}"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1670615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F99910-5900-4204-8096-07CA014080CF}"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1045142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9F99910-5900-4204-8096-07CA014080CF}" type="datetimeFigureOut">
              <a:rPr lang="en-IN" smtClean="0"/>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2525959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9F99910-5900-4204-8096-07CA014080CF}" type="datetimeFigureOut">
              <a:rPr lang="en-IN" smtClean="0"/>
              <a:t>18-10-2024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2665342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9F99910-5900-4204-8096-07CA014080CF}"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3253167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9F99910-5900-4204-8096-07CA014080CF}"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311895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F99910-5900-4204-8096-07CA014080CF}"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195907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F99910-5900-4204-8096-07CA014080CF}"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171020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F99910-5900-4204-8096-07CA014080CF}"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229593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F99910-5900-4204-8096-07CA014080CF}" type="datetimeFigureOut">
              <a:rPr lang="en-IN" smtClean="0"/>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408862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F99910-5900-4204-8096-07CA014080CF}" type="datetimeFigureOut">
              <a:rPr lang="en-IN" smtClean="0"/>
              <a:t>18-10-2024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102795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F99910-5900-4204-8096-07CA014080CF}" type="datetimeFigureOut">
              <a:rPr lang="en-IN" smtClean="0"/>
              <a:t>18-10-2024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273242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F99910-5900-4204-8096-07CA014080CF}"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183078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F99910-5900-4204-8096-07CA014080CF}"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A98E0B-E462-4E96-A8AA-41FFD4467E7C}" type="slidenum">
              <a:rPr lang="en-IN" smtClean="0"/>
              <a:t>‹#›</a:t>
            </a:fld>
            <a:endParaRPr lang="en-IN"/>
          </a:p>
        </p:txBody>
      </p:sp>
    </p:spTree>
    <p:extLst>
      <p:ext uri="{BB962C8B-B14F-4D97-AF65-F5344CB8AC3E}">
        <p14:creationId xmlns:p14="http://schemas.microsoft.com/office/powerpoint/2010/main" val="373158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9F99910-5900-4204-8096-07CA014080CF}" type="datetimeFigureOut">
              <a:rPr lang="en-IN" smtClean="0"/>
              <a:t>18-10-2024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EA98E0B-E462-4E96-A8AA-41FFD4467E7C}" type="slidenum">
              <a:rPr lang="en-IN" smtClean="0"/>
              <a:t>‹#›</a:t>
            </a:fld>
            <a:endParaRPr lang="en-IN"/>
          </a:p>
        </p:txBody>
      </p:sp>
    </p:spTree>
    <p:extLst>
      <p:ext uri="{BB962C8B-B14F-4D97-AF65-F5344CB8AC3E}">
        <p14:creationId xmlns:p14="http://schemas.microsoft.com/office/powerpoint/2010/main" val="14759963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supervised-unsupervised-lear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C29D-A198-E986-EF13-9B626C9D3859}"/>
              </a:ext>
            </a:extLst>
          </p:cNvPr>
          <p:cNvSpPr>
            <a:spLocks noGrp="1"/>
          </p:cNvSpPr>
          <p:nvPr>
            <p:ph type="ctrTitle"/>
          </p:nvPr>
        </p:nvSpPr>
        <p:spPr/>
        <p:txBody>
          <a:bodyPr/>
          <a:lstStyle/>
          <a:p>
            <a:r>
              <a:rPr lang="en-IN" sz="4000" dirty="0"/>
              <a:t>Machine Learning-Clustering</a:t>
            </a:r>
          </a:p>
        </p:txBody>
      </p:sp>
      <p:sp>
        <p:nvSpPr>
          <p:cNvPr id="3" name="Subtitle 2">
            <a:extLst>
              <a:ext uri="{FF2B5EF4-FFF2-40B4-BE49-F238E27FC236}">
                <a16:creationId xmlns:a16="http://schemas.microsoft.com/office/drawing/2014/main" id="{220DAA34-B4D3-AD4B-489A-49A645A1A69F}"/>
              </a:ext>
            </a:extLst>
          </p:cNvPr>
          <p:cNvSpPr>
            <a:spLocks noGrp="1"/>
          </p:cNvSpPr>
          <p:nvPr>
            <p:ph type="subTitle" idx="1"/>
          </p:nvPr>
        </p:nvSpPr>
        <p:spPr/>
        <p:txBody>
          <a:bodyPr/>
          <a:lstStyle/>
          <a:p>
            <a:r>
              <a:rPr lang="en-IN" dirty="0"/>
              <a:t>.</a:t>
            </a:r>
          </a:p>
        </p:txBody>
      </p:sp>
    </p:spTree>
    <p:extLst>
      <p:ext uri="{BB962C8B-B14F-4D97-AF65-F5344CB8AC3E}">
        <p14:creationId xmlns:p14="http://schemas.microsoft.com/office/powerpoint/2010/main" val="628661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2651-683B-FFBD-A4EB-F80B8D99208D}"/>
              </a:ext>
            </a:extLst>
          </p:cNvPr>
          <p:cNvSpPr>
            <a:spLocks noGrp="1"/>
          </p:cNvSpPr>
          <p:nvPr>
            <p:ph type="title"/>
          </p:nvPr>
        </p:nvSpPr>
        <p:spPr/>
        <p:txBody>
          <a:bodyPr/>
          <a:lstStyle/>
          <a:p>
            <a:r>
              <a:rPr lang="en-IN" dirty="0"/>
              <a:t>DBSCAN CLUSTERING</a:t>
            </a:r>
          </a:p>
        </p:txBody>
      </p:sp>
      <p:sp>
        <p:nvSpPr>
          <p:cNvPr id="3" name="Content Placeholder 2">
            <a:extLst>
              <a:ext uri="{FF2B5EF4-FFF2-40B4-BE49-F238E27FC236}">
                <a16:creationId xmlns:a16="http://schemas.microsoft.com/office/drawing/2014/main" id="{4C5E8810-4E3D-9C3A-AD6A-6E4A987853A7}"/>
              </a:ext>
            </a:extLst>
          </p:cNvPr>
          <p:cNvSpPr>
            <a:spLocks noGrp="1"/>
          </p:cNvSpPr>
          <p:nvPr>
            <p:ph idx="1"/>
          </p:nvPr>
        </p:nvSpPr>
        <p:spPr>
          <a:xfrm>
            <a:off x="152401" y="2414029"/>
            <a:ext cx="8761413" cy="4069068"/>
          </a:xfrm>
        </p:spPr>
        <p:txBody>
          <a:bodyPr>
            <a:normAutofit/>
          </a:bodyPr>
          <a:lstStyle/>
          <a:p>
            <a:r>
              <a:rPr lang="en-US" dirty="0">
                <a:latin typeface="Times New Roman" panose="02020603050405020304" pitchFamily="18" charset="0"/>
                <a:cs typeface="Times New Roman" panose="02020603050405020304" pitchFamily="18" charset="0"/>
              </a:rPr>
              <a:t>Density-Based Spatial Clustering of Applications with Noise - (DBSCAN) clustering.</a:t>
            </a:r>
          </a:p>
          <a:p>
            <a:r>
              <a:rPr lang="en-US" dirty="0">
                <a:latin typeface="Times New Roman" panose="02020603050405020304" pitchFamily="18" charset="0"/>
                <a:cs typeface="Times New Roman" panose="02020603050405020304" pitchFamily="18" charset="0"/>
              </a:rPr>
              <a:t>DBSCAN is a density-based clustering algorithm that works on the assumption that clusters are dense regions in space separated by regions of lower density. It groups 'densely grouped' data points into a single cluster.</a:t>
            </a: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Any core sample is part of a cluster, by definition. Any sample that is not a core sample, and is at least eps in distance from any core sample, is considered an outlier by the algorithm.</a:t>
            </a: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the figure below, the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indicates cluster membership, with large circles indicating core samples found by the algorithm. Smaller circles are non-core samples that are still part of a cluster. Moreover, the outliers are indicated by black points below.</a:t>
            </a:r>
          </a:p>
          <a:p>
            <a:endParaRPr lang="en-US" dirty="0"/>
          </a:p>
          <a:p>
            <a:endParaRPr lang="en-IN" dirty="0"/>
          </a:p>
        </p:txBody>
      </p:sp>
      <p:pic>
        <p:nvPicPr>
          <p:cNvPr id="6" name="Picture 5">
            <a:extLst>
              <a:ext uri="{FF2B5EF4-FFF2-40B4-BE49-F238E27FC236}">
                <a16:creationId xmlns:a16="http://schemas.microsoft.com/office/drawing/2014/main" id="{39446574-B2F5-013F-2A2F-42491CB944BC}"/>
              </a:ext>
            </a:extLst>
          </p:cNvPr>
          <p:cNvPicPr>
            <a:picLocks noChangeAspect="1"/>
          </p:cNvPicPr>
          <p:nvPr/>
        </p:nvPicPr>
        <p:blipFill>
          <a:blip r:embed="rId2"/>
          <a:stretch>
            <a:fillRect/>
          </a:stretch>
        </p:blipFill>
        <p:spPr>
          <a:xfrm>
            <a:off x="8645483" y="2669466"/>
            <a:ext cx="3394116" cy="2545587"/>
          </a:xfrm>
          <a:prstGeom prst="rect">
            <a:avLst/>
          </a:prstGeom>
        </p:spPr>
      </p:pic>
    </p:spTree>
    <p:extLst>
      <p:ext uri="{BB962C8B-B14F-4D97-AF65-F5344CB8AC3E}">
        <p14:creationId xmlns:p14="http://schemas.microsoft.com/office/powerpoint/2010/main" val="350547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DF35-0345-0BC9-B410-954FA9664BEC}"/>
              </a:ext>
            </a:extLst>
          </p:cNvPr>
          <p:cNvSpPr>
            <a:spLocks noGrp="1"/>
          </p:cNvSpPr>
          <p:nvPr>
            <p:ph type="title"/>
          </p:nvPr>
        </p:nvSpPr>
        <p:spPr/>
        <p:txBody>
          <a:bodyPr/>
          <a:lstStyle/>
          <a:p>
            <a:r>
              <a:rPr lang="en-IN" dirty="0"/>
              <a:t>Advantage and Disadvantage</a:t>
            </a:r>
          </a:p>
        </p:txBody>
      </p:sp>
      <p:sp>
        <p:nvSpPr>
          <p:cNvPr id="3" name="Content Placeholder 2">
            <a:extLst>
              <a:ext uri="{FF2B5EF4-FFF2-40B4-BE49-F238E27FC236}">
                <a16:creationId xmlns:a16="http://schemas.microsoft.com/office/drawing/2014/main" id="{D236A033-6B5F-3614-F209-4D88B4FDBF24}"/>
              </a:ext>
            </a:extLst>
          </p:cNvPr>
          <p:cNvSpPr>
            <a:spLocks noGrp="1"/>
          </p:cNvSpPr>
          <p:nvPr>
            <p:ph idx="1"/>
          </p:nvPr>
        </p:nvSpPr>
        <p:spPr/>
        <p:txBody>
          <a:bodyPr>
            <a:noAutofit/>
          </a:bodyPr>
          <a:lstStyle/>
          <a:p>
            <a:pPr marL="0" indent="0">
              <a:buNone/>
            </a:pPr>
            <a:r>
              <a:rPr lang="en-US" sz="1400" dirty="0">
                <a:solidFill>
                  <a:schemeClr val="accent1"/>
                </a:solidFill>
                <a:latin typeface="Times New Roman" panose="02020603050405020304" pitchFamily="18" charset="0"/>
                <a:cs typeface="Times New Roman" panose="02020603050405020304" pitchFamily="18" charset="0"/>
              </a:rPr>
              <a:t>Advantages:-</a:t>
            </a:r>
          </a:p>
          <a:p>
            <a:r>
              <a:rPr lang="en-US" sz="1400" dirty="0">
                <a:latin typeface="Times New Roman" panose="02020603050405020304" pitchFamily="18" charset="0"/>
                <a:cs typeface="Times New Roman" panose="02020603050405020304" pitchFamily="18" charset="0"/>
              </a:rPr>
              <a:t> DBSCAN is great at separating high-density clusters from low-density clusters,</a:t>
            </a:r>
          </a:p>
          <a:p>
            <a:r>
              <a:rPr lang="en-US" sz="1400" dirty="0">
                <a:latin typeface="Times New Roman" panose="02020603050405020304" pitchFamily="18" charset="0"/>
                <a:cs typeface="Times New Roman" panose="02020603050405020304" pitchFamily="18" charset="0"/>
              </a:rPr>
              <a:t>DBSCAN can be used to detect clusters that are oddly or irregularly shaped, such as clusters that are ring-</a:t>
            </a:r>
          </a:p>
          <a:p>
            <a:r>
              <a:rPr lang="en-US" sz="1400" dirty="0">
                <a:latin typeface="Times New Roman" panose="02020603050405020304" pitchFamily="18" charset="0"/>
                <a:cs typeface="Times New Roman" panose="02020603050405020304" pitchFamily="18" charset="0"/>
              </a:rPr>
              <a:t>shaped.</a:t>
            </a:r>
          </a:p>
          <a:p>
            <a:r>
              <a:rPr lang="en-US" sz="1400" dirty="0">
                <a:latin typeface="Times New Roman" panose="02020603050405020304" pitchFamily="18" charset="0"/>
                <a:cs typeface="Times New Roman" panose="02020603050405020304" pitchFamily="18" charset="0"/>
              </a:rPr>
              <a:t>DBSCAN is used to handle clusters of multiple sizes and structures and is not powerfully influenced by</a:t>
            </a:r>
          </a:p>
          <a:p>
            <a:pPr marL="0" indent="0">
              <a:buNone/>
            </a:pPr>
            <a:r>
              <a:rPr lang="en-US" sz="1400" dirty="0">
                <a:latin typeface="Times New Roman" panose="02020603050405020304" pitchFamily="18" charset="0"/>
                <a:cs typeface="Times New Roman" panose="02020603050405020304" pitchFamily="18" charset="0"/>
              </a:rPr>
              <a:t>noise or outliers.</a:t>
            </a:r>
          </a:p>
          <a:p>
            <a:pPr marL="0" indent="0">
              <a:buNone/>
            </a:pPr>
            <a:r>
              <a:rPr lang="en-US" sz="1400" dirty="0">
                <a:solidFill>
                  <a:schemeClr val="accent1"/>
                </a:solidFill>
                <a:latin typeface="Times New Roman" panose="02020603050405020304" pitchFamily="18" charset="0"/>
                <a:cs typeface="Times New Roman" panose="02020603050405020304" pitchFamily="18" charset="0"/>
              </a:rPr>
              <a:t>Disadvantages:-</a:t>
            </a:r>
          </a:p>
          <a:p>
            <a:r>
              <a:rPr lang="en-US" sz="1400" dirty="0">
                <a:latin typeface="Times New Roman" panose="02020603050405020304" pitchFamily="18" charset="0"/>
                <a:cs typeface="Times New Roman" panose="02020603050405020304" pitchFamily="18" charset="0"/>
              </a:rPr>
              <a:t> DBSCAN struggles with clusters of similar density.</a:t>
            </a:r>
          </a:p>
          <a:p>
            <a:r>
              <a:rPr lang="en-US" sz="1400" dirty="0">
                <a:latin typeface="Times New Roman" panose="02020603050405020304" pitchFamily="18" charset="0"/>
                <a:cs typeface="Times New Roman" panose="02020603050405020304" pitchFamily="18" charset="0"/>
              </a:rPr>
              <a:t>Struggles with high dimensionality data. If given data with too many dimensions, DBSCAN suffers.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207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9E13-9C7B-864A-C410-F8D9F46B8A91}"/>
              </a:ext>
            </a:extLst>
          </p:cNvPr>
          <p:cNvSpPr>
            <a:spLocks noGrp="1"/>
          </p:cNvSpPr>
          <p:nvPr>
            <p:ph type="title"/>
          </p:nvPr>
        </p:nvSpPr>
        <p:spPr/>
        <p:txBody>
          <a:bodyPr/>
          <a:lstStyle/>
          <a:p>
            <a:r>
              <a:rPr lang="en-IN" dirty="0"/>
              <a:t>OPTICS CLUSTERING</a:t>
            </a:r>
          </a:p>
        </p:txBody>
      </p:sp>
      <p:sp>
        <p:nvSpPr>
          <p:cNvPr id="3" name="Content Placeholder 2">
            <a:extLst>
              <a:ext uri="{FF2B5EF4-FFF2-40B4-BE49-F238E27FC236}">
                <a16:creationId xmlns:a16="http://schemas.microsoft.com/office/drawing/2014/main" id="{3C6FD8F1-6E8E-2BF8-33D6-FF23A1E65AF0}"/>
              </a:ext>
            </a:extLst>
          </p:cNvPr>
          <p:cNvSpPr>
            <a:spLocks noGrp="1"/>
          </p:cNvSpPr>
          <p:nvPr>
            <p:ph idx="1"/>
          </p:nvPr>
        </p:nvSpPr>
        <p:spPr>
          <a:xfrm>
            <a:off x="356616" y="2359152"/>
            <a:ext cx="7068311" cy="4197096"/>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Ordering Points To Identify Cluster Structure - (OPTICS)</a:t>
            </a:r>
          </a:p>
          <a:p>
            <a:r>
              <a:rPr lang="en-US" dirty="0">
                <a:latin typeface="Times New Roman" panose="02020603050405020304" pitchFamily="18" charset="0"/>
                <a:cs typeface="Times New Roman" panose="02020603050405020304" pitchFamily="18" charset="0"/>
              </a:rPr>
              <a:t>OPTICS is a density-based clustering algorithm, similar to DBSCAN, but it can extract clusters of varying densities and shapes.</a:t>
            </a:r>
          </a:p>
          <a:p>
            <a:r>
              <a:rPr lang="en-US" dirty="0">
                <a:latin typeface="Times New Roman" panose="02020603050405020304" pitchFamily="18" charset="0"/>
                <a:cs typeface="Times New Roman" panose="02020603050405020304" pitchFamily="18" charset="0"/>
              </a:rPr>
              <a:t>The main idea behind OPTICS is to extract the clustering structure of a dataset by identifying the density-connected points.</a:t>
            </a:r>
          </a:p>
          <a:p>
            <a:r>
              <a:rPr lang="en-US" dirty="0">
                <a:latin typeface="Times New Roman" panose="02020603050405020304" pitchFamily="18" charset="0"/>
                <a:cs typeface="Times New Roman" panose="02020603050405020304" pitchFamily="18" charset="0"/>
              </a:rPr>
              <a:t>The algorithm builds a density-based representation of the data by creating an ordered list of points called the reachability plot. Each point in the list is associated with a reachability distance, which is a measure of how easy it is to reach that point from other points in the dataset. Points with similar reachability distances are likely to be in the same cluster.</a:t>
            </a: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Note that for any single value of eps, DBSCAN will tend to have a shorter run time than OPTICS; however, for repeated runs at varying eps values, a single run of OPTICS may require less cumulative runtime than DBSCAN. It is also important to note that OPTICS’ output is close to DBSCAN’s only if eps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max_eps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are close.</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E34F322-3DAA-3685-3DC6-18F5A167C8D7}"/>
              </a:ext>
            </a:extLst>
          </p:cNvPr>
          <p:cNvPicPr>
            <a:picLocks noChangeAspect="1"/>
          </p:cNvPicPr>
          <p:nvPr/>
        </p:nvPicPr>
        <p:blipFill>
          <a:blip r:embed="rId2"/>
          <a:stretch>
            <a:fillRect/>
          </a:stretch>
        </p:blipFill>
        <p:spPr>
          <a:xfrm>
            <a:off x="7424927" y="2359152"/>
            <a:ext cx="4689539" cy="3803904"/>
          </a:xfrm>
          <a:prstGeom prst="rect">
            <a:avLst/>
          </a:prstGeom>
        </p:spPr>
      </p:pic>
    </p:spTree>
    <p:extLst>
      <p:ext uri="{BB962C8B-B14F-4D97-AF65-F5344CB8AC3E}">
        <p14:creationId xmlns:p14="http://schemas.microsoft.com/office/powerpoint/2010/main" val="39423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6041-9EA5-322E-2114-911FECF9AC6F}"/>
              </a:ext>
            </a:extLst>
          </p:cNvPr>
          <p:cNvSpPr>
            <a:spLocks noGrp="1"/>
          </p:cNvSpPr>
          <p:nvPr>
            <p:ph type="title"/>
          </p:nvPr>
        </p:nvSpPr>
        <p:spPr/>
        <p:txBody>
          <a:bodyPr/>
          <a:lstStyle/>
          <a:p>
            <a:r>
              <a:rPr lang="en-IN" dirty="0"/>
              <a:t>Advantage and Disadvantage</a:t>
            </a:r>
          </a:p>
        </p:txBody>
      </p:sp>
      <p:sp>
        <p:nvSpPr>
          <p:cNvPr id="3" name="Content Placeholder 2">
            <a:extLst>
              <a:ext uri="{FF2B5EF4-FFF2-40B4-BE49-F238E27FC236}">
                <a16:creationId xmlns:a16="http://schemas.microsoft.com/office/drawing/2014/main" id="{C4503DF6-DC1E-B844-EA64-48141F1D2F2B}"/>
              </a:ext>
            </a:extLst>
          </p:cNvPr>
          <p:cNvSpPr>
            <a:spLocks noGrp="1"/>
          </p:cNvSpPr>
          <p:nvPr>
            <p:ph idx="1"/>
          </p:nvPr>
        </p:nvSpPr>
        <p:spPr>
          <a:xfrm>
            <a:off x="1154954" y="2603500"/>
            <a:ext cx="9872710" cy="3416300"/>
          </a:xfrm>
        </p:spPr>
        <p:txBody>
          <a:bodyPr>
            <a:normAutofit/>
          </a:bodyPr>
          <a:lstStyle/>
          <a:p>
            <a:pPr marL="0" indent="0">
              <a:buNone/>
            </a:pPr>
            <a:r>
              <a:rPr lang="en-US" sz="2000" dirty="0">
                <a:solidFill>
                  <a:schemeClr val="accent1"/>
                </a:solidFill>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 OPTICS clustering doesn't require a predefined number of clusters in advance</a:t>
            </a:r>
          </a:p>
          <a:p>
            <a:r>
              <a:rPr lang="en-US" sz="2000" dirty="0">
                <a:latin typeface="Times New Roman" panose="02020603050405020304" pitchFamily="18" charset="0"/>
                <a:cs typeface="Times New Roman" panose="02020603050405020304" pitchFamily="18" charset="0"/>
              </a:rPr>
              <a:t>Clusters can be of any shape, including non-spherical ones</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solidFill>
                  <a:schemeClr val="accent1"/>
                </a:solidFill>
                <a:latin typeface="Times New Roman" panose="02020603050405020304" pitchFamily="18" charset="0"/>
                <a:cs typeface="Times New Roman" panose="02020603050405020304" pitchFamily="18" charset="0"/>
              </a:rPr>
              <a:t>Disadvantages</a:t>
            </a:r>
          </a:p>
          <a:p>
            <a:r>
              <a:rPr lang="en-US" sz="2000" dirty="0">
                <a:latin typeface="Times New Roman" panose="02020603050405020304" pitchFamily="18" charset="0"/>
                <a:cs typeface="Times New Roman" panose="02020603050405020304" pitchFamily="18" charset="0"/>
              </a:rPr>
              <a:t>It fails if there are no density drops between clusters</a:t>
            </a:r>
          </a:p>
          <a:p>
            <a:r>
              <a:rPr lang="en-US" sz="2000" dirty="0">
                <a:latin typeface="Times New Roman" panose="02020603050405020304" pitchFamily="18" charset="0"/>
                <a:cs typeface="Times New Roman" panose="02020603050405020304" pitchFamily="18" charset="0"/>
              </a:rPr>
              <a:t> It is also sensitive to parameters that define density (radius and the minimum number of points) and proper parameter settings require domain knowledge.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052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7B84-98B3-465C-F437-85DD759D5B49}"/>
              </a:ext>
            </a:extLst>
          </p:cNvPr>
          <p:cNvSpPr>
            <a:spLocks noGrp="1"/>
          </p:cNvSpPr>
          <p:nvPr>
            <p:ph type="title"/>
          </p:nvPr>
        </p:nvSpPr>
        <p:spPr/>
        <p:txBody>
          <a:bodyPr/>
          <a:lstStyle/>
          <a:p>
            <a:r>
              <a:rPr lang="en-IN" dirty="0"/>
              <a:t>BIRCH CLUSTERING</a:t>
            </a:r>
          </a:p>
        </p:txBody>
      </p:sp>
      <p:sp>
        <p:nvSpPr>
          <p:cNvPr id="3" name="Content Placeholder 2">
            <a:extLst>
              <a:ext uri="{FF2B5EF4-FFF2-40B4-BE49-F238E27FC236}">
                <a16:creationId xmlns:a16="http://schemas.microsoft.com/office/drawing/2014/main" id="{4085426A-0117-43C3-C06F-A04203C9229F}"/>
              </a:ext>
            </a:extLst>
          </p:cNvPr>
          <p:cNvSpPr>
            <a:spLocks noGrp="1"/>
          </p:cNvSpPr>
          <p:nvPr>
            <p:ph idx="1"/>
          </p:nvPr>
        </p:nvSpPr>
        <p:spPr>
          <a:xfrm>
            <a:off x="502921" y="2359152"/>
            <a:ext cx="6848855" cy="4398264"/>
          </a:xfrm>
        </p:spPr>
        <p:txBody>
          <a:bodyPr>
            <a:normAutofit lnSpcReduction="10000"/>
          </a:bodyPr>
          <a:lstStyle/>
          <a:p>
            <a:r>
              <a:rPr lang="en-US" dirty="0">
                <a:latin typeface="Times New Roman" panose="02020603050405020304" pitchFamily="18" charset="0"/>
                <a:cs typeface="Times New Roman" panose="02020603050405020304" pitchFamily="18" charset="0"/>
              </a:rPr>
              <a:t>Balanced Iterative Reducing and Clustering using Hierarchies - (BIRCH)</a:t>
            </a:r>
          </a:p>
          <a:p>
            <a:r>
              <a:rPr lang="en-US" dirty="0">
                <a:latin typeface="Times New Roman" panose="02020603050405020304" pitchFamily="18" charset="0"/>
                <a:cs typeface="Times New Roman" panose="02020603050405020304" pitchFamily="18" charset="0"/>
              </a:rPr>
              <a:t>Clustering algorithms like K-means clustering do not perform clustering very efficiently and it is difficult to process large datasets with a limited amount of resources. So, regular clustering algorithms do not scale well in terms of running time and quality as the size of the dataset </a:t>
            </a:r>
            <a:r>
              <a:rPr lang="en-US" dirty="0" err="1">
                <a:latin typeface="Times New Roman" panose="02020603050405020304" pitchFamily="18" charset="0"/>
                <a:cs typeface="Times New Roman" panose="02020603050405020304" pitchFamily="18" charset="0"/>
              </a:rPr>
              <a:t>increases.This</a:t>
            </a:r>
            <a:r>
              <a:rPr lang="en-US" dirty="0">
                <a:latin typeface="Times New Roman" panose="02020603050405020304" pitchFamily="18" charset="0"/>
                <a:cs typeface="Times New Roman" panose="02020603050405020304" pitchFamily="18" charset="0"/>
              </a:rPr>
              <a:t> is where BIRCH clustering comes in.</a:t>
            </a:r>
          </a:p>
          <a:p>
            <a:r>
              <a:rPr lang="en-US" dirty="0">
                <a:latin typeface="Times New Roman" panose="02020603050405020304" pitchFamily="18" charset="0"/>
                <a:cs typeface="Times New Roman" panose="02020603050405020304" pitchFamily="18" charset="0"/>
              </a:rPr>
              <a:t>BIRCH clustering algorithm can cluster large datasets by first generating a small and compact summary of the large dataset that retains as much information as possible. This smaller summary is then clustered instead of clustering the larger dataset.</a:t>
            </a:r>
          </a:p>
          <a:p>
            <a:r>
              <a:rPr lang="en-US" dirty="0">
                <a:latin typeface="Times New Roman" panose="02020603050405020304" pitchFamily="18" charset="0"/>
                <a:cs typeface="Times New Roman" panose="02020603050405020304" pitchFamily="18" charset="0"/>
              </a:rPr>
              <a:t>The BIRCH algorithm has two parameters, the threshold and the branching factor. The branching factor limits the number of subclusters in a node and the threshold limits the distance between the entering sample and the existing subclusters.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CCF5645-F5F6-B86F-260B-BACE1B879F2F}"/>
              </a:ext>
            </a:extLst>
          </p:cNvPr>
          <p:cNvPicPr>
            <a:picLocks noChangeAspect="1"/>
          </p:cNvPicPr>
          <p:nvPr/>
        </p:nvPicPr>
        <p:blipFill>
          <a:blip r:embed="rId2"/>
          <a:stretch>
            <a:fillRect/>
          </a:stretch>
        </p:blipFill>
        <p:spPr>
          <a:xfrm>
            <a:off x="7531608" y="973668"/>
            <a:ext cx="4081272" cy="3060954"/>
          </a:xfrm>
          <a:prstGeom prst="rect">
            <a:avLst/>
          </a:prstGeom>
        </p:spPr>
      </p:pic>
      <p:pic>
        <p:nvPicPr>
          <p:cNvPr id="5" name="Picture 4">
            <a:extLst>
              <a:ext uri="{FF2B5EF4-FFF2-40B4-BE49-F238E27FC236}">
                <a16:creationId xmlns:a16="http://schemas.microsoft.com/office/drawing/2014/main" id="{041312AD-6ACF-45B8-66D5-750AEFDB23A2}"/>
              </a:ext>
            </a:extLst>
          </p:cNvPr>
          <p:cNvPicPr>
            <a:picLocks noChangeAspect="1"/>
          </p:cNvPicPr>
          <p:nvPr/>
        </p:nvPicPr>
        <p:blipFill>
          <a:blip r:embed="rId3"/>
          <a:stretch>
            <a:fillRect/>
          </a:stretch>
        </p:blipFill>
        <p:spPr>
          <a:xfrm>
            <a:off x="8532773" y="3872483"/>
            <a:ext cx="3080107" cy="2665477"/>
          </a:xfrm>
          <a:prstGeom prst="rect">
            <a:avLst/>
          </a:prstGeom>
        </p:spPr>
      </p:pic>
    </p:spTree>
    <p:extLst>
      <p:ext uri="{BB962C8B-B14F-4D97-AF65-F5344CB8AC3E}">
        <p14:creationId xmlns:p14="http://schemas.microsoft.com/office/powerpoint/2010/main" val="1871643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E8167-8CDE-A1D6-0671-329828227B10}"/>
              </a:ext>
            </a:extLst>
          </p:cNvPr>
          <p:cNvSpPr>
            <a:spLocks noGrp="1"/>
          </p:cNvSpPr>
          <p:nvPr>
            <p:ph type="title"/>
          </p:nvPr>
        </p:nvSpPr>
        <p:spPr/>
        <p:txBody>
          <a:bodyPr/>
          <a:lstStyle/>
          <a:p>
            <a:r>
              <a:rPr lang="en-IN" dirty="0"/>
              <a:t>Advantage and Disadvantage</a:t>
            </a:r>
          </a:p>
        </p:txBody>
      </p:sp>
      <p:sp>
        <p:nvSpPr>
          <p:cNvPr id="3" name="Content Placeholder 2">
            <a:extLst>
              <a:ext uri="{FF2B5EF4-FFF2-40B4-BE49-F238E27FC236}">
                <a16:creationId xmlns:a16="http://schemas.microsoft.com/office/drawing/2014/main" id="{DAC35B91-8F57-DC33-62AE-97ED59F92085}"/>
              </a:ext>
            </a:extLst>
          </p:cNvPr>
          <p:cNvSpPr>
            <a:spLocks noGrp="1"/>
          </p:cNvSpPr>
          <p:nvPr>
            <p:ph idx="1"/>
          </p:nvPr>
        </p:nvSpPr>
        <p:spPr>
          <a:xfrm>
            <a:off x="749808" y="2578608"/>
            <a:ext cx="10113264" cy="3502152"/>
          </a:xfrm>
        </p:spPr>
        <p:txBody>
          <a:bodyPr>
            <a:noAutofit/>
          </a:bodyPr>
          <a:lstStyle/>
          <a:p>
            <a:pPr marL="0" indent="0">
              <a:buNone/>
            </a:pPr>
            <a:r>
              <a:rPr lang="en-US" dirty="0">
                <a:solidFill>
                  <a:schemeClr val="accent1"/>
                </a:solidFill>
                <a:latin typeface="Times New Roman" panose="02020603050405020304" pitchFamily="18" charset="0"/>
                <a:cs typeface="Times New Roman" panose="02020603050405020304" pitchFamily="18" charset="0"/>
              </a:rPr>
              <a:t>Advantages</a:t>
            </a:r>
          </a:p>
          <a:p>
            <a:r>
              <a:rPr lang="en-US" dirty="0">
                <a:latin typeface="Times New Roman" panose="02020603050405020304" pitchFamily="18" charset="0"/>
                <a:cs typeface="Times New Roman" panose="02020603050405020304" pitchFamily="18" charset="0"/>
              </a:rPr>
              <a:t>BIRCH is useful for performing precise Clustering on large datasets</a:t>
            </a:r>
          </a:p>
          <a:p>
            <a:r>
              <a:rPr lang="en-US" dirty="0">
                <a:latin typeface="Times New Roman" panose="02020603050405020304" pitchFamily="18" charset="0"/>
                <a:cs typeface="Times New Roman" panose="02020603050405020304" pitchFamily="18" charset="0"/>
              </a:rPr>
              <a:t> An main advantage of BIRCH is its ability to incrementally and dynamically cluster incoming, multi-</a:t>
            </a:r>
          </a:p>
          <a:p>
            <a:r>
              <a:rPr lang="en-US" dirty="0">
                <a:latin typeface="Times New Roman" panose="02020603050405020304" pitchFamily="18" charset="0"/>
                <a:cs typeface="Times New Roman" panose="02020603050405020304" pitchFamily="18" charset="0"/>
              </a:rPr>
              <a:t>dimensional metric data points to produce the best quality clustering for a given set of resources (memory and time constraints). In most cases, BIRCH only requires a single scan of the database.</a:t>
            </a:r>
          </a:p>
          <a:p>
            <a:pPr marL="0" indent="0">
              <a:buNone/>
            </a:pPr>
            <a:r>
              <a:rPr lang="en-US" dirty="0">
                <a:solidFill>
                  <a:schemeClr val="accent1"/>
                </a:solidFill>
                <a:latin typeface="Times New Roman" panose="02020603050405020304" pitchFamily="18" charset="0"/>
                <a:cs typeface="Times New Roman" panose="02020603050405020304" pitchFamily="18" charset="0"/>
              </a:rPr>
              <a:t>Disadvantages</a:t>
            </a:r>
          </a:p>
          <a:p>
            <a:r>
              <a:rPr lang="en-US" dirty="0">
                <a:latin typeface="Times New Roman" panose="02020603050405020304" pitchFamily="18" charset="0"/>
                <a:cs typeface="Times New Roman" panose="02020603050405020304" pitchFamily="18" charset="0"/>
              </a:rPr>
              <a:t> BIRCH has one major drawback, it can only process metric attributes. A metric attribute is an attribute whose values can be represented in Euclidean space, i.e., no categorical attributes should be present.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331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A112-34A6-1973-5591-9D061D37AF66}"/>
              </a:ext>
            </a:extLst>
          </p:cNvPr>
          <p:cNvSpPr>
            <a:spLocks noGrp="1"/>
          </p:cNvSpPr>
          <p:nvPr>
            <p:ph type="title"/>
          </p:nvPr>
        </p:nvSpPr>
        <p:spPr/>
        <p:txBody>
          <a:bodyPr/>
          <a:lstStyle/>
          <a:p>
            <a:r>
              <a:rPr lang="en-IN" dirty="0"/>
              <a:t>Clustering and its Types</a:t>
            </a:r>
          </a:p>
        </p:txBody>
      </p:sp>
      <p:sp>
        <p:nvSpPr>
          <p:cNvPr id="3" name="Content Placeholder 2">
            <a:extLst>
              <a:ext uri="{FF2B5EF4-FFF2-40B4-BE49-F238E27FC236}">
                <a16:creationId xmlns:a16="http://schemas.microsoft.com/office/drawing/2014/main" id="{92B9EC23-1A8C-F665-BB48-12C5F95E9C52}"/>
              </a:ext>
            </a:extLst>
          </p:cNvPr>
          <p:cNvSpPr>
            <a:spLocks noGrp="1"/>
          </p:cNvSpPr>
          <p:nvPr>
            <p:ph idx="1"/>
          </p:nvPr>
        </p:nvSpPr>
        <p:spPr>
          <a:xfrm>
            <a:off x="1154954" y="2121408"/>
            <a:ext cx="8825659" cy="4736592"/>
          </a:xfrm>
        </p:spPr>
        <p:txBody>
          <a:bodyPr>
            <a:norm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ordia New" panose="020B0304020202020204" pitchFamily="34" charset="-34"/>
              </a:rPr>
              <a:t>The task of grouping data points based on their similarity with each other is called Clustering or Cluster Analysis. This method is defined under the branch of unsupervised learning</a:t>
            </a:r>
            <a:r>
              <a:rPr lang="en-IN" sz="1800" u="sng" kern="100" dirty="0">
                <a:solidFill>
                  <a:srgbClr val="0563C1"/>
                </a:solidFill>
                <a:effectLst/>
                <a:latin typeface="Calibri" panose="020F0502020204030204" pitchFamily="34" charset="0"/>
                <a:ea typeface="Calibri" panose="020F0502020204030204" pitchFamily="34" charset="0"/>
                <a:cs typeface="Cordia New" panose="020B0304020202020204" pitchFamily="34" charset="-34"/>
                <a:hlinkClick r:id="rId2"/>
              </a:rPr>
              <a:t> </a:t>
            </a:r>
            <a:r>
              <a:rPr lang="en-IN" sz="1800" kern="100" dirty="0">
                <a:effectLst/>
                <a:latin typeface="Calibri" panose="020F0502020204030204" pitchFamily="34" charset="0"/>
                <a:ea typeface="Calibri" panose="020F0502020204030204" pitchFamily="34" charset="0"/>
                <a:cs typeface="Cordia New" panose="020B0304020202020204" pitchFamily="34" charset="-34"/>
              </a:rPr>
              <a:t>,which aims at gaining insights from unlabelled data points, that is, unlike Supervised </a:t>
            </a:r>
            <a:r>
              <a:rPr lang="en-IN" sz="1800" kern="100" dirty="0" err="1">
                <a:effectLst/>
                <a:latin typeface="Calibri" panose="020F0502020204030204" pitchFamily="34" charset="0"/>
                <a:ea typeface="Calibri" panose="020F0502020204030204" pitchFamily="34" charset="0"/>
                <a:cs typeface="Cordia New" panose="020B0304020202020204" pitchFamily="34" charset="-34"/>
              </a:rPr>
              <a:t>learning.we</a:t>
            </a:r>
            <a:r>
              <a:rPr lang="en-IN" sz="1800" kern="100" dirty="0">
                <a:effectLst/>
                <a:latin typeface="Calibri" panose="020F0502020204030204" pitchFamily="34" charset="0"/>
                <a:ea typeface="Calibri" panose="020F0502020204030204" pitchFamily="34" charset="0"/>
                <a:cs typeface="Cordia New" panose="020B0304020202020204" pitchFamily="34" charset="-34"/>
              </a:rPr>
              <a:t> don’t have a target variable.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ordia New" panose="020B0304020202020204" pitchFamily="34" charset="-34"/>
              </a:rPr>
              <a:t>Clustering aims at forming groups of </a:t>
            </a:r>
            <a:r>
              <a:rPr lang="en-IN" sz="1600" kern="100" dirty="0">
                <a:effectLst/>
                <a:latin typeface="Calibri" panose="020F0502020204030204" pitchFamily="34" charset="0"/>
                <a:ea typeface="Calibri" panose="020F0502020204030204" pitchFamily="34" charset="0"/>
                <a:cs typeface="Cordia New" panose="020B0304020202020204" pitchFamily="34" charset="-34"/>
              </a:rPr>
              <a:t>homogeneous</a:t>
            </a:r>
            <a:r>
              <a:rPr lang="en-IN" sz="1800" kern="100" dirty="0">
                <a:effectLst/>
                <a:latin typeface="Calibri" panose="020F0502020204030204" pitchFamily="34" charset="0"/>
                <a:ea typeface="Calibri" panose="020F0502020204030204" pitchFamily="34" charset="0"/>
                <a:cs typeface="Cordia New" panose="020B0304020202020204" pitchFamily="34" charset="-34"/>
              </a:rPr>
              <a:t> data points from a </a:t>
            </a:r>
            <a:r>
              <a:rPr lang="en-IN" sz="2000" kern="100" dirty="0">
                <a:effectLst/>
                <a:latin typeface="Calibri" panose="020F0502020204030204" pitchFamily="34" charset="0"/>
                <a:ea typeface="Calibri" panose="020F0502020204030204" pitchFamily="34" charset="0"/>
                <a:cs typeface="Cordia New" panose="020B0304020202020204" pitchFamily="34" charset="-34"/>
              </a:rPr>
              <a:t>heterogeneous</a:t>
            </a:r>
            <a:r>
              <a:rPr lang="en-IN" sz="1800" kern="100" dirty="0">
                <a:effectLst/>
                <a:latin typeface="Calibri" panose="020F0502020204030204" pitchFamily="34" charset="0"/>
                <a:ea typeface="Calibri" panose="020F0502020204030204" pitchFamily="34" charset="0"/>
                <a:cs typeface="Cordia New" panose="020B0304020202020204" pitchFamily="34" charset="-34"/>
              </a:rPr>
              <a:t> dataset. It evaluates the similarity based on a metric like Euclidean distance, Cosine similarity, Manhattan distance, etc. and then group the points with highest similarity score together.</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ordia New" panose="020B0304020202020204" pitchFamily="34" charset="-34"/>
              </a:rPr>
              <a:t>For Example, In the graph given below, we can clearly see that there are 3 circular clusters forming on the basis of distance.</a:t>
            </a:r>
          </a:p>
          <a:p>
            <a:endParaRPr lang="en-IN" dirty="0"/>
          </a:p>
        </p:txBody>
      </p:sp>
      <p:pic>
        <p:nvPicPr>
          <p:cNvPr id="5" name="Picture 4">
            <a:extLst>
              <a:ext uri="{FF2B5EF4-FFF2-40B4-BE49-F238E27FC236}">
                <a16:creationId xmlns:a16="http://schemas.microsoft.com/office/drawing/2014/main" id="{08DAEFB0-994A-BB6F-73B1-A0A7ED0A9736}"/>
              </a:ext>
            </a:extLst>
          </p:cNvPr>
          <p:cNvPicPr>
            <a:picLocks noChangeAspect="1"/>
          </p:cNvPicPr>
          <p:nvPr/>
        </p:nvPicPr>
        <p:blipFill>
          <a:blip r:embed="rId3"/>
          <a:stretch>
            <a:fillRect/>
          </a:stretch>
        </p:blipFill>
        <p:spPr>
          <a:xfrm>
            <a:off x="5815584" y="5294377"/>
            <a:ext cx="3633216" cy="1664208"/>
          </a:xfrm>
          <a:prstGeom prst="rect">
            <a:avLst/>
          </a:prstGeom>
        </p:spPr>
      </p:pic>
    </p:spTree>
    <p:extLst>
      <p:ext uri="{BB962C8B-B14F-4D97-AF65-F5344CB8AC3E}">
        <p14:creationId xmlns:p14="http://schemas.microsoft.com/office/powerpoint/2010/main" val="150410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13FB-505E-E323-F6F2-879DBCD663FA}"/>
              </a:ext>
            </a:extLst>
          </p:cNvPr>
          <p:cNvSpPr>
            <a:spLocks noGrp="1"/>
          </p:cNvSpPr>
          <p:nvPr>
            <p:ph type="title"/>
          </p:nvPr>
        </p:nvSpPr>
        <p:spPr/>
        <p:txBody>
          <a:bodyPr/>
          <a:lstStyle/>
          <a:p>
            <a:r>
              <a:rPr lang="en-IN" dirty="0"/>
              <a:t>Types of clustering</a:t>
            </a:r>
          </a:p>
        </p:txBody>
      </p:sp>
      <p:sp>
        <p:nvSpPr>
          <p:cNvPr id="3" name="Content Placeholder 2">
            <a:extLst>
              <a:ext uri="{FF2B5EF4-FFF2-40B4-BE49-F238E27FC236}">
                <a16:creationId xmlns:a16="http://schemas.microsoft.com/office/drawing/2014/main" id="{3FA3772C-624F-5C58-27EA-415969655BE6}"/>
              </a:ext>
            </a:extLst>
          </p:cNvPr>
          <p:cNvSpPr>
            <a:spLocks noGrp="1"/>
          </p:cNvSpPr>
          <p:nvPr>
            <p:ph idx="1"/>
          </p:nvPr>
        </p:nvSpPr>
        <p:spPr/>
        <p:txBody>
          <a:bodyPr>
            <a:normAutofit fontScale="92500" lnSpcReduction="10000"/>
          </a:bodyPr>
          <a:lstStyle/>
          <a:p>
            <a:r>
              <a:rPr lang="en-IN" dirty="0"/>
              <a:t>K-means clustering</a:t>
            </a:r>
          </a:p>
          <a:p>
            <a:r>
              <a:rPr lang="en-IN" dirty="0" err="1"/>
              <a:t>Hierarchial</a:t>
            </a:r>
            <a:r>
              <a:rPr lang="en-IN" dirty="0"/>
              <a:t> clustering</a:t>
            </a:r>
          </a:p>
          <a:p>
            <a:r>
              <a:rPr lang="en-IN" dirty="0"/>
              <a:t>Affinity propagation clustering</a:t>
            </a:r>
          </a:p>
          <a:p>
            <a:r>
              <a:rPr lang="en-IN" dirty="0"/>
              <a:t>Mean-shift clustering</a:t>
            </a:r>
          </a:p>
          <a:p>
            <a:r>
              <a:rPr lang="en-IN" dirty="0"/>
              <a:t>Spectral clustering</a:t>
            </a:r>
          </a:p>
          <a:p>
            <a:r>
              <a:rPr lang="en-IN" dirty="0"/>
              <a:t>Birch clustering</a:t>
            </a:r>
          </a:p>
          <a:p>
            <a:r>
              <a:rPr lang="en-IN" dirty="0"/>
              <a:t>DBSCAN clustering</a:t>
            </a:r>
          </a:p>
          <a:p>
            <a:r>
              <a:rPr lang="en-IN" dirty="0"/>
              <a:t>Bisecting </a:t>
            </a:r>
            <a:r>
              <a:rPr lang="en-IN" dirty="0" err="1"/>
              <a:t>Kmeans</a:t>
            </a:r>
            <a:r>
              <a:rPr lang="en-IN" dirty="0"/>
              <a:t> clustering</a:t>
            </a:r>
          </a:p>
          <a:p>
            <a:r>
              <a:rPr lang="en-IN" dirty="0"/>
              <a:t>OPTICS clustering</a:t>
            </a:r>
          </a:p>
        </p:txBody>
      </p:sp>
      <p:pic>
        <p:nvPicPr>
          <p:cNvPr id="4" name="Picture 3">
            <a:extLst>
              <a:ext uri="{FF2B5EF4-FFF2-40B4-BE49-F238E27FC236}">
                <a16:creationId xmlns:a16="http://schemas.microsoft.com/office/drawing/2014/main" id="{A1627010-65C0-01AC-869F-93E41533F821}"/>
              </a:ext>
            </a:extLst>
          </p:cNvPr>
          <p:cNvPicPr>
            <a:picLocks noChangeAspect="1"/>
          </p:cNvPicPr>
          <p:nvPr/>
        </p:nvPicPr>
        <p:blipFill>
          <a:blip r:embed="rId2"/>
          <a:stretch>
            <a:fillRect/>
          </a:stretch>
        </p:blipFill>
        <p:spPr>
          <a:xfrm>
            <a:off x="5266006" y="2432304"/>
            <a:ext cx="6456602" cy="3996944"/>
          </a:xfrm>
          <a:prstGeom prst="rect">
            <a:avLst/>
          </a:prstGeom>
        </p:spPr>
      </p:pic>
    </p:spTree>
    <p:extLst>
      <p:ext uri="{BB962C8B-B14F-4D97-AF65-F5344CB8AC3E}">
        <p14:creationId xmlns:p14="http://schemas.microsoft.com/office/powerpoint/2010/main" val="2860372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6E08-7EC0-4296-B473-EEA51D617000}"/>
              </a:ext>
            </a:extLst>
          </p:cNvPr>
          <p:cNvSpPr>
            <a:spLocks noGrp="1"/>
          </p:cNvSpPr>
          <p:nvPr>
            <p:ph type="title"/>
          </p:nvPr>
        </p:nvSpPr>
        <p:spPr/>
        <p:txBody>
          <a:bodyPr/>
          <a:lstStyle/>
          <a:p>
            <a:r>
              <a:rPr lang="en-IN" sz="2800" dirty="0"/>
              <a:t>AFFINITY PROPAGATION CLUSTERING</a:t>
            </a:r>
          </a:p>
        </p:txBody>
      </p:sp>
      <p:sp>
        <p:nvSpPr>
          <p:cNvPr id="3" name="Content Placeholder 2">
            <a:extLst>
              <a:ext uri="{FF2B5EF4-FFF2-40B4-BE49-F238E27FC236}">
                <a16:creationId xmlns:a16="http://schemas.microsoft.com/office/drawing/2014/main" id="{AFE12A50-986D-5F1B-E053-71063DB5186E}"/>
              </a:ext>
            </a:extLst>
          </p:cNvPr>
          <p:cNvSpPr>
            <a:spLocks noGrp="1"/>
          </p:cNvSpPr>
          <p:nvPr>
            <p:ph idx="1"/>
          </p:nvPr>
        </p:nvSpPr>
        <p:spPr>
          <a:xfrm>
            <a:off x="505730" y="2320036"/>
            <a:ext cx="10521934" cy="4108196"/>
          </a:xfrm>
        </p:spPr>
        <p:txBody>
          <a:bodyPr>
            <a:normAutofit/>
          </a:bodyPr>
          <a:lstStyle/>
          <a:p>
            <a:r>
              <a:rPr lang="en-US" dirty="0">
                <a:latin typeface="Times New Roman" panose="02020603050405020304" pitchFamily="18" charset="0"/>
                <a:cs typeface="Times New Roman" panose="02020603050405020304" pitchFamily="18" charset="0"/>
              </a:rPr>
              <a:t>Affinity Propagation creates clusters by sending</a:t>
            </a:r>
          </a:p>
          <a:p>
            <a:pPr marL="0" indent="0">
              <a:buNone/>
            </a:pPr>
            <a:r>
              <a:rPr lang="en-US" dirty="0">
                <a:latin typeface="Times New Roman" panose="02020603050405020304" pitchFamily="18" charset="0"/>
                <a:cs typeface="Times New Roman" panose="02020603050405020304" pitchFamily="18" charset="0"/>
              </a:rPr>
              <a:t>messages between pairs of samples until</a:t>
            </a:r>
          </a:p>
          <a:p>
            <a:pPr marL="0" indent="0">
              <a:buNone/>
            </a:pPr>
            <a:r>
              <a:rPr lang="en-US" dirty="0">
                <a:latin typeface="Times New Roman" panose="02020603050405020304" pitchFamily="18" charset="0"/>
                <a:cs typeface="Times New Roman" panose="02020603050405020304" pitchFamily="18" charset="0"/>
              </a:rPr>
              <a:t>convergence.</a:t>
            </a:r>
          </a:p>
          <a:p>
            <a:r>
              <a:rPr lang="en-US" dirty="0">
                <a:latin typeface="Times New Roman" panose="02020603050405020304" pitchFamily="18" charset="0"/>
                <a:cs typeface="Times New Roman" panose="02020603050405020304" pitchFamily="18" charset="0"/>
              </a:rPr>
              <a:t>A dataset is then described using a small number of</a:t>
            </a:r>
          </a:p>
          <a:p>
            <a:pPr marL="0" indent="0">
              <a:buNone/>
            </a:pPr>
            <a:r>
              <a:rPr lang="en-US" dirty="0">
                <a:latin typeface="Times New Roman" panose="02020603050405020304" pitchFamily="18" charset="0"/>
                <a:cs typeface="Times New Roman" panose="02020603050405020304" pitchFamily="18" charset="0"/>
              </a:rPr>
              <a:t>exemplars, which are identified as those most</a:t>
            </a:r>
          </a:p>
          <a:p>
            <a:pPr marL="0" indent="0">
              <a:buNone/>
            </a:pPr>
            <a:r>
              <a:rPr lang="en-US" dirty="0">
                <a:latin typeface="Times New Roman" panose="02020603050405020304" pitchFamily="18" charset="0"/>
                <a:cs typeface="Times New Roman" panose="02020603050405020304" pitchFamily="18" charset="0"/>
              </a:rPr>
              <a:t>representative of other samples.</a:t>
            </a:r>
          </a:p>
          <a:p>
            <a:r>
              <a:rPr lang="en-US" dirty="0">
                <a:latin typeface="Times New Roman" panose="02020603050405020304" pitchFamily="18" charset="0"/>
                <a:cs typeface="Times New Roman" panose="02020603050405020304" pitchFamily="18" charset="0"/>
              </a:rPr>
              <a:t>Affinity Propagation works based on similarities</a:t>
            </a:r>
          </a:p>
          <a:p>
            <a:pPr marL="0" indent="0">
              <a:buNone/>
            </a:pPr>
            <a:r>
              <a:rPr lang="en-US" dirty="0">
                <a:latin typeface="Times New Roman" panose="02020603050405020304" pitchFamily="18" charset="0"/>
                <a:cs typeface="Times New Roman" panose="02020603050405020304" pitchFamily="18" charset="0"/>
              </a:rPr>
              <a:t>between data points</a:t>
            </a:r>
          </a:p>
          <a:p>
            <a:r>
              <a:rPr lang="en-US" dirty="0">
                <a:latin typeface="Times New Roman" panose="02020603050405020304" pitchFamily="18" charset="0"/>
                <a:cs typeface="Times New Roman" panose="02020603050405020304" pitchFamily="18" charset="0"/>
              </a:rPr>
              <a:t> Identifies a set of cluster center that represents</a:t>
            </a:r>
          </a:p>
          <a:p>
            <a:pPr marL="0" indent="0">
              <a:buNone/>
            </a:pPr>
            <a:r>
              <a:rPr lang="en-US" dirty="0">
                <a:latin typeface="Times New Roman" panose="02020603050405020304" pitchFamily="18" charset="0"/>
                <a:cs typeface="Times New Roman" panose="02020603050405020304" pitchFamily="18" charset="0"/>
              </a:rPr>
              <a:t>the dataset</a:t>
            </a:r>
          </a:p>
          <a:p>
            <a:pPr marL="0" indent="0">
              <a:buNone/>
            </a:pPr>
            <a:endParaRPr lang="en-IN" dirty="0"/>
          </a:p>
        </p:txBody>
      </p:sp>
      <p:pic>
        <p:nvPicPr>
          <p:cNvPr id="4" name="Picture 3">
            <a:extLst>
              <a:ext uri="{FF2B5EF4-FFF2-40B4-BE49-F238E27FC236}">
                <a16:creationId xmlns:a16="http://schemas.microsoft.com/office/drawing/2014/main" id="{9BC26D5C-45F7-0274-7743-46EB4572B723}"/>
              </a:ext>
            </a:extLst>
          </p:cNvPr>
          <p:cNvPicPr>
            <a:picLocks noChangeAspect="1"/>
          </p:cNvPicPr>
          <p:nvPr/>
        </p:nvPicPr>
        <p:blipFill>
          <a:blip r:embed="rId2"/>
          <a:stretch>
            <a:fillRect/>
          </a:stretch>
        </p:blipFill>
        <p:spPr>
          <a:xfrm>
            <a:off x="5916167" y="2160016"/>
            <a:ext cx="5340097" cy="4428236"/>
          </a:xfrm>
          <a:prstGeom prst="rect">
            <a:avLst/>
          </a:prstGeom>
        </p:spPr>
      </p:pic>
    </p:spTree>
    <p:extLst>
      <p:ext uri="{BB962C8B-B14F-4D97-AF65-F5344CB8AC3E}">
        <p14:creationId xmlns:p14="http://schemas.microsoft.com/office/powerpoint/2010/main" val="154307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E806-0692-6C66-3962-A660DA21F6F4}"/>
              </a:ext>
            </a:extLst>
          </p:cNvPr>
          <p:cNvSpPr>
            <a:spLocks noGrp="1"/>
          </p:cNvSpPr>
          <p:nvPr>
            <p:ph type="title"/>
          </p:nvPr>
        </p:nvSpPr>
        <p:spPr/>
        <p:txBody>
          <a:bodyPr/>
          <a:lstStyle/>
          <a:p>
            <a:r>
              <a:rPr lang="en-IN" dirty="0"/>
              <a:t>Advantage and Disadvantage</a:t>
            </a:r>
          </a:p>
        </p:txBody>
      </p:sp>
      <p:sp>
        <p:nvSpPr>
          <p:cNvPr id="3" name="Content Placeholder 2">
            <a:extLst>
              <a:ext uri="{FF2B5EF4-FFF2-40B4-BE49-F238E27FC236}">
                <a16:creationId xmlns:a16="http://schemas.microsoft.com/office/drawing/2014/main" id="{7CA7BCD8-C934-88DE-8949-6258FDD40BA1}"/>
              </a:ext>
            </a:extLst>
          </p:cNvPr>
          <p:cNvSpPr>
            <a:spLocks noGrp="1"/>
          </p:cNvSpPr>
          <p:nvPr>
            <p:ph idx="1"/>
          </p:nvPr>
        </p:nvSpPr>
        <p:spPr>
          <a:xfrm>
            <a:off x="731520" y="2548636"/>
            <a:ext cx="10131552" cy="3416300"/>
          </a:xfrm>
        </p:spPr>
        <p:txBody>
          <a:bodyPr>
            <a:normAutofit/>
          </a:bodyPr>
          <a:lstStyle/>
          <a:p>
            <a:pPr marL="0" indent="0">
              <a:buNone/>
            </a:pPr>
            <a:r>
              <a:rPr lang="en-US" sz="2000" dirty="0">
                <a:solidFill>
                  <a:schemeClr val="accent2">
                    <a:lumMod val="75000"/>
                  </a:schemeClr>
                </a:solidFill>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 Has better performance and lower clustering error</a:t>
            </a:r>
          </a:p>
          <a:p>
            <a:pPr marL="0" indent="0">
              <a:buNone/>
            </a:pPr>
            <a:r>
              <a:rPr lang="en-US" sz="2000" dirty="0">
                <a:solidFill>
                  <a:schemeClr val="accent2">
                    <a:lumMod val="75000"/>
                  </a:schemeClr>
                </a:solidFill>
                <a:latin typeface="Times New Roman" panose="02020603050405020304" pitchFamily="18" charset="0"/>
                <a:cs typeface="Times New Roman" panose="02020603050405020304" pitchFamily="18" charset="0"/>
              </a:rPr>
              <a:t>Disadvantages:-</a:t>
            </a:r>
          </a:p>
          <a:p>
            <a:r>
              <a:rPr lang="en-US" sz="2000" dirty="0">
                <a:latin typeface="Times New Roman" panose="02020603050405020304" pitchFamily="18" charset="0"/>
                <a:cs typeface="Times New Roman" panose="02020603050405020304" pitchFamily="18" charset="0"/>
              </a:rPr>
              <a:t> It is quite slow and memory-heavy, making it difficult to scale to larger datasets. We do not have any direct control on the number of clusters but in some applications, we need a specific number of clusters.</a:t>
            </a:r>
          </a:p>
          <a:p>
            <a:r>
              <a:rPr lang="en-US" sz="2000" dirty="0">
                <a:latin typeface="Times New Roman" panose="02020603050405020304" pitchFamily="18" charset="0"/>
                <a:cs typeface="Times New Roman" panose="02020603050405020304" pitchFamily="18" charset="0"/>
              </a:rPr>
              <a:t> It also assumes the true underlying clusters are globular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84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FCF2-60BB-440A-CD12-CFD0EC548620}"/>
              </a:ext>
            </a:extLst>
          </p:cNvPr>
          <p:cNvSpPr>
            <a:spLocks noGrp="1"/>
          </p:cNvSpPr>
          <p:nvPr>
            <p:ph type="title"/>
          </p:nvPr>
        </p:nvSpPr>
        <p:spPr/>
        <p:txBody>
          <a:bodyPr/>
          <a:lstStyle/>
          <a:p>
            <a:r>
              <a:rPr lang="en-IN" dirty="0"/>
              <a:t>Mean-Shift clustering</a:t>
            </a:r>
          </a:p>
        </p:txBody>
      </p:sp>
      <p:sp>
        <p:nvSpPr>
          <p:cNvPr id="3" name="Content Placeholder 2">
            <a:extLst>
              <a:ext uri="{FF2B5EF4-FFF2-40B4-BE49-F238E27FC236}">
                <a16:creationId xmlns:a16="http://schemas.microsoft.com/office/drawing/2014/main" id="{17622B83-6420-D862-2F82-3C355E41B1CB}"/>
              </a:ext>
            </a:extLst>
          </p:cNvPr>
          <p:cNvSpPr>
            <a:spLocks noGrp="1"/>
          </p:cNvSpPr>
          <p:nvPr>
            <p:ph idx="1"/>
          </p:nvPr>
        </p:nvSpPr>
        <p:spPr>
          <a:xfrm>
            <a:off x="304800" y="2532888"/>
            <a:ext cx="9675813" cy="3813048"/>
          </a:xfrm>
        </p:spPr>
        <p:txBody>
          <a:bodyPr>
            <a:normAutofit fontScale="92500" lnSpcReduction="10000"/>
          </a:bodyPr>
          <a:lstStyle/>
          <a:p>
            <a:r>
              <a:rPr lang="en-US" sz="1900" dirty="0">
                <a:latin typeface="Times New Roman" panose="02020603050405020304" pitchFamily="18" charset="0"/>
                <a:cs typeface="Times New Roman" panose="02020603050405020304" pitchFamily="18" charset="0"/>
              </a:rPr>
              <a:t>Mean-shift algorithm basically assigns the </a:t>
            </a:r>
            <a:r>
              <a:rPr lang="en-US" sz="1900" dirty="0" err="1">
                <a:latin typeface="Times New Roman" panose="02020603050405020304" pitchFamily="18" charset="0"/>
                <a:cs typeface="Times New Roman" panose="02020603050405020304" pitchFamily="18" charset="0"/>
              </a:rPr>
              <a:t>datapointsto</a:t>
            </a:r>
            <a:r>
              <a:rPr lang="en-US" sz="1900" dirty="0">
                <a:latin typeface="Times New Roman" panose="02020603050405020304" pitchFamily="18" charset="0"/>
                <a:cs typeface="Times New Roman" panose="02020603050405020304" pitchFamily="18" charset="0"/>
              </a:rPr>
              <a:t> the clusters iteratively by shifting points towards the highest density of datapoints i.e. cluster centroid.</a:t>
            </a:r>
          </a:p>
          <a:p>
            <a:r>
              <a:rPr lang="en-US" sz="1900" dirty="0">
                <a:latin typeface="Times New Roman" panose="02020603050405020304" pitchFamily="18" charset="0"/>
                <a:cs typeface="Times New Roman" panose="02020603050405020304" pitchFamily="18" charset="0"/>
              </a:rPr>
              <a:t>The difference between K-Means algorithm and Mean-Shift is that later one does not need to specify the number of clusters in advance because the number of clusters will be determined by the algorithm</a:t>
            </a:r>
          </a:p>
          <a:p>
            <a:pPr algn="l"/>
            <a:r>
              <a:rPr lang="en-US" sz="1900" i="0" dirty="0">
                <a:solidFill>
                  <a:srgbClr val="000000"/>
                </a:solidFill>
                <a:effectLst/>
                <a:latin typeface="Times New Roman" panose="02020603050405020304" pitchFamily="18" charset="0"/>
                <a:cs typeface="Times New Roman" panose="02020603050405020304" pitchFamily="18" charset="0"/>
              </a:rPr>
              <a:t>The steps involved in the Mean-Shift clustering algorithm are as follows −</a:t>
            </a:r>
          </a:p>
          <a:p>
            <a:pPr algn="just">
              <a:buFont typeface="Arial" panose="020B0604020202020204" pitchFamily="34" charset="0"/>
              <a:buChar char="•"/>
            </a:pPr>
            <a:r>
              <a:rPr lang="en-US" sz="1900" i="0" dirty="0">
                <a:solidFill>
                  <a:srgbClr val="000000"/>
                </a:solidFill>
                <a:effectLst/>
                <a:latin typeface="Times New Roman" panose="02020603050405020304" pitchFamily="18" charset="0"/>
                <a:cs typeface="Times New Roman" panose="02020603050405020304" pitchFamily="18" charset="0"/>
              </a:rPr>
              <a:t>Initialize the mean of each data point to its own value.</a:t>
            </a:r>
          </a:p>
          <a:p>
            <a:pPr algn="just">
              <a:buFont typeface="Arial" panose="020B0604020202020204" pitchFamily="34" charset="0"/>
              <a:buChar char="•"/>
            </a:pPr>
            <a:r>
              <a:rPr lang="en-US" sz="1900" i="0" dirty="0">
                <a:solidFill>
                  <a:srgbClr val="000000"/>
                </a:solidFill>
                <a:effectLst/>
                <a:latin typeface="Times New Roman" panose="02020603050405020304" pitchFamily="18" charset="0"/>
                <a:cs typeface="Times New Roman" panose="02020603050405020304" pitchFamily="18" charset="0"/>
              </a:rPr>
              <a:t>For each data point, compute the mean shift vector, which is the          tor that points towards the densest area of the data.</a:t>
            </a:r>
          </a:p>
          <a:p>
            <a:pPr algn="just">
              <a:buFont typeface="Arial" panose="020B0604020202020204" pitchFamily="34" charset="0"/>
              <a:buChar char="•"/>
            </a:pPr>
            <a:r>
              <a:rPr lang="en-US" sz="1900" i="0" dirty="0">
                <a:solidFill>
                  <a:srgbClr val="000000"/>
                </a:solidFill>
                <a:effectLst/>
                <a:latin typeface="Times New Roman" panose="02020603050405020304" pitchFamily="18" charset="0"/>
                <a:cs typeface="Times New Roman" panose="02020603050405020304" pitchFamily="18" charset="0"/>
              </a:rPr>
              <a:t>Update the mean of each data point by shifting it towards the densest area  of the data.</a:t>
            </a:r>
          </a:p>
          <a:p>
            <a:pPr algn="just">
              <a:buFont typeface="Arial" panose="020B0604020202020204" pitchFamily="34" charset="0"/>
              <a:buChar char="•"/>
            </a:pPr>
            <a:r>
              <a:rPr lang="en-US" sz="1900" i="0" dirty="0">
                <a:solidFill>
                  <a:srgbClr val="000000"/>
                </a:solidFill>
                <a:effectLst/>
                <a:latin typeface="Times New Roman" panose="02020603050405020304" pitchFamily="18" charset="0"/>
                <a:cs typeface="Times New Roman" panose="02020603050405020304" pitchFamily="18" charset="0"/>
              </a:rPr>
              <a:t>Repeat steps 2 and 3 until convergence is reached.</a:t>
            </a:r>
          </a:p>
          <a:p>
            <a:endParaRPr lang="en-IN" dirty="0"/>
          </a:p>
        </p:txBody>
      </p:sp>
      <p:pic>
        <p:nvPicPr>
          <p:cNvPr id="4" name="Picture 3">
            <a:extLst>
              <a:ext uri="{FF2B5EF4-FFF2-40B4-BE49-F238E27FC236}">
                <a16:creationId xmlns:a16="http://schemas.microsoft.com/office/drawing/2014/main" id="{A6E9BD3F-DFA8-8973-3615-BDCB59D034E5}"/>
              </a:ext>
            </a:extLst>
          </p:cNvPr>
          <p:cNvPicPr>
            <a:picLocks noChangeAspect="1"/>
          </p:cNvPicPr>
          <p:nvPr/>
        </p:nvPicPr>
        <p:blipFill>
          <a:blip r:embed="rId2"/>
          <a:stretch>
            <a:fillRect/>
          </a:stretch>
        </p:blipFill>
        <p:spPr>
          <a:xfrm>
            <a:off x="7466013" y="4093274"/>
            <a:ext cx="4648200" cy="2357437"/>
          </a:xfrm>
          <a:prstGeom prst="rect">
            <a:avLst/>
          </a:prstGeom>
        </p:spPr>
      </p:pic>
    </p:spTree>
    <p:extLst>
      <p:ext uri="{BB962C8B-B14F-4D97-AF65-F5344CB8AC3E}">
        <p14:creationId xmlns:p14="http://schemas.microsoft.com/office/powerpoint/2010/main" val="31051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0CFC-594A-8578-33D5-B04F45B969FA}"/>
              </a:ext>
            </a:extLst>
          </p:cNvPr>
          <p:cNvSpPr>
            <a:spLocks noGrp="1"/>
          </p:cNvSpPr>
          <p:nvPr>
            <p:ph type="title"/>
          </p:nvPr>
        </p:nvSpPr>
        <p:spPr/>
        <p:txBody>
          <a:bodyPr/>
          <a:lstStyle/>
          <a:p>
            <a:r>
              <a:rPr lang="en-IN" dirty="0"/>
              <a:t>Advantage and Disadvantage</a:t>
            </a:r>
          </a:p>
        </p:txBody>
      </p:sp>
      <p:sp>
        <p:nvSpPr>
          <p:cNvPr id="3" name="Content Placeholder 2">
            <a:extLst>
              <a:ext uri="{FF2B5EF4-FFF2-40B4-BE49-F238E27FC236}">
                <a16:creationId xmlns:a16="http://schemas.microsoft.com/office/drawing/2014/main" id="{8FDC03F5-20D7-9AB8-BC4A-C883DFAA00A8}"/>
              </a:ext>
            </a:extLst>
          </p:cNvPr>
          <p:cNvSpPr>
            <a:spLocks noGrp="1"/>
          </p:cNvSpPr>
          <p:nvPr>
            <p:ph idx="1"/>
          </p:nvPr>
        </p:nvSpPr>
        <p:spPr>
          <a:xfrm>
            <a:off x="1154954" y="2400300"/>
            <a:ext cx="8825659" cy="4248150"/>
          </a:xfrm>
        </p:spPr>
        <p:txBody>
          <a:bodyPr>
            <a:normAutofit fontScale="92500" lnSpcReduction="20000"/>
          </a:bodyPr>
          <a:lstStyle/>
          <a:p>
            <a:pPr marL="0" indent="0">
              <a:buNone/>
            </a:pPr>
            <a:r>
              <a:rPr lang="en-US" dirty="0">
                <a:solidFill>
                  <a:schemeClr val="accent2">
                    <a:lumMod val="75000"/>
                  </a:schemeClr>
                </a:solidFill>
                <a:latin typeface="Times New Roman" panose="02020603050405020304" pitchFamily="18" charset="0"/>
                <a:cs typeface="Times New Roman" panose="02020603050405020304" pitchFamily="18" charset="0"/>
              </a:rPr>
              <a:t>Advantages:-</a:t>
            </a:r>
          </a:p>
          <a:p>
            <a:r>
              <a:rPr lang="en-US" dirty="0">
                <a:latin typeface="Times New Roman" panose="02020603050405020304" pitchFamily="18" charset="0"/>
                <a:cs typeface="Times New Roman" panose="02020603050405020304" pitchFamily="18" charset="0"/>
              </a:rPr>
              <a:t> It does not need to make any model assumption as like in K-means or Gaussian mixture.</a:t>
            </a:r>
          </a:p>
          <a:p>
            <a:r>
              <a:rPr lang="en-US" dirty="0">
                <a:latin typeface="Times New Roman" panose="02020603050405020304" pitchFamily="18" charset="0"/>
                <a:cs typeface="Times New Roman" panose="02020603050405020304" pitchFamily="18" charset="0"/>
              </a:rPr>
              <a:t> It can also model the complex clusters which have nonconvex shape.</a:t>
            </a:r>
          </a:p>
          <a:p>
            <a:r>
              <a:rPr lang="en-US" dirty="0">
                <a:latin typeface="Times New Roman" panose="02020603050405020304" pitchFamily="18" charset="0"/>
                <a:cs typeface="Times New Roman" panose="02020603050405020304" pitchFamily="18" charset="0"/>
              </a:rPr>
              <a:t> It only needs one parameter named bandwidth which automatically determines the number of clusters.</a:t>
            </a:r>
          </a:p>
          <a:p>
            <a:r>
              <a:rPr lang="en-US" dirty="0">
                <a:latin typeface="Times New Roman" panose="02020603050405020304" pitchFamily="18" charset="0"/>
                <a:cs typeface="Times New Roman" panose="02020603050405020304" pitchFamily="18" charset="0"/>
              </a:rPr>
              <a:t>There is no issue of local minima as like in K-means.</a:t>
            </a:r>
          </a:p>
          <a:p>
            <a:r>
              <a:rPr lang="en-US" dirty="0">
                <a:latin typeface="Times New Roman" panose="02020603050405020304" pitchFamily="18" charset="0"/>
                <a:cs typeface="Times New Roman" panose="02020603050405020304" pitchFamily="18" charset="0"/>
              </a:rPr>
              <a:t>No problem generated from outliers.</a:t>
            </a:r>
          </a:p>
          <a:p>
            <a:pPr marL="0" indent="0">
              <a:buNone/>
            </a:pPr>
            <a:r>
              <a:rPr lang="en-US" dirty="0">
                <a:solidFill>
                  <a:schemeClr val="accent2">
                    <a:lumMod val="75000"/>
                  </a:schemeClr>
                </a:solidFill>
                <a:latin typeface="Times New Roman" panose="02020603050405020304" pitchFamily="18" charset="0"/>
                <a:cs typeface="Times New Roman" panose="02020603050405020304" pitchFamily="18" charset="0"/>
              </a:rPr>
              <a:t>Disadvantages:-</a:t>
            </a:r>
          </a:p>
          <a:p>
            <a:r>
              <a:rPr lang="en-US" dirty="0">
                <a:latin typeface="Times New Roman" panose="02020603050405020304" pitchFamily="18" charset="0"/>
                <a:cs typeface="Times New Roman" panose="02020603050405020304" pitchFamily="18" charset="0"/>
              </a:rPr>
              <a:t> Mean-shift algorithm does not work well in case of high dimension, where number of clusters changes abruptly.</a:t>
            </a:r>
          </a:p>
          <a:p>
            <a:r>
              <a:rPr lang="en-US" dirty="0">
                <a:latin typeface="Times New Roman" panose="02020603050405020304" pitchFamily="18" charset="0"/>
                <a:cs typeface="Times New Roman" panose="02020603050405020304" pitchFamily="18" charset="0"/>
              </a:rPr>
              <a:t> We do not have any direct control on the number of clusters but in some applications, we need a specific number of clusters.</a:t>
            </a:r>
          </a:p>
          <a:p>
            <a:r>
              <a:rPr lang="en-US" dirty="0">
                <a:latin typeface="Times New Roman" panose="02020603050405020304" pitchFamily="18" charset="0"/>
                <a:cs typeface="Times New Roman" panose="02020603050405020304" pitchFamily="18" charset="0"/>
              </a:rPr>
              <a:t> It cannot differentiate between meaningful and meaningless modes.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303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D591-7D62-7082-8E33-9E473473D2E3}"/>
              </a:ext>
            </a:extLst>
          </p:cNvPr>
          <p:cNvSpPr>
            <a:spLocks noGrp="1"/>
          </p:cNvSpPr>
          <p:nvPr>
            <p:ph type="title"/>
          </p:nvPr>
        </p:nvSpPr>
        <p:spPr/>
        <p:txBody>
          <a:bodyPr/>
          <a:lstStyle/>
          <a:p>
            <a:r>
              <a:rPr lang="en-IN" dirty="0"/>
              <a:t>SPECTRAL CLUSTERING</a:t>
            </a:r>
          </a:p>
        </p:txBody>
      </p:sp>
      <p:sp>
        <p:nvSpPr>
          <p:cNvPr id="3" name="Content Placeholder 2">
            <a:extLst>
              <a:ext uri="{FF2B5EF4-FFF2-40B4-BE49-F238E27FC236}">
                <a16:creationId xmlns:a16="http://schemas.microsoft.com/office/drawing/2014/main" id="{1B3E7ACA-39D7-39FB-3321-66409332E146}"/>
              </a:ext>
            </a:extLst>
          </p:cNvPr>
          <p:cNvSpPr>
            <a:spLocks noGrp="1"/>
          </p:cNvSpPr>
          <p:nvPr>
            <p:ph idx="1"/>
          </p:nvPr>
        </p:nvSpPr>
        <p:spPr>
          <a:xfrm>
            <a:off x="447676" y="2734056"/>
            <a:ext cx="8761413" cy="3285744"/>
          </a:xfrm>
        </p:spPr>
        <p:txBody>
          <a:bodyPr>
            <a:normAutofit/>
          </a:bodyPr>
          <a:lstStyle/>
          <a:p>
            <a:r>
              <a:rPr lang="en-US" dirty="0">
                <a:latin typeface="Times New Roman" panose="02020603050405020304" pitchFamily="18" charset="0"/>
                <a:cs typeface="Times New Roman" panose="02020603050405020304" pitchFamily="18" charset="0"/>
              </a:rPr>
              <a:t>In spectral clustering, data points are treated as nodes of a graph. Thus, spectral clustering is a graph partitioning problem.</a:t>
            </a:r>
          </a:p>
          <a:p>
            <a:r>
              <a:rPr lang="en-US" dirty="0">
                <a:latin typeface="Times New Roman" panose="02020603050405020304" pitchFamily="18" charset="0"/>
                <a:cs typeface="Times New Roman" panose="02020603050405020304" pitchFamily="18" charset="0"/>
              </a:rPr>
              <a:t>The nodes are then mapped to a low-dimensional space that can be easily segregated to form clusters. No assumption is made about the shape/form of the clusters.</a:t>
            </a:r>
          </a:p>
          <a:p>
            <a:r>
              <a:rPr lang="en-US" dirty="0">
                <a:latin typeface="Times New Roman" panose="02020603050405020304" pitchFamily="18" charset="0"/>
                <a:cs typeface="Times New Roman" panose="02020603050405020304" pitchFamily="18" charset="0"/>
              </a:rPr>
              <a:t>The goal of spectral clustering is to cluster data that is connected but not necessarily compact or clustered within convex boundaries.</a:t>
            </a: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Spectral co-clustering is a type of clustering algorithm that is used to find clusters in both rows and columns of a data matrix simultaneously. This is different from traditional clustering algorithm, which only cluster the rows or columns of a data matrix.</a:t>
            </a:r>
          </a:p>
          <a:p>
            <a:endParaRPr lang="en-IN" dirty="0"/>
          </a:p>
        </p:txBody>
      </p:sp>
      <p:pic>
        <p:nvPicPr>
          <p:cNvPr id="4" name="Picture 3">
            <a:extLst>
              <a:ext uri="{FF2B5EF4-FFF2-40B4-BE49-F238E27FC236}">
                <a16:creationId xmlns:a16="http://schemas.microsoft.com/office/drawing/2014/main" id="{75D2056B-21DC-D2B4-88EC-769EA8D4D8FF}"/>
              </a:ext>
            </a:extLst>
          </p:cNvPr>
          <p:cNvPicPr>
            <a:picLocks noChangeAspect="1"/>
          </p:cNvPicPr>
          <p:nvPr/>
        </p:nvPicPr>
        <p:blipFill>
          <a:blip r:embed="rId2"/>
          <a:stretch>
            <a:fillRect/>
          </a:stretch>
        </p:blipFill>
        <p:spPr>
          <a:xfrm>
            <a:off x="9209089" y="2734056"/>
            <a:ext cx="3295650" cy="3683867"/>
          </a:xfrm>
          <a:prstGeom prst="rect">
            <a:avLst/>
          </a:prstGeom>
        </p:spPr>
      </p:pic>
    </p:spTree>
    <p:extLst>
      <p:ext uri="{BB962C8B-B14F-4D97-AF65-F5344CB8AC3E}">
        <p14:creationId xmlns:p14="http://schemas.microsoft.com/office/powerpoint/2010/main" val="2184870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5E9A-E305-BEBC-6EA4-C766E7599EEB}"/>
              </a:ext>
            </a:extLst>
          </p:cNvPr>
          <p:cNvSpPr>
            <a:spLocks noGrp="1"/>
          </p:cNvSpPr>
          <p:nvPr>
            <p:ph type="title"/>
          </p:nvPr>
        </p:nvSpPr>
        <p:spPr/>
        <p:txBody>
          <a:bodyPr/>
          <a:lstStyle/>
          <a:p>
            <a:r>
              <a:rPr lang="en-IN" dirty="0"/>
              <a:t>Advantage and Disadvantage</a:t>
            </a:r>
          </a:p>
        </p:txBody>
      </p:sp>
      <p:sp>
        <p:nvSpPr>
          <p:cNvPr id="3" name="Content Placeholder 2">
            <a:extLst>
              <a:ext uri="{FF2B5EF4-FFF2-40B4-BE49-F238E27FC236}">
                <a16:creationId xmlns:a16="http://schemas.microsoft.com/office/drawing/2014/main" id="{371433B0-B47C-A527-39E1-73A029404410}"/>
              </a:ext>
            </a:extLst>
          </p:cNvPr>
          <p:cNvSpPr>
            <a:spLocks noGrp="1"/>
          </p:cNvSpPr>
          <p:nvPr>
            <p:ph idx="1"/>
          </p:nvPr>
        </p:nvSpPr>
        <p:spPr>
          <a:xfrm>
            <a:off x="888254" y="2276856"/>
            <a:ext cx="10113121" cy="3607476"/>
          </a:xfrm>
        </p:spPr>
        <p:txBody>
          <a:bodyPr>
            <a:noAutofit/>
          </a:bodyPr>
          <a:lstStyle/>
          <a:p>
            <a:pPr marL="0" indent="0">
              <a:buNone/>
            </a:pPr>
            <a:r>
              <a:rPr lang="en-US" sz="1400" dirty="0">
                <a:solidFill>
                  <a:schemeClr val="accent2">
                    <a:lumMod val="75000"/>
                  </a:schemeClr>
                </a:solidFill>
                <a:latin typeface="Times New Roman" panose="02020603050405020304" pitchFamily="18" charset="0"/>
                <a:cs typeface="Times New Roman" panose="02020603050405020304" pitchFamily="18" charset="0"/>
              </a:rPr>
              <a:t>Advantages:-</a:t>
            </a:r>
          </a:p>
          <a:p>
            <a:r>
              <a:rPr lang="en-US" sz="1400" dirty="0">
                <a:latin typeface="Times New Roman" panose="02020603050405020304" pitchFamily="18" charset="0"/>
                <a:cs typeface="Times New Roman" panose="02020603050405020304" pitchFamily="18" charset="0"/>
              </a:rPr>
              <a:t>Applicable for high dimensional datasets. One of the main advantages that spectral clustering has over other clustering algorithms is that it can be used on high-dimensional datasets with many features.</a:t>
            </a:r>
          </a:p>
          <a:p>
            <a:r>
              <a:rPr lang="en-US" sz="1400" dirty="0">
                <a:latin typeface="Times New Roman" panose="02020603050405020304" pitchFamily="18" charset="0"/>
                <a:cs typeface="Times New Roman" panose="02020603050405020304" pitchFamily="18" charset="0"/>
              </a:rPr>
              <a:t> Not strong assumptions about cluster shape. Spectral clustering does not make strong assumptions about the shape of the clusters in the data. That means that it is appropriate to use spectral clustering even when you suspect the clusters in your data may be irregularly shaped.</a:t>
            </a:r>
          </a:p>
          <a:p>
            <a:r>
              <a:rPr lang="en-US" sz="1400" dirty="0">
                <a:latin typeface="Times New Roman" panose="02020603050405020304" pitchFamily="18" charset="0"/>
                <a:cs typeface="Times New Roman" panose="02020603050405020304" pitchFamily="18" charset="0"/>
              </a:rPr>
              <a:t>Can sometimes handle categorical variables. Some implementations of spectral clustering can handle cases where you have mixed data types, such as cases where you have categorical variables in your data. This is in part because spectral clustering uses similarity metrics rather than distance metrics to determine which points have more in common.</a:t>
            </a:r>
          </a:p>
          <a:p>
            <a:pPr marL="0" indent="0">
              <a:buNone/>
            </a:pPr>
            <a:r>
              <a:rPr lang="en-US" sz="1400" dirty="0">
                <a:solidFill>
                  <a:schemeClr val="accent2">
                    <a:lumMod val="75000"/>
                  </a:schemeClr>
                </a:solidFill>
                <a:latin typeface="Times New Roman" panose="02020603050405020304" pitchFamily="18" charset="0"/>
                <a:cs typeface="Times New Roman" panose="02020603050405020304" pitchFamily="18" charset="0"/>
              </a:rPr>
              <a:t>Disadvantages:-</a:t>
            </a:r>
          </a:p>
          <a:p>
            <a:r>
              <a:rPr lang="en-US" sz="1400" dirty="0">
                <a:latin typeface="Times New Roman" panose="02020603050405020304" pitchFamily="18" charset="0"/>
                <a:cs typeface="Times New Roman" panose="02020603050405020304" pitchFamily="18" charset="0"/>
              </a:rPr>
              <a:t> Relatively slow. One disadvantage of spectral clustering is that it is relatively slow compared to other clustering algorithms like k-means clustering.</a:t>
            </a:r>
          </a:p>
          <a:p>
            <a:r>
              <a:rPr lang="en-US" sz="1400" dirty="0">
                <a:latin typeface="Times New Roman" panose="02020603050405020304" pitchFamily="18" charset="0"/>
                <a:cs typeface="Times New Roman" panose="02020603050405020304" pitchFamily="18" charset="0"/>
              </a:rPr>
              <a:t> If you have a dataset with many, many data points then you may be better off using a faster algorithm.</a:t>
            </a:r>
          </a:p>
          <a:p>
            <a:r>
              <a:rPr lang="en-US" sz="1400" dirty="0">
                <a:latin typeface="Times New Roman" panose="02020603050405020304" pitchFamily="18" charset="0"/>
                <a:cs typeface="Times New Roman" panose="02020603050405020304" pitchFamily="18" charset="0"/>
              </a:rPr>
              <a:t>Need to select the number of clusters. As with many other clustering algorithms, spectral clustering requires you to select the number of clusters that should be used for your dataset. This can be difficult to do if you do not have strong intuition about the true number of clusters in the data.</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849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89</TotalTime>
  <Words>1658</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Ion Boardroom</vt:lpstr>
      <vt:lpstr>Machine Learning-Clustering</vt:lpstr>
      <vt:lpstr>Clustering and its Types</vt:lpstr>
      <vt:lpstr>Types of clustering</vt:lpstr>
      <vt:lpstr>AFFINITY PROPAGATION CLUSTERING</vt:lpstr>
      <vt:lpstr>Advantage and Disadvantage</vt:lpstr>
      <vt:lpstr>Mean-Shift clustering</vt:lpstr>
      <vt:lpstr>Advantage and Disadvantage</vt:lpstr>
      <vt:lpstr>SPECTRAL CLUSTERING</vt:lpstr>
      <vt:lpstr>Advantage and Disadvantage</vt:lpstr>
      <vt:lpstr>DBSCAN CLUSTERING</vt:lpstr>
      <vt:lpstr>Advantage and Disadvantage</vt:lpstr>
      <vt:lpstr>OPTICS CLUSTERING</vt:lpstr>
      <vt:lpstr>Advantage and Disadvantage</vt:lpstr>
      <vt:lpstr>BIRCH CLUSTERING</vt:lpstr>
      <vt:lpstr>Advantage and Disadvantage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Malya J</dc:creator>
  <cp:lastModifiedBy>Malya J</cp:lastModifiedBy>
  <cp:revision>9</cp:revision>
  <dcterms:created xsi:type="dcterms:W3CDTF">2024-10-17T16:30:22Z</dcterms:created>
  <dcterms:modified xsi:type="dcterms:W3CDTF">2024-10-18T15:04:47Z</dcterms:modified>
</cp:coreProperties>
</file>