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73" r:id="rId5"/>
    <p:sldId id="272" r:id="rId6"/>
    <p:sldId id="275" r:id="rId7"/>
    <p:sldId id="278" r:id="rId8"/>
    <p:sldId id="259" r:id="rId9"/>
    <p:sldId id="260" r:id="rId10"/>
    <p:sldId id="261" r:id="rId11"/>
    <p:sldId id="263" r:id="rId12"/>
    <p:sldId id="262" r:id="rId13"/>
    <p:sldId id="264" r:id="rId14"/>
    <p:sldId id="265" r:id="rId15"/>
    <p:sldId id="267" r:id="rId16"/>
    <p:sldId id="266" r:id="rId17"/>
    <p:sldId id="269" r:id="rId18"/>
    <p:sldId id="268" r:id="rId19"/>
    <p:sldId id="270" r:id="rId20"/>
    <p:sldId id="271" r:id="rId21"/>
    <p:sldId id="274" r:id="rId22"/>
    <p:sldId id="277"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6E21F0-5004-404F-AB9C-155FB7243235}" v="2" dt="2024-10-17T17:17:19.6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9F99910-5900-4204-8096-07CA014080CF}" type="datetimeFigureOut">
              <a:rPr lang="en-IN" smtClean="0"/>
              <a:t>19-10-2024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4671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F99910-5900-4204-8096-07CA014080CF}"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1304277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F99910-5900-4204-8096-07CA014080CF}"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207573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F99910-5900-4204-8096-07CA014080CF}"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1670615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F99910-5900-4204-8096-07CA014080CF}"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1045142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F99910-5900-4204-8096-07CA014080CF}" type="datetimeFigureOut">
              <a:rPr lang="en-IN" smtClean="0"/>
              <a:t>19-10-2024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2525959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F99910-5900-4204-8096-07CA014080CF}" type="datetimeFigureOut">
              <a:rPr lang="en-IN" smtClean="0"/>
              <a:t>19-10-2024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2665342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9F99910-5900-4204-8096-07CA014080CF}"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3253167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9F99910-5900-4204-8096-07CA014080CF}"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311895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F99910-5900-4204-8096-07CA014080CF}"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195907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F99910-5900-4204-8096-07CA014080CF}"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171020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F99910-5900-4204-8096-07CA014080CF}"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229593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F99910-5900-4204-8096-07CA014080CF}" type="datetimeFigureOut">
              <a:rPr lang="en-IN" smtClean="0"/>
              <a:t>19-10-2024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408862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F99910-5900-4204-8096-07CA014080CF}" type="datetimeFigureOut">
              <a:rPr lang="en-IN" smtClean="0"/>
              <a:t>19-10-2024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102795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F99910-5900-4204-8096-07CA014080CF}" type="datetimeFigureOut">
              <a:rPr lang="en-IN" smtClean="0"/>
              <a:t>19-10-2024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273242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F99910-5900-4204-8096-07CA014080CF}"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183078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F99910-5900-4204-8096-07CA014080CF}"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373158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9F99910-5900-4204-8096-07CA014080CF}" type="datetimeFigureOut">
              <a:rPr lang="en-IN" smtClean="0"/>
              <a:t>19-10-2024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EA98E0B-E462-4E96-A8AA-41FFD4467E7C}" type="slidenum">
              <a:rPr lang="en-IN" smtClean="0"/>
              <a:t>‹#›</a:t>
            </a:fld>
            <a:endParaRPr lang="en-IN"/>
          </a:p>
        </p:txBody>
      </p:sp>
    </p:spTree>
    <p:extLst>
      <p:ext uri="{BB962C8B-B14F-4D97-AF65-F5344CB8AC3E}">
        <p14:creationId xmlns:p14="http://schemas.microsoft.com/office/powerpoint/2010/main" val="14759963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supervised-unsupervised-learn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C29D-A198-E986-EF13-9B626C9D3859}"/>
              </a:ext>
            </a:extLst>
          </p:cNvPr>
          <p:cNvSpPr>
            <a:spLocks noGrp="1"/>
          </p:cNvSpPr>
          <p:nvPr>
            <p:ph type="ctrTitle"/>
          </p:nvPr>
        </p:nvSpPr>
        <p:spPr/>
        <p:txBody>
          <a:bodyPr/>
          <a:lstStyle/>
          <a:p>
            <a:r>
              <a:rPr lang="en-IN" sz="4000" dirty="0"/>
              <a:t>Machine Learning-Clustering</a:t>
            </a:r>
          </a:p>
        </p:txBody>
      </p:sp>
      <p:sp>
        <p:nvSpPr>
          <p:cNvPr id="3" name="Subtitle 2">
            <a:extLst>
              <a:ext uri="{FF2B5EF4-FFF2-40B4-BE49-F238E27FC236}">
                <a16:creationId xmlns:a16="http://schemas.microsoft.com/office/drawing/2014/main" id="{220DAA34-B4D3-AD4B-489A-49A645A1A69F}"/>
              </a:ext>
            </a:extLst>
          </p:cNvPr>
          <p:cNvSpPr>
            <a:spLocks noGrp="1"/>
          </p:cNvSpPr>
          <p:nvPr>
            <p:ph type="subTitle" idx="1"/>
          </p:nvPr>
        </p:nvSpPr>
        <p:spPr/>
        <p:txBody>
          <a:bodyPr/>
          <a:lstStyle/>
          <a:p>
            <a:r>
              <a:rPr lang="en-IN" dirty="0"/>
              <a:t>.</a:t>
            </a:r>
          </a:p>
        </p:txBody>
      </p:sp>
    </p:spTree>
    <p:extLst>
      <p:ext uri="{BB962C8B-B14F-4D97-AF65-F5344CB8AC3E}">
        <p14:creationId xmlns:p14="http://schemas.microsoft.com/office/powerpoint/2010/main" val="628661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FCF2-60BB-440A-CD12-CFD0EC548620}"/>
              </a:ext>
            </a:extLst>
          </p:cNvPr>
          <p:cNvSpPr>
            <a:spLocks noGrp="1"/>
          </p:cNvSpPr>
          <p:nvPr>
            <p:ph type="title"/>
          </p:nvPr>
        </p:nvSpPr>
        <p:spPr/>
        <p:txBody>
          <a:bodyPr/>
          <a:lstStyle/>
          <a:p>
            <a:r>
              <a:rPr lang="en-IN" dirty="0"/>
              <a:t>Mean-Shift clustering</a:t>
            </a:r>
          </a:p>
        </p:txBody>
      </p:sp>
      <p:sp>
        <p:nvSpPr>
          <p:cNvPr id="3" name="Content Placeholder 2">
            <a:extLst>
              <a:ext uri="{FF2B5EF4-FFF2-40B4-BE49-F238E27FC236}">
                <a16:creationId xmlns:a16="http://schemas.microsoft.com/office/drawing/2014/main" id="{17622B83-6420-D862-2F82-3C355E41B1CB}"/>
              </a:ext>
            </a:extLst>
          </p:cNvPr>
          <p:cNvSpPr>
            <a:spLocks noGrp="1"/>
          </p:cNvSpPr>
          <p:nvPr>
            <p:ph idx="1"/>
          </p:nvPr>
        </p:nvSpPr>
        <p:spPr>
          <a:xfrm>
            <a:off x="304800" y="2532888"/>
            <a:ext cx="9675813" cy="3813048"/>
          </a:xfrm>
        </p:spPr>
        <p:txBody>
          <a:bodyPr>
            <a:normAutofit fontScale="92500" lnSpcReduction="10000"/>
          </a:bodyPr>
          <a:lstStyle/>
          <a:p>
            <a:r>
              <a:rPr lang="en-US" sz="1900" dirty="0">
                <a:latin typeface="Times New Roman" panose="02020603050405020304" pitchFamily="18" charset="0"/>
                <a:cs typeface="Times New Roman" panose="02020603050405020304" pitchFamily="18" charset="0"/>
              </a:rPr>
              <a:t>Mean-shift algorithm basically assigns the </a:t>
            </a:r>
            <a:r>
              <a:rPr lang="en-US" sz="1900" dirty="0" err="1">
                <a:latin typeface="Times New Roman" panose="02020603050405020304" pitchFamily="18" charset="0"/>
                <a:cs typeface="Times New Roman" panose="02020603050405020304" pitchFamily="18" charset="0"/>
              </a:rPr>
              <a:t>datapointsto</a:t>
            </a:r>
            <a:r>
              <a:rPr lang="en-US" sz="1900" dirty="0">
                <a:latin typeface="Times New Roman" panose="02020603050405020304" pitchFamily="18" charset="0"/>
                <a:cs typeface="Times New Roman" panose="02020603050405020304" pitchFamily="18" charset="0"/>
              </a:rPr>
              <a:t> the clusters iteratively by shifting points towards the highest density of datapoints i.e. cluster centroid.</a:t>
            </a:r>
          </a:p>
          <a:p>
            <a:r>
              <a:rPr lang="en-US" sz="1900" dirty="0">
                <a:latin typeface="Times New Roman" panose="02020603050405020304" pitchFamily="18" charset="0"/>
                <a:cs typeface="Times New Roman" panose="02020603050405020304" pitchFamily="18" charset="0"/>
              </a:rPr>
              <a:t>The difference between K-Means algorithm and Mean-Shift is that later one does not need to specify the number of clusters in advance because the number of clusters will be determined by the algorithm</a:t>
            </a:r>
          </a:p>
          <a:p>
            <a:pPr algn="l"/>
            <a:r>
              <a:rPr lang="en-US" sz="1900" i="0" dirty="0">
                <a:solidFill>
                  <a:srgbClr val="000000"/>
                </a:solidFill>
                <a:effectLst/>
                <a:latin typeface="Times New Roman" panose="02020603050405020304" pitchFamily="18" charset="0"/>
                <a:cs typeface="Times New Roman" panose="02020603050405020304" pitchFamily="18" charset="0"/>
              </a:rPr>
              <a:t>The steps involved in the Mean-Shift clustering algorithm are as follows −</a:t>
            </a:r>
          </a:p>
          <a:p>
            <a:pPr algn="just">
              <a:buFont typeface="Arial" panose="020B0604020202020204" pitchFamily="34" charset="0"/>
              <a:buChar char="•"/>
            </a:pPr>
            <a:r>
              <a:rPr lang="en-US" sz="1900" i="0" dirty="0">
                <a:solidFill>
                  <a:srgbClr val="000000"/>
                </a:solidFill>
                <a:effectLst/>
                <a:latin typeface="Times New Roman" panose="02020603050405020304" pitchFamily="18" charset="0"/>
                <a:cs typeface="Times New Roman" panose="02020603050405020304" pitchFamily="18" charset="0"/>
              </a:rPr>
              <a:t>Initialize the mean of each data point to its own value.</a:t>
            </a:r>
          </a:p>
          <a:p>
            <a:pPr algn="just">
              <a:buFont typeface="Arial" panose="020B0604020202020204" pitchFamily="34" charset="0"/>
              <a:buChar char="•"/>
            </a:pPr>
            <a:r>
              <a:rPr lang="en-US" sz="1900" i="0" dirty="0">
                <a:solidFill>
                  <a:srgbClr val="000000"/>
                </a:solidFill>
                <a:effectLst/>
                <a:latin typeface="Times New Roman" panose="02020603050405020304" pitchFamily="18" charset="0"/>
                <a:cs typeface="Times New Roman" panose="02020603050405020304" pitchFamily="18" charset="0"/>
              </a:rPr>
              <a:t>For each data point, compute the mean shift vector, which is the          tor that points towards the densest area of the data.</a:t>
            </a:r>
          </a:p>
          <a:p>
            <a:pPr algn="just">
              <a:buFont typeface="Arial" panose="020B0604020202020204" pitchFamily="34" charset="0"/>
              <a:buChar char="•"/>
            </a:pPr>
            <a:r>
              <a:rPr lang="en-US" sz="1900" i="0" dirty="0">
                <a:solidFill>
                  <a:srgbClr val="000000"/>
                </a:solidFill>
                <a:effectLst/>
                <a:latin typeface="Times New Roman" panose="02020603050405020304" pitchFamily="18" charset="0"/>
                <a:cs typeface="Times New Roman" panose="02020603050405020304" pitchFamily="18" charset="0"/>
              </a:rPr>
              <a:t>Update the mean of each data point by shifting it towards the densest area  of the data.</a:t>
            </a:r>
          </a:p>
          <a:p>
            <a:pPr algn="just">
              <a:buFont typeface="Arial" panose="020B0604020202020204" pitchFamily="34" charset="0"/>
              <a:buChar char="•"/>
            </a:pPr>
            <a:r>
              <a:rPr lang="en-US" sz="1900" i="0" dirty="0">
                <a:solidFill>
                  <a:srgbClr val="000000"/>
                </a:solidFill>
                <a:effectLst/>
                <a:latin typeface="Times New Roman" panose="02020603050405020304" pitchFamily="18" charset="0"/>
                <a:cs typeface="Times New Roman" panose="02020603050405020304" pitchFamily="18" charset="0"/>
              </a:rPr>
              <a:t>Repeat steps 2 and 3 until convergence is reached.</a:t>
            </a:r>
          </a:p>
          <a:p>
            <a:endParaRPr lang="en-IN" dirty="0"/>
          </a:p>
        </p:txBody>
      </p:sp>
      <p:pic>
        <p:nvPicPr>
          <p:cNvPr id="4" name="Picture 3">
            <a:extLst>
              <a:ext uri="{FF2B5EF4-FFF2-40B4-BE49-F238E27FC236}">
                <a16:creationId xmlns:a16="http://schemas.microsoft.com/office/drawing/2014/main" id="{A6E9BD3F-DFA8-8973-3615-BDCB59D034E5}"/>
              </a:ext>
            </a:extLst>
          </p:cNvPr>
          <p:cNvPicPr>
            <a:picLocks noChangeAspect="1"/>
          </p:cNvPicPr>
          <p:nvPr/>
        </p:nvPicPr>
        <p:blipFill>
          <a:blip r:embed="rId2"/>
          <a:stretch>
            <a:fillRect/>
          </a:stretch>
        </p:blipFill>
        <p:spPr>
          <a:xfrm>
            <a:off x="7466013" y="4093274"/>
            <a:ext cx="4648200" cy="2357437"/>
          </a:xfrm>
          <a:prstGeom prst="rect">
            <a:avLst/>
          </a:prstGeom>
        </p:spPr>
      </p:pic>
    </p:spTree>
    <p:extLst>
      <p:ext uri="{BB962C8B-B14F-4D97-AF65-F5344CB8AC3E}">
        <p14:creationId xmlns:p14="http://schemas.microsoft.com/office/powerpoint/2010/main" val="31051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0CFC-594A-8578-33D5-B04F45B969FA}"/>
              </a:ext>
            </a:extLst>
          </p:cNvPr>
          <p:cNvSpPr>
            <a:spLocks noGrp="1"/>
          </p:cNvSpPr>
          <p:nvPr>
            <p:ph type="title"/>
          </p:nvPr>
        </p:nvSpPr>
        <p:spPr/>
        <p:txBody>
          <a:bodyPr/>
          <a:lstStyle/>
          <a:p>
            <a:r>
              <a:rPr lang="en-IN" dirty="0"/>
              <a:t>Advantage and Disadvantage</a:t>
            </a:r>
          </a:p>
        </p:txBody>
      </p:sp>
      <p:sp>
        <p:nvSpPr>
          <p:cNvPr id="3" name="Content Placeholder 2">
            <a:extLst>
              <a:ext uri="{FF2B5EF4-FFF2-40B4-BE49-F238E27FC236}">
                <a16:creationId xmlns:a16="http://schemas.microsoft.com/office/drawing/2014/main" id="{8FDC03F5-20D7-9AB8-BC4A-C883DFAA00A8}"/>
              </a:ext>
            </a:extLst>
          </p:cNvPr>
          <p:cNvSpPr>
            <a:spLocks noGrp="1"/>
          </p:cNvSpPr>
          <p:nvPr>
            <p:ph idx="1"/>
          </p:nvPr>
        </p:nvSpPr>
        <p:spPr>
          <a:xfrm>
            <a:off x="1154954" y="2400300"/>
            <a:ext cx="8825659" cy="4248150"/>
          </a:xfrm>
        </p:spPr>
        <p:txBody>
          <a:bodyPr>
            <a:normAutofit fontScale="92500" lnSpcReduction="20000"/>
          </a:bodyPr>
          <a:lstStyle/>
          <a:p>
            <a:pPr marL="0" indent="0">
              <a:buNone/>
            </a:pPr>
            <a:r>
              <a:rPr lang="en-US" dirty="0">
                <a:solidFill>
                  <a:schemeClr val="accent2">
                    <a:lumMod val="75000"/>
                  </a:schemeClr>
                </a:solidFill>
                <a:latin typeface="Times New Roman" panose="02020603050405020304" pitchFamily="18" charset="0"/>
                <a:cs typeface="Times New Roman" panose="02020603050405020304" pitchFamily="18" charset="0"/>
              </a:rPr>
              <a:t>Advantages:-</a:t>
            </a:r>
          </a:p>
          <a:p>
            <a:r>
              <a:rPr lang="en-US" dirty="0">
                <a:latin typeface="Times New Roman" panose="02020603050405020304" pitchFamily="18" charset="0"/>
                <a:cs typeface="Times New Roman" panose="02020603050405020304" pitchFamily="18" charset="0"/>
              </a:rPr>
              <a:t> It does not need to make any model assumption as like in K-means or Gaussian mixture.</a:t>
            </a:r>
          </a:p>
          <a:p>
            <a:r>
              <a:rPr lang="en-US" dirty="0">
                <a:latin typeface="Times New Roman" panose="02020603050405020304" pitchFamily="18" charset="0"/>
                <a:cs typeface="Times New Roman" panose="02020603050405020304" pitchFamily="18" charset="0"/>
              </a:rPr>
              <a:t> It can also model the complex clusters which have nonconvex shape.</a:t>
            </a:r>
          </a:p>
          <a:p>
            <a:r>
              <a:rPr lang="en-US" dirty="0">
                <a:latin typeface="Times New Roman" panose="02020603050405020304" pitchFamily="18" charset="0"/>
                <a:cs typeface="Times New Roman" panose="02020603050405020304" pitchFamily="18" charset="0"/>
              </a:rPr>
              <a:t> It only needs one parameter named bandwidth which automatically determines the number of clusters.</a:t>
            </a:r>
          </a:p>
          <a:p>
            <a:r>
              <a:rPr lang="en-US" dirty="0">
                <a:latin typeface="Times New Roman" panose="02020603050405020304" pitchFamily="18" charset="0"/>
                <a:cs typeface="Times New Roman" panose="02020603050405020304" pitchFamily="18" charset="0"/>
              </a:rPr>
              <a:t>There is no issue of local minima as like in K-means.</a:t>
            </a:r>
          </a:p>
          <a:p>
            <a:r>
              <a:rPr lang="en-US" dirty="0">
                <a:latin typeface="Times New Roman" panose="02020603050405020304" pitchFamily="18" charset="0"/>
                <a:cs typeface="Times New Roman" panose="02020603050405020304" pitchFamily="18" charset="0"/>
              </a:rPr>
              <a:t>No problem generated from outliers.</a:t>
            </a:r>
          </a:p>
          <a:p>
            <a:pPr marL="0" indent="0">
              <a:buNone/>
            </a:pPr>
            <a:r>
              <a:rPr lang="en-US" dirty="0">
                <a:solidFill>
                  <a:schemeClr val="accent2">
                    <a:lumMod val="75000"/>
                  </a:schemeClr>
                </a:solidFill>
                <a:latin typeface="Times New Roman" panose="02020603050405020304" pitchFamily="18" charset="0"/>
                <a:cs typeface="Times New Roman" panose="02020603050405020304" pitchFamily="18" charset="0"/>
              </a:rPr>
              <a:t>Disadvantages:-</a:t>
            </a:r>
          </a:p>
          <a:p>
            <a:r>
              <a:rPr lang="en-US" dirty="0">
                <a:latin typeface="Times New Roman" panose="02020603050405020304" pitchFamily="18" charset="0"/>
                <a:cs typeface="Times New Roman" panose="02020603050405020304" pitchFamily="18" charset="0"/>
              </a:rPr>
              <a:t> Mean-shift algorithm does not work well in case of high dimension, where number of clusters changes abruptly.</a:t>
            </a:r>
          </a:p>
          <a:p>
            <a:r>
              <a:rPr lang="en-US" dirty="0">
                <a:latin typeface="Times New Roman" panose="02020603050405020304" pitchFamily="18" charset="0"/>
                <a:cs typeface="Times New Roman" panose="02020603050405020304" pitchFamily="18" charset="0"/>
              </a:rPr>
              <a:t> We do not have any direct control on the number of clusters but in some applications, we need a specific number of clusters.</a:t>
            </a:r>
          </a:p>
          <a:p>
            <a:r>
              <a:rPr lang="en-US" dirty="0">
                <a:latin typeface="Times New Roman" panose="02020603050405020304" pitchFamily="18" charset="0"/>
                <a:cs typeface="Times New Roman" panose="02020603050405020304" pitchFamily="18" charset="0"/>
              </a:rPr>
              <a:t> It cannot differentiate between meaningful and meaningless modes.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303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D591-7D62-7082-8E33-9E473473D2E3}"/>
              </a:ext>
            </a:extLst>
          </p:cNvPr>
          <p:cNvSpPr>
            <a:spLocks noGrp="1"/>
          </p:cNvSpPr>
          <p:nvPr>
            <p:ph type="title"/>
          </p:nvPr>
        </p:nvSpPr>
        <p:spPr/>
        <p:txBody>
          <a:bodyPr/>
          <a:lstStyle/>
          <a:p>
            <a:r>
              <a:rPr lang="en-IN" dirty="0"/>
              <a:t>SPECTRAL CLUSTERING</a:t>
            </a:r>
          </a:p>
        </p:txBody>
      </p:sp>
      <p:sp>
        <p:nvSpPr>
          <p:cNvPr id="3" name="Content Placeholder 2">
            <a:extLst>
              <a:ext uri="{FF2B5EF4-FFF2-40B4-BE49-F238E27FC236}">
                <a16:creationId xmlns:a16="http://schemas.microsoft.com/office/drawing/2014/main" id="{1B3E7ACA-39D7-39FB-3321-66409332E146}"/>
              </a:ext>
            </a:extLst>
          </p:cNvPr>
          <p:cNvSpPr>
            <a:spLocks noGrp="1"/>
          </p:cNvSpPr>
          <p:nvPr>
            <p:ph idx="1"/>
          </p:nvPr>
        </p:nvSpPr>
        <p:spPr>
          <a:xfrm>
            <a:off x="447676" y="2734056"/>
            <a:ext cx="8761413" cy="3285744"/>
          </a:xfrm>
        </p:spPr>
        <p:txBody>
          <a:bodyPr>
            <a:normAutofit/>
          </a:bodyPr>
          <a:lstStyle/>
          <a:p>
            <a:r>
              <a:rPr lang="en-US" dirty="0">
                <a:latin typeface="Times New Roman" panose="02020603050405020304" pitchFamily="18" charset="0"/>
                <a:cs typeface="Times New Roman" panose="02020603050405020304" pitchFamily="18" charset="0"/>
              </a:rPr>
              <a:t>In spectral clustering, data points are treated as nodes of a graph. Thus, spectral clustering is a graph partitioning problem.</a:t>
            </a:r>
          </a:p>
          <a:p>
            <a:r>
              <a:rPr lang="en-US" dirty="0">
                <a:latin typeface="Times New Roman" panose="02020603050405020304" pitchFamily="18" charset="0"/>
                <a:cs typeface="Times New Roman" panose="02020603050405020304" pitchFamily="18" charset="0"/>
              </a:rPr>
              <a:t>The nodes are then mapped to a low-dimensional space that can be easily segregated to form clusters. No assumption is made about the shape/form of the clusters.</a:t>
            </a:r>
          </a:p>
          <a:p>
            <a:r>
              <a:rPr lang="en-US" dirty="0">
                <a:latin typeface="Times New Roman" panose="02020603050405020304" pitchFamily="18" charset="0"/>
                <a:cs typeface="Times New Roman" panose="02020603050405020304" pitchFamily="18" charset="0"/>
              </a:rPr>
              <a:t>The goal of spectral clustering is to cluster data that is connected but not necessarily compact or clustered within convex boundaries.</a:t>
            </a: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Spectral co-clustering is a type of clustering algorithm that is used to find clusters in both rows and columns of a data matrix simultaneously. This is different from traditional clustering algorithm, which only cluster the rows or columns of a data matrix.</a:t>
            </a:r>
          </a:p>
          <a:p>
            <a:endParaRPr lang="en-IN" dirty="0"/>
          </a:p>
        </p:txBody>
      </p:sp>
      <p:pic>
        <p:nvPicPr>
          <p:cNvPr id="4" name="Picture 3">
            <a:extLst>
              <a:ext uri="{FF2B5EF4-FFF2-40B4-BE49-F238E27FC236}">
                <a16:creationId xmlns:a16="http://schemas.microsoft.com/office/drawing/2014/main" id="{75D2056B-21DC-D2B4-88EC-769EA8D4D8FF}"/>
              </a:ext>
            </a:extLst>
          </p:cNvPr>
          <p:cNvPicPr>
            <a:picLocks noChangeAspect="1"/>
          </p:cNvPicPr>
          <p:nvPr/>
        </p:nvPicPr>
        <p:blipFill>
          <a:blip r:embed="rId2"/>
          <a:stretch>
            <a:fillRect/>
          </a:stretch>
        </p:blipFill>
        <p:spPr>
          <a:xfrm>
            <a:off x="9209089" y="2734056"/>
            <a:ext cx="3295650" cy="3683867"/>
          </a:xfrm>
          <a:prstGeom prst="rect">
            <a:avLst/>
          </a:prstGeom>
        </p:spPr>
      </p:pic>
    </p:spTree>
    <p:extLst>
      <p:ext uri="{BB962C8B-B14F-4D97-AF65-F5344CB8AC3E}">
        <p14:creationId xmlns:p14="http://schemas.microsoft.com/office/powerpoint/2010/main" val="2184870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5E9A-E305-BEBC-6EA4-C766E7599EEB}"/>
              </a:ext>
            </a:extLst>
          </p:cNvPr>
          <p:cNvSpPr>
            <a:spLocks noGrp="1"/>
          </p:cNvSpPr>
          <p:nvPr>
            <p:ph type="title"/>
          </p:nvPr>
        </p:nvSpPr>
        <p:spPr/>
        <p:txBody>
          <a:bodyPr/>
          <a:lstStyle/>
          <a:p>
            <a:r>
              <a:rPr lang="en-IN" dirty="0"/>
              <a:t>Advantage and Disadvantage</a:t>
            </a:r>
          </a:p>
        </p:txBody>
      </p:sp>
      <p:sp>
        <p:nvSpPr>
          <p:cNvPr id="3" name="Content Placeholder 2">
            <a:extLst>
              <a:ext uri="{FF2B5EF4-FFF2-40B4-BE49-F238E27FC236}">
                <a16:creationId xmlns:a16="http://schemas.microsoft.com/office/drawing/2014/main" id="{371433B0-B47C-A527-39E1-73A029404410}"/>
              </a:ext>
            </a:extLst>
          </p:cNvPr>
          <p:cNvSpPr>
            <a:spLocks noGrp="1"/>
          </p:cNvSpPr>
          <p:nvPr>
            <p:ph idx="1"/>
          </p:nvPr>
        </p:nvSpPr>
        <p:spPr>
          <a:xfrm>
            <a:off x="888254" y="2276856"/>
            <a:ext cx="10113121" cy="3607476"/>
          </a:xfrm>
        </p:spPr>
        <p:txBody>
          <a:bodyPr>
            <a:noAutofit/>
          </a:bodyPr>
          <a:lstStyle/>
          <a:p>
            <a:pPr marL="0" indent="0">
              <a:buNone/>
            </a:pPr>
            <a:r>
              <a:rPr lang="en-US" sz="1400" dirty="0">
                <a:solidFill>
                  <a:schemeClr val="accent2">
                    <a:lumMod val="75000"/>
                  </a:schemeClr>
                </a:solidFill>
                <a:latin typeface="Times New Roman" panose="02020603050405020304" pitchFamily="18" charset="0"/>
                <a:cs typeface="Times New Roman" panose="02020603050405020304" pitchFamily="18" charset="0"/>
              </a:rPr>
              <a:t>Advantages:-</a:t>
            </a:r>
          </a:p>
          <a:p>
            <a:r>
              <a:rPr lang="en-US" sz="1400" dirty="0">
                <a:latin typeface="Times New Roman" panose="02020603050405020304" pitchFamily="18" charset="0"/>
                <a:cs typeface="Times New Roman" panose="02020603050405020304" pitchFamily="18" charset="0"/>
              </a:rPr>
              <a:t>Applicable for high dimensional datasets. One of the main advantages that spectral clustering has over other clustering algorithms is that it can be used on high-dimensional datasets with many features.</a:t>
            </a:r>
          </a:p>
          <a:p>
            <a:r>
              <a:rPr lang="en-US" sz="1400" dirty="0">
                <a:latin typeface="Times New Roman" panose="02020603050405020304" pitchFamily="18" charset="0"/>
                <a:cs typeface="Times New Roman" panose="02020603050405020304" pitchFamily="18" charset="0"/>
              </a:rPr>
              <a:t> Not strong assumptions about cluster shape. Spectral clustering does not make strong assumptions about the shape of the clusters in the data. That means that it is appropriate to use spectral clustering even when you suspect the clusters in your data may be irregularly shaped.</a:t>
            </a:r>
          </a:p>
          <a:p>
            <a:r>
              <a:rPr lang="en-US" sz="1400" dirty="0">
                <a:latin typeface="Times New Roman" panose="02020603050405020304" pitchFamily="18" charset="0"/>
                <a:cs typeface="Times New Roman" panose="02020603050405020304" pitchFamily="18" charset="0"/>
              </a:rPr>
              <a:t>Can sometimes handle categorical variables. Some implementations of spectral clustering can handle cases where you have mixed data types, such as cases where you have categorical variables in your data. This is in part because spectral clustering uses similarity metrics rather than distance metrics to determine which points have more in common.</a:t>
            </a:r>
          </a:p>
          <a:p>
            <a:pPr marL="0" indent="0">
              <a:buNone/>
            </a:pPr>
            <a:r>
              <a:rPr lang="en-US" sz="1400" dirty="0">
                <a:solidFill>
                  <a:schemeClr val="accent2">
                    <a:lumMod val="75000"/>
                  </a:schemeClr>
                </a:solidFill>
                <a:latin typeface="Times New Roman" panose="02020603050405020304" pitchFamily="18" charset="0"/>
                <a:cs typeface="Times New Roman" panose="02020603050405020304" pitchFamily="18" charset="0"/>
              </a:rPr>
              <a:t>Disadvantages:-</a:t>
            </a:r>
          </a:p>
          <a:p>
            <a:r>
              <a:rPr lang="en-US" sz="1400" dirty="0">
                <a:latin typeface="Times New Roman" panose="02020603050405020304" pitchFamily="18" charset="0"/>
                <a:cs typeface="Times New Roman" panose="02020603050405020304" pitchFamily="18" charset="0"/>
              </a:rPr>
              <a:t> Relatively slow. One disadvantage of spectral clustering is that it is relatively slow compared to other clustering algorithms like k-means clustering.</a:t>
            </a:r>
          </a:p>
          <a:p>
            <a:r>
              <a:rPr lang="en-US" sz="1400" dirty="0">
                <a:latin typeface="Times New Roman" panose="02020603050405020304" pitchFamily="18" charset="0"/>
                <a:cs typeface="Times New Roman" panose="02020603050405020304" pitchFamily="18" charset="0"/>
              </a:rPr>
              <a:t> If you have a dataset with many, many data points then you may be better off using a faster algorithm.</a:t>
            </a:r>
          </a:p>
          <a:p>
            <a:r>
              <a:rPr lang="en-US" sz="1400" dirty="0">
                <a:latin typeface="Times New Roman" panose="02020603050405020304" pitchFamily="18" charset="0"/>
                <a:cs typeface="Times New Roman" panose="02020603050405020304" pitchFamily="18" charset="0"/>
              </a:rPr>
              <a:t>Need to select the number of clusters. As with many other clustering algorithms, spectral clustering requires you to select the number of clusters that should be used for your dataset. This can be difficult to do if you do not have strong intuition about the true number of clusters in the data.</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849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2651-683B-FFBD-A4EB-F80B8D99208D}"/>
              </a:ext>
            </a:extLst>
          </p:cNvPr>
          <p:cNvSpPr>
            <a:spLocks noGrp="1"/>
          </p:cNvSpPr>
          <p:nvPr>
            <p:ph type="title"/>
          </p:nvPr>
        </p:nvSpPr>
        <p:spPr/>
        <p:txBody>
          <a:bodyPr/>
          <a:lstStyle/>
          <a:p>
            <a:r>
              <a:rPr lang="en-IN" dirty="0"/>
              <a:t>DBSCAN CLUSTERING</a:t>
            </a:r>
          </a:p>
        </p:txBody>
      </p:sp>
      <p:sp>
        <p:nvSpPr>
          <p:cNvPr id="3" name="Content Placeholder 2">
            <a:extLst>
              <a:ext uri="{FF2B5EF4-FFF2-40B4-BE49-F238E27FC236}">
                <a16:creationId xmlns:a16="http://schemas.microsoft.com/office/drawing/2014/main" id="{4C5E8810-4E3D-9C3A-AD6A-6E4A987853A7}"/>
              </a:ext>
            </a:extLst>
          </p:cNvPr>
          <p:cNvSpPr>
            <a:spLocks noGrp="1"/>
          </p:cNvSpPr>
          <p:nvPr>
            <p:ph idx="1"/>
          </p:nvPr>
        </p:nvSpPr>
        <p:spPr>
          <a:xfrm>
            <a:off x="152401" y="2414029"/>
            <a:ext cx="8761413" cy="4069068"/>
          </a:xfrm>
        </p:spPr>
        <p:txBody>
          <a:bodyPr>
            <a:normAutofit/>
          </a:bodyPr>
          <a:lstStyle/>
          <a:p>
            <a:r>
              <a:rPr lang="en-US" dirty="0">
                <a:latin typeface="Times New Roman" panose="02020603050405020304" pitchFamily="18" charset="0"/>
                <a:cs typeface="Times New Roman" panose="02020603050405020304" pitchFamily="18" charset="0"/>
              </a:rPr>
              <a:t>Density-Based Spatial Clustering of Applications with Noise - (DBSCAN) clustering.</a:t>
            </a:r>
          </a:p>
          <a:p>
            <a:r>
              <a:rPr lang="en-US" dirty="0">
                <a:latin typeface="Times New Roman" panose="02020603050405020304" pitchFamily="18" charset="0"/>
                <a:cs typeface="Times New Roman" panose="02020603050405020304" pitchFamily="18" charset="0"/>
              </a:rPr>
              <a:t>DBSCAN is a density-based clustering algorithm that works on the assumption that clusters are dense regions in space separated by regions of lower density. It groups 'densely grouped' data points into a single cluster.</a:t>
            </a: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Any core sample is part of a cluster, by definition. Any sample that is not a core sample, and is at least eps in distance from any core sample, is considered an outlier by the algorithm.</a:t>
            </a: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the figure below,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indicates cluster membership, with large circles indicating core samples found by the algorithm. Smaller circles are non-core samples that are still part of a cluster. Moreover, the outliers are indicated by black points below.</a:t>
            </a:r>
          </a:p>
          <a:p>
            <a:endParaRPr lang="en-US" dirty="0"/>
          </a:p>
          <a:p>
            <a:endParaRPr lang="en-IN" dirty="0"/>
          </a:p>
        </p:txBody>
      </p:sp>
      <p:pic>
        <p:nvPicPr>
          <p:cNvPr id="6" name="Picture 5">
            <a:extLst>
              <a:ext uri="{FF2B5EF4-FFF2-40B4-BE49-F238E27FC236}">
                <a16:creationId xmlns:a16="http://schemas.microsoft.com/office/drawing/2014/main" id="{39446574-B2F5-013F-2A2F-42491CB944BC}"/>
              </a:ext>
            </a:extLst>
          </p:cNvPr>
          <p:cNvPicPr>
            <a:picLocks noChangeAspect="1"/>
          </p:cNvPicPr>
          <p:nvPr/>
        </p:nvPicPr>
        <p:blipFill>
          <a:blip r:embed="rId2"/>
          <a:stretch>
            <a:fillRect/>
          </a:stretch>
        </p:blipFill>
        <p:spPr>
          <a:xfrm>
            <a:off x="8645483" y="2669466"/>
            <a:ext cx="3394116" cy="2545587"/>
          </a:xfrm>
          <a:prstGeom prst="rect">
            <a:avLst/>
          </a:prstGeom>
        </p:spPr>
      </p:pic>
    </p:spTree>
    <p:extLst>
      <p:ext uri="{BB962C8B-B14F-4D97-AF65-F5344CB8AC3E}">
        <p14:creationId xmlns:p14="http://schemas.microsoft.com/office/powerpoint/2010/main" val="3505471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DF35-0345-0BC9-B410-954FA9664BEC}"/>
              </a:ext>
            </a:extLst>
          </p:cNvPr>
          <p:cNvSpPr>
            <a:spLocks noGrp="1"/>
          </p:cNvSpPr>
          <p:nvPr>
            <p:ph type="title"/>
          </p:nvPr>
        </p:nvSpPr>
        <p:spPr/>
        <p:txBody>
          <a:bodyPr/>
          <a:lstStyle/>
          <a:p>
            <a:r>
              <a:rPr lang="en-IN" dirty="0"/>
              <a:t>Advantage and Disadvantage</a:t>
            </a:r>
          </a:p>
        </p:txBody>
      </p:sp>
      <p:sp>
        <p:nvSpPr>
          <p:cNvPr id="3" name="Content Placeholder 2">
            <a:extLst>
              <a:ext uri="{FF2B5EF4-FFF2-40B4-BE49-F238E27FC236}">
                <a16:creationId xmlns:a16="http://schemas.microsoft.com/office/drawing/2014/main" id="{D236A033-6B5F-3614-F209-4D88B4FDBF24}"/>
              </a:ext>
            </a:extLst>
          </p:cNvPr>
          <p:cNvSpPr>
            <a:spLocks noGrp="1"/>
          </p:cNvSpPr>
          <p:nvPr>
            <p:ph idx="1"/>
          </p:nvPr>
        </p:nvSpPr>
        <p:spPr/>
        <p:txBody>
          <a:bodyPr>
            <a:noAutofit/>
          </a:bodyPr>
          <a:lstStyle/>
          <a:p>
            <a:pPr marL="0" indent="0">
              <a:buNone/>
            </a:pPr>
            <a:r>
              <a:rPr lang="en-US" sz="1400" dirty="0">
                <a:solidFill>
                  <a:schemeClr val="accent1"/>
                </a:solidFill>
                <a:latin typeface="Times New Roman" panose="02020603050405020304" pitchFamily="18" charset="0"/>
                <a:cs typeface="Times New Roman" panose="02020603050405020304" pitchFamily="18" charset="0"/>
              </a:rPr>
              <a:t>Advantages:-</a:t>
            </a:r>
          </a:p>
          <a:p>
            <a:r>
              <a:rPr lang="en-US" sz="1400" dirty="0">
                <a:latin typeface="Times New Roman" panose="02020603050405020304" pitchFamily="18" charset="0"/>
                <a:cs typeface="Times New Roman" panose="02020603050405020304" pitchFamily="18" charset="0"/>
              </a:rPr>
              <a:t> DBSCAN is great at separating high-density clusters from low-density clusters,</a:t>
            </a:r>
          </a:p>
          <a:p>
            <a:r>
              <a:rPr lang="en-US" sz="1400" dirty="0">
                <a:latin typeface="Times New Roman" panose="02020603050405020304" pitchFamily="18" charset="0"/>
                <a:cs typeface="Times New Roman" panose="02020603050405020304" pitchFamily="18" charset="0"/>
              </a:rPr>
              <a:t>DBSCAN can be used to detect clusters that are oddly or irregularly shaped, such as clusters that are ring-</a:t>
            </a:r>
          </a:p>
          <a:p>
            <a:r>
              <a:rPr lang="en-US" sz="1400" dirty="0">
                <a:latin typeface="Times New Roman" panose="02020603050405020304" pitchFamily="18" charset="0"/>
                <a:cs typeface="Times New Roman" panose="02020603050405020304" pitchFamily="18" charset="0"/>
              </a:rPr>
              <a:t>shaped.</a:t>
            </a:r>
          </a:p>
          <a:p>
            <a:r>
              <a:rPr lang="en-US" sz="1400" dirty="0">
                <a:latin typeface="Times New Roman" panose="02020603050405020304" pitchFamily="18" charset="0"/>
                <a:cs typeface="Times New Roman" panose="02020603050405020304" pitchFamily="18" charset="0"/>
              </a:rPr>
              <a:t>DBSCAN is used to handle clusters of multiple sizes and structures and is not powerfully influenced by</a:t>
            </a:r>
          </a:p>
          <a:p>
            <a:pPr marL="0" indent="0">
              <a:buNone/>
            </a:pPr>
            <a:r>
              <a:rPr lang="en-US" sz="1400" dirty="0">
                <a:latin typeface="Times New Roman" panose="02020603050405020304" pitchFamily="18" charset="0"/>
                <a:cs typeface="Times New Roman" panose="02020603050405020304" pitchFamily="18" charset="0"/>
              </a:rPr>
              <a:t>noise or outliers.</a:t>
            </a:r>
          </a:p>
          <a:p>
            <a:pPr marL="0" indent="0">
              <a:buNone/>
            </a:pPr>
            <a:r>
              <a:rPr lang="en-US" sz="1400" dirty="0">
                <a:solidFill>
                  <a:schemeClr val="accent1"/>
                </a:solidFill>
                <a:latin typeface="Times New Roman" panose="02020603050405020304" pitchFamily="18" charset="0"/>
                <a:cs typeface="Times New Roman" panose="02020603050405020304" pitchFamily="18" charset="0"/>
              </a:rPr>
              <a:t>Disadvantages:-</a:t>
            </a:r>
          </a:p>
          <a:p>
            <a:r>
              <a:rPr lang="en-US" sz="1400" dirty="0">
                <a:latin typeface="Times New Roman" panose="02020603050405020304" pitchFamily="18" charset="0"/>
                <a:cs typeface="Times New Roman" panose="02020603050405020304" pitchFamily="18" charset="0"/>
              </a:rPr>
              <a:t> DBSCAN struggles with clusters of similar density.</a:t>
            </a:r>
          </a:p>
          <a:p>
            <a:r>
              <a:rPr lang="en-US" sz="1400" dirty="0">
                <a:latin typeface="Times New Roman" panose="02020603050405020304" pitchFamily="18" charset="0"/>
                <a:cs typeface="Times New Roman" panose="02020603050405020304" pitchFamily="18" charset="0"/>
              </a:rPr>
              <a:t>Struggles with high dimensionality data. If given data with too many dimensions, DBSCAN suffers.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207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9E13-9C7B-864A-C410-F8D9F46B8A91}"/>
              </a:ext>
            </a:extLst>
          </p:cNvPr>
          <p:cNvSpPr>
            <a:spLocks noGrp="1"/>
          </p:cNvSpPr>
          <p:nvPr>
            <p:ph type="title"/>
          </p:nvPr>
        </p:nvSpPr>
        <p:spPr/>
        <p:txBody>
          <a:bodyPr/>
          <a:lstStyle/>
          <a:p>
            <a:r>
              <a:rPr lang="en-IN" dirty="0"/>
              <a:t>OPTICS CLUSTERING</a:t>
            </a:r>
          </a:p>
        </p:txBody>
      </p:sp>
      <p:sp>
        <p:nvSpPr>
          <p:cNvPr id="3" name="Content Placeholder 2">
            <a:extLst>
              <a:ext uri="{FF2B5EF4-FFF2-40B4-BE49-F238E27FC236}">
                <a16:creationId xmlns:a16="http://schemas.microsoft.com/office/drawing/2014/main" id="{3C6FD8F1-6E8E-2BF8-33D6-FF23A1E65AF0}"/>
              </a:ext>
            </a:extLst>
          </p:cNvPr>
          <p:cNvSpPr>
            <a:spLocks noGrp="1"/>
          </p:cNvSpPr>
          <p:nvPr>
            <p:ph idx="1"/>
          </p:nvPr>
        </p:nvSpPr>
        <p:spPr>
          <a:xfrm>
            <a:off x="356616" y="2359152"/>
            <a:ext cx="7068311" cy="419709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Ordering Points To Identify Cluster Structure - (OPTICS)</a:t>
            </a:r>
          </a:p>
          <a:p>
            <a:r>
              <a:rPr lang="en-US" dirty="0">
                <a:latin typeface="Times New Roman" panose="02020603050405020304" pitchFamily="18" charset="0"/>
                <a:cs typeface="Times New Roman" panose="02020603050405020304" pitchFamily="18" charset="0"/>
              </a:rPr>
              <a:t>OPTICS is a density-based clustering algorithm, similar to DBSCAN, but it can extract clusters of varying densities and shapes.</a:t>
            </a:r>
          </a:p>
          <a:p>
            <a:r>
              <a:rPr lang="en-US" dirty="0">
                <a:latin typeface="Times New Roman" panose="02020603050405020304" pitchFamily="18" charset="0"/>
                <a:cs typeface="Times New Roman" panose="02020603050405020304" pitchFamily="18" charset="0"/>
              </a:rPr>
              <a:t>The main idea behind OPTICS is to extract the clustering structure of a dataset by identifying the density-connected points.</a:t>
            </a:r>
          </a:p>
          <a:p>
            <a:r>
              <a:rPr lang="en-US" dirty="0">
                <a:latin typeface="Times New Roman" panose="02020603050405020304" pitchFamily="18" charset="0"/>
                <a:cs typeface="Times New Roman" panose="02020603050405020304" pitchFamily="18" charset="0"/>
              </a:rPr>
              <a:t>The algorithm builds a density-based representation of the data by creating an ordered list of points called the reachability plot. Each point in the list is associated with a reachability distance, which is a measure of how easy it is to reach that point from other points in the dataset. Points with similar reachability distances are likely to be in the same cluster.</a:t>
            </a: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Note that for any single value of eps, DBSCAN will tend to have a shorter run time than OPTICS; however, for repeated runs at varying eps values, a single run of OPTICS may require less cumulative runtime than DBSCAN. It is also important to note that OPTICS’ output is close to DBSCAN’s only if eps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max_eps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are close.</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E34F322-3DAA-3685-3DC6-18F5A167C8D7}"/>
              </a:ext>
            </a:extLst>
          </p:cNvPr>
          <p:cNvPicPr>
            <a:picLocks noChangeAspect="1"/>
          </p:cNvPicPr>
          <p:nvPr/>
        </p:nvPicPr>
        <p:blipFill>
          <a:blip r:embed="rId2"/>
          <a:stretch>
            <a:fillRect/>
          </a:stretch>
        </p:blipFill>
        <p:spPr>
          <a:xfrm>
            <a:off x="7424927" y="2359152"/>
            <a:ext cx="4689539" cy="3803904"/>
          </a:xfrm>
          <a:prstGeom prst="rect">
            <a:avLst/>
          </a:prstGeom>
        </p:spPr>
      </p:pic>
    </p:spTree>
    <p:extLst>
      <p:ext uri="{BB962C8B-B14F-4D97-AF65-F5344CB8AC3E}">
        <p14:creationId xmlns:p14="http://schemas.microsoft.com/office/powerpoint/2010/main" val="39423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6041-9EA5-322E-2114-911FECF9AC6F}"/>
              </a:ext>
            </a:extLst>
          </p:cNvPr>
          <p:cNvSpPr>
            <a:spLocks noGrp="1"/>
          </p:cNvSpPr>
          <p:nvPr>
            <p:ph type="title"/>
          </p:nvPr>
        </p:nvSpPr>
        <p:spPr/>
        <p:txBody>
          <a:bodyPr/>
          <a:lstStyle/>
          <a:p>
            <a:r>
              <a:rPr lang="en-IN" dirty="0"/>
              <a:t>Advantage and Disadvantage</a:t>
            </a:r>
          </a:p>
        </p:txBody>
      </p:sp>
      <p:sp>
        <p:nvSpPr>
          <p:cNvPr id="3" name="Content Placeholder 2">
            <a:extLst>
              <a:ext uri="{FF2B5EF4-FFF2-40B4-BE49-F238E27FC236}">
                <a16:creationId xmlns:a16="http://schemas.microsoft.com/office/drawing/2014/main" id="{C4503DF6-DC1E-B844-EA64-48141F1D2F2B}"/>
              </a:ext>
            </a:extLst>
          </p:cNvPr>
          <p:cNvSpPr>
            <a:spLocks noGrp="1"/>
          </p:cNvSpPr>
          <p:nvPr>
            <p:ph idx="1"/>
          </p:nvPr>
        </p:nvSpPr>
        <p:spPr>
          <a:xfrm>
            <a:off x="1154954" y="2603500"/>
            <a:ext cx="9872710" cy="3416300"/>
          </a:xfrm>
        </p:spPr>
        <p:txBody>
          <a:bodyPr>
            <a:normAutofit/>
          </a:bodyPr>
          <a:lstStyle/>
          <a:p>
            <a:pPr marL="0" indent="0">
              <a:buNone/>
            </a:pPr>
            <a:r>
              <a:rPr lang="en-US" sz="2000" dirty="0">
                <a:solidFill>
                  <a:schemeClr val="accent1"/>
                </a:solidFill>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 OPTICS clustering doesn't require a predefined number of clusters in advance</a:t>
            </a:r>
          </a:p>
          <a:p>
            <a:r>
              <a:rPr lang="en-US" sz="2000" dirty="0">
                <a:latin typeface="Times New Roman" panose="02020603050405020304" pitchFamily="18" charset="0"/>
                <a:cs typeface="Times New Roman" panose="02020603050405020304" pitchFamily="18" charset="0"/>
              </a:rPr>
              <a:t>Clusters can be of any shape, including non-spherical ones</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solidFill>
                  <a:schemeClr val="accent1"/>
                </a:solidFill>
                <a:latin typeface="Times New Roman" panose="02020603050405020304" pitchFamily="18" charset="0"/>
                <a:cs typeface="Times New Roman" panose="02020603050405020304" pitchFamily="18" charset="0"/>
              </a:rPr>
              <a:t>Disadvantages</a:t>
            </a:r>
          </a:p>
          <a:p>
            <a:r>
              <a:rPr lang="en-US" sz="2000" dirty="0">
                <a:latin typeface="Times New Roman" panose="02020603050405020304" pitchFamily="18" charset="0"/>
                <a:cs typeface="Times New Roman" panose="02020603050405020304" pitchFamily="18" charset="0"/>
              </a:rPr>
              <a:t>It fails if there are no density drops between clusters</a:t>
            </a:r>
          </a:p>
          <a:p>
            <a:r>
              <a:rPr lang="en-US" sz="2000" dirty="0">
                <a:latin typeface="Times New Roman" panose="02020603050405020304" pitchFamily="18" charset="0"/>
                <a:cs typeface="Times New Roman" panose="02020603050405020304" pitchFamily="18" charset="0"/>
              </a:rPr>
              <a:t> It is also sensitive to parameters that define density (radius and the minimum number of points) and proper parameter settings require domain knowledge.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052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7B84-98B3-465C-F437-85DD759D5B49}"/>
              </a:ext>
            </a:extLst>
          </p:cNvPr>
          <p:cNvSpPr>
            <a:spLocks noGrp="1"/>
          </p:cNvSpPr>
          <p:nvPr>
            <p:ph type="title"/>
          </p:nvPr>
        </p:nvSpPr>
        <p:spPr/>
        <p:txBody>
          <a:bodyPr/>
          <a:lstStyle/>
          <a:p>
            <a:r>
              <a:rPr lang="en-IN" dirty="0"/>
              <a:t>BIRCH CLUSTERING</a:t>
            </a:r>
          </a:p>
        </p:txBody>
      </p:sp>
      <p:sp>
        <p:nvSpPr>
          <p:cNvPr id="3" name="Content Placeholder 2">
            <a:extLst>
              <a:ext uri="{FF2B5EF4-FFF2-40B4-BE49-F238E27FC236}">
                <a16:creationId xmlns:a16="http://schemas.microsoft.com/office/drawing/2014/main" id="{4085426A-0117-43C3-C06F-A04203C9229F}"/>
              </a:ext>
            </a:extLst>
          </p:cNvPr>
          <p:cNvSpPr>
            <a:spLocks noGrp="1"/>
          </p:cNvSpPr>
          <p:nvPr>
            <p:ph idx="1"/>
          </p:nvPr>
        </p:nvSpPr>
        <p:spPr>
          <a:xfrm>
            <a:off x="502921" y="2359152"/>
            <a:ext cx="6848855" cy="4398264"/>
          </a:xfrm>
        </p:spPr>
        <p:txBody>
          <a:bodyPr>
            <a:normAutofit lnSpcReduction="10000"/>
          </a:bodyPr>
          <a:lstStyle/>
          <a:p>
            <a:r>
              <a:rPr lang="en-US" dirty="0">
                <a:latin typeface="Times New Roman" panose="02020603050405020304" pitchFamily="18" charset="0"/>
                <a:cs typeface="Times New Roman" panose="02020603050405020304" pitchFamily="18" charset="0"/>
              </a:rPr>
              <a:t>Balanced Iterative Reducing and Clustering using Hierarchies - (BIRCH)</a:t>
            </a:r>
          </a:p>
          <a:p>
            <a:r>
              <a:rPr lang="en-US" dirty="0">
                <a:latin typeface="Times New Roman" panose="02020603050405020304" pitchFamily="18" charset="0"/>
                <a:cs typeface="Times New Roman" panose="02020603050405020304" pitchFamily="18" charset="0"/>
              </a:rPr>
              <a:t>Clustering algorithms like K-means clustering do not perform clustering very efficiently and it is difficult to process large datasets with a limited amount of resources. So, regular clustering algorithms do not scale well in terms of running time and quality as the size of the dataset </a:t>
            </a:r>
            <a:r>
              <a:rPr lang="en-US" dirty="0" err="1">
                <a:latin typeface="Times New Roman" panose="02020603050405020304" pitchFamily="18" charset="0"/>
                <a:cs typeface="Times New Roman" panose="02020603050405020304" pitchFamily="18" charset="0"/>
              </a:rPr>
              <a:t>increases.This</a:t>
            </a:r>
            <a:r>
              <a:rPr lang="en-US" dirty="0">
                <a:latin typeface="Times New Roman" panose="02020603050405020304" pitchFamily="18" charset="0"/>
                <a:cs typeface="Times New Roman" panose="02020603050405020304" pitchFamily="18" charset="0"/>
              </a:rPr>
              <a:t> is where BIRCH clustering comes in.</a:t>
            </a:r>
          </a:p>
          <a:p>
            <a:r>
              <a:rPr lang="en-US" dirty="0">
                <a:latin typeface="Times New Roman" panose="02020603050405020304" pitchFamily="18" charset="0"/>
                <a:cs typeface="Times New Roman" panose="02020603050405020304" pitchFamily="18" charset="0"/>
              </a:rPr>
              <a:t>BIRCH clustering algorithm can cluster large datasets by first generating a small and compact summary of the large dataset that retains as much information as possible. This smaller summary is then clustered instead of clustering the larger dataset.</a:t>
            </a:r>
          </a:p>
          <a:p>
            <a:r>
              <a:rPr lang="en-US" dirty="0">
                <a:latin typeface="Times New Roman" panose="02020603050405020304" pitchFamily="18" charset="0"/>
                <a:cs typeface="Times New Roman" panose="02020603050405020304" pitchFamily="18" charset="0"/>
              </a:rPr>
              <a:t>The BIRCH algorithm has two parameters, the threshold and the branching factor. The branching factor limits the number of subclusters in a node and the threshold limits the distance between the entering sample and the existing subclusters.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CCF5645-F5F6-B86F-260B-BACE1B879F2F}"/>
              </a:ext>
            </a:extLst>
          </p:cNvPr>
          <p:cNvPicPr>
            <a:picLocks noChangeAspect="1"/>
          </p:cNvPicPr>
          <p:nvPr/>
        </p:nvPicPr>
        <p:blipFill>
          <a:blip r:embed="rId2"/>
          <a:stretch>
            <a:fillRect/>
          </a:stretch>
        </p:blipFill>
        <p:spPr>
          <a:xfrm>
            <a:off x="7531608" y="973668"/>
            <a:ext cx="4081272" cy="3060954"/>
          </a:xfrm>
          <a:prstGeom prst="rect">
            <a:avLst/>
          </a:prstGeom>
        </p:spPr>
      </p:pic>
      <p:pic>
        <p:nvPicPr>
          <p:cNvPr id="5" name="Picture 4">
            <a:extLst>
              <a:ext uri="{FF2B5EF4-FFF2-40B4-BE49-F238E27FC236}">
                <a16:creationId xmlns:a16="http://schemas.microsoft.com/office/drawing/2014/main" id="{041312AD-6ACF-45B8-66D5-750AEFDB23A2}"/>
              </a:ext>
            </a:extLst>
          </p:cNvPr>
          <p:cNvPicPr>
            <a:picLocks noChangeAspect="1"/>
          </p:cNvPicPr>
          <p:nvPr/>
        </p:nvPicPr>
        <p:blipFill>
          <a:blip r:embed="rId3"/>
          <a:stretch>
            <a:fillRect/>
          </a:stretch>
        </p:blipFill>
        <p:spPr>
          <a:xfrm>
            <a:off x="8532773" y="3872483"/>
            <a:ext cx="3080107" cy="2665477"/>
          </a:xfrm>
          <a:prstGeom prst="rect">
            <a:avLst/>
          </a:prstGeom>
        </p:spPr>
      </p:pic>
    </p:spTree>
    <p:extLst>
      <p:ext uri="{BB962C8B-B14F-4D97-AF65-F5344CB8AC3E}">
        <p14:creationId xmlns:p14="http://schemas.microsoft.com/office/powerpoint/2010/main" val="1871643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E8167-8CDE-A1D6-0671-329828227B10}"/>
              </a:ext>
            </a:extLst>
          </p:cNvPr>
          <p:cNvSpPr>
            <a:spLocks noGrp="1"/>
          </p:cNvSpPr>
          <p:nvPr>
            <p:ph type="title"/>
          </p:nvPr>
        </p:nvSpPr>
        <p:spPr/>
        <p:txBody>
          <a:bodyPr/>
          <a:lstStyle/>
          <a:p>
            <a:r>
              <a:rPr lang="en-IN" dirty="0"/>
              <a:t>Advantage and Disadvantage</a:t>
            </a:r>
          </a:p>
        </p:txBody>
      </p:sp>
      <p:sp>
        <p:nvSpPr>
          <p:cNvPr id="3" name="Content Placeholder 2">
            <a:extLst>
              <a:ext uri="{FF2B5EF4-FFF2-40B4-BE49-F238E27FC236}">
                <a16:creationId xmlns:a16="http://schemas.microsoft.com/office/drawing/2014/main" id="{DAC35B91-8F57-DC33-62AE-97ED59F92085}"/>
              </a:ext>
            </a:extLst>
          </p:cNvPr>
          <p:cNvSpPr>
            <a:spLocks noGrp="1"/>
          </p:cNvSpPr>
          <p:nvPr>
            <p:ph idx="1"/>
          </p:nvPr>
        </p:nvSpPr>
        <p:spPr>
          <a:xfrm>
            <a:off x="749808" y="2578608"/>
            <a:ext cx="10113264" cy="3502152"/>
          </a:xfrm>
        </p:spPr>
        <p:txBody>
          <a:bodyPr>
            <a:noAutofit/>
          </a:bodyPr>
          <a:lstStyle/>
          <a:p>
            <a:pPr marL="0" indent="0">
              <a:buNone/>
            </a:pPr>
            <a:r>
              <a:rPr lang="en-US" dirty="0">
                <a:solidFill>
                  <a:schemeClr val="accent1"/>
                </a:solidFill>
                <a:latin typeface="Times New Roman" panose="02020603050405020304" pitchFamily="18" charset="0"/>
                <a:cs typeface="Times New Roman" panose="02020603050405020304" pitchFamily="18" charset="0"/>
              </a:rPr>
              <a:t>Advantages</a:t>
            </a:r>
          </a:p>
          <a:p>
            <a:r>
              <a:rPr lang="en-US" dirty="0">
                <a:latin typeface="Times New Roman" panose="02020603050405020304" pitchFamily="18" charset="0"/>
                <a:cs typeface="Times New Roman" panose="02020603050405020304" pitchFamily="18" charset="0"/>
              </a:rPr>
              <a:t>BIRCH is useful for performing precise Clustering on large datasets</a:t>
            </a:r>
          </a:p>
          <a:p>
            <a:r>
              <a:rPr lang="en-US" dirty="0">
                <a:latin typeface="Times New Roman" panose="02020603050405020304" pitchFamily="18" charset="0"/>
                <a:cs typeface="Times New Roman" panose="02020603050405020304" pitchFamily="18" charset="0"/>
              </a:rPr>
              <a:t> An main advantage of BIRCH is its ability to incrementally and dynamically cluster incoming, multi-</a:t>
            </a:r>
          </a:p>
          <a:p>
            <a:r>
              <a:rPr lang="en-US" dirty="0">
                <a:latin typeface="Times New Roman" panose="02020603050405020304" pitchFamily="18" charset="0"/>
                <a:cs typeface="Times New Roman" panose="02020603050405020304" pitchFamily="18" charset="0"/>
              </a:rPr>
              <a:t>dimensional metric data points to produce the best quality clustering for a given set of resources (memory and time constraints). In most cases, BIRCH only requires a single scan of the database.</a:t>
            </a:r>
          </a:p>
          <a:p>
            <a:pPr marL="0" indent="0">
              <a:buNone/>
            </a:pPr>
            <a:r>
              <a:rPr lang="en-US" dirty="0">
                <a:solidFill>
                  <a:schemeClr val="accent1"/>
                </a:solidFill>
                <a:latin typeface="Times New Roman" panose="02020603050405020304" pitchFamily="18" charset="0"/>
                <a:cs typeface="Times New Roman" panose="02020603050405020304" pitchFamily="18" charset="0"/>
              </a:rPr>
              <a:t>Disadvantages</a:t>
            </a:r>
          </a:p>
          <a:p>
            <a:r>
              <a:rPr lang="en-US" dirty="0">
                <a:latin typeface="Times New Roman" panose="02020603050405020304" pitchFamily="18" charset="0"/>
                <a:cs typeface="Times New Roman" panose="02020603050405020304" pitchFamily="18" charset="0"/>
              </a:rPr>
              <a:t> BIRCH has one major drawback, it can only process metric attributes. A metric attribute is an attribute whose values can be represented in Euclidean space, i.e., no categorical attributes should be present.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33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A112-34A6-1973-5591-9D061D37AF66}"/>
              </a:ext>
            </a:extLst>
          </p:cNvPr>
          <p:cNvSpPr>
            <a:spLocks noGrp="1"/>
          </p:cNvSpPr>
          <p:nvPr>
            <p:ph type="title"/>
          </p:nvPr>
        </p:nvSpPr>
        <p:spPr/>
        <p:txBody>
          <a:bodyPr/>
          <a:lstStyle/>
          <a:p>
            <a:r>
              <a:rPr lang="en-IN" dirty="0"/>
              <a:t>Clustering and its Types</a:t>
            </a:r>
          </a:p>
        </p:txBody>
      </p:sp>
      <p:sp>
        <p:nvSpPr>
          <p:cNvPr id="3" name="Content Placeholder 2">
            <a:extLst>
              <a:ext uri="{FF2B5EF4-FFF2-40B4-BE49-F238E27FC236}">
                <a16:creationId xmlns:a16="http://schemas.microsoft.com/office/drawing/2014/main" id="{92B9EC23-1A8C-F665-BB48-12C5F95E9C52}"/>
              </a:ext>
            </a:extLst>
          </p:cNvPr>
          <p:cNvSpPr>
            <a:spLocks noGrp="1"/>
          </p:cNvSpPr>
          <p:nvPr>
            <p:ph idx="1"/>
          </p:nvPr>
        </p:nvSpPr>
        <p:spPr>
          <a:xfrm>
            <a:off x="1154954" y="2121408"/>
            <a:ext cx="8825659" cy="4736592"/>
          </a:xfrm>
        </p:spPr>
        <p:txBody>
          <a:bodyPr>
            <a:norm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ordia New" panose="020B0304020202020204" pitchFamily="34" charset="-34"/>
              </a:rPr>
              <a:t>The task of grouping data points based on their similarity with each other is called Clustering or Cluster Analysis. This method is defined under the branch of unsupervised learning</a:t>
            </a:r>
            <a:r>
              <a:rPr lang="en-IN" sz="1800" u="sng" kern="100" dirty="0">
                <a:solidFill>
                  <a:srgbClr val="0563C1"/>
                </a:solidFill>
                <a:effectLst/>
                <a:latin typeface="Calibri" panose="020F0502020204030204" pitchFamily="34" charset="0"/>
                <a:ea typeface="Calibri" panose="020F0502020204030204" pitchFamily="34" charset="0"/>
                <a:cs typeface="Cordia New" panose="020B0304020202020204" pitchFamily="34" charset="-34"/>
                <a:hlinkClick r:id="rId2"/>
              </a:rPr>
              <a:t> </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,which aims at gaining insights from unlabelled data points, that is, unlike Supervised </a:t>
            </a:r>
            <a:r>
              <a:rPr lang="en-IN" sz="1800" kern="100" dirty="0" err="1">
                <a:effectLst/>
                <a:latin typeface="Calibri" panose="020F0502020204030204" pitchFamily="34" charset="0"/>
                <a:ea typeface="Calibri" panose="020F0502020204030204" pitchFamily="34" charset="0"/>
                <a:cs typeface="Cordia New" panose="020B0304020202020204" pitchFamily="34" charset="-34"/>
              </a:rPr>
              <a:t>learning.we</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 don’t have a target variable.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ordia New" panose="020B0304020202020204" pitchFamily="34" charset="-34"/>
              </a:rPr>
              <a:t>Clustering aims at forming groups of </a:t>
            </a:r>
            <a:r>
              <a:rPr lang="en-IN" sz="1600" kern="100" dirty="0">
                <a:effectLst/>
                <a:latin typeface="Calibri" panose="020F0502020204030204" pitchFamily="34" charset="0"/>
                <a:ea typeface="Calibri" panose="020F0502020204030204" pitchFamily="34" charset="0"/>
                <a:cs typeface="Cordia New" panose="020B0304020202020204" pitchFamily="34" charset="-34"/>
              </a:rPr>
              <a:t>homogeneous</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 data points from a </a:t>
            </a:r>
            <a:r>
              <a:rPr lang="en-IN" sz="2000" kern="100" dirty="0">
                <a:effectLst/>
                <a:latin typeface="Calibri" panose="020F0502020204030204" pitchFamily="34" charset="0"/>
                <a:ea typeface="Calibri" panose="020F0502020204030204" pitchFamily="34" charset="0"/>
                <a:cs typeface="Cordia New" panose="020B0304020202020204" pitchFamily="34" charset="-34"/>
              </a:rPr>
              <a:t>heterogeneous</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 dataset. It evaluates the similarity based on a metric like Euclidean distance, Cosine similarity, Manhattan distance, etc. and then group the points with highest similarity score together.</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ordia New" panose="020B0304020202020204" pitchFamily="34" charset="-34"/>
              </a:rPr>
              <a:t>For Example, In the graph given below, we can clearly see that there are 3 circular clusters forming on the basis of distance.</a:t>
            </a:r>
          </a:p>
          <a:p>
            <a:endParaRPr lang="en-IN" dirty="0"/>
          </a:p>
        </p:txBody>
      </p:sp>
      <p:pic>
        <p:nvPicPr>
          <p:cNvPr id="5" name="Picture 4">
            <a:extLst>
              <a:ext uri="{FF2B5EF4-FFF2-40B4-BE49-F238E27FC236}">
                <a16:creationId xmlns:a16="http://schemas.microsoft.com/office/drawing/2014/main" id="{08DAEFB0-994A-BB6F-73B1-A0A7ED0A9736}"/>
              </a:ext>
            </a:extLst>
          </p:cNvPr>
          <p:cNvPicPr>
            <a:picLocks noChangeAspect="1"/>
          </p:cNvPicPr>
          <p:nvPr/>
        </p:nvPicPr>
        <p:blipFill>
          <a:blip r:embed="rId3"/>
          <a:stretch>
            <a:fillRect/>
          </a:stretch>
        </p:blipFill>
        <p:spPr>
          <a:xfrm>
            <a:off x="5815584" y="5294377"/>
            <a:ext cx="3633216" cy="1664208"/>
          </a:xfrm>
          <a:prstGeom prst="rect">
            <a:avLst/>
          </a:prstGeom>
        </p:spPr>
      </p:pic>
    </p:spTree>
    <p:extLst>
      <p:ext uri="{BB962C8B-B14F-4D97-AF65-F5344CB8AC3E}">
        <p14:creationId xmlns:p14="http://schemas.microsoft.com/office/powerpoint/2010/main" val="150410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BA0E-FCD9-1DE0-238D-1940E681D047}"/>
              </a:ext>
            </a:extLst>
          </p:cNvPr>
          <p:cNvSpPr>
            <a:spLocks noGrp="1"/>
          </p:cNvSpPr>
          <p:nvPr>
            <p:ph type="title"/>
          </p:nvPr>
        </p:nvSpPr>
        <p:spPr/>
        <p:txBody>
          <a:bodyPr/>
          <a:lstStyle/>
          <a:p>
            <a:r>
              <a:rPr lang="en-IN" dirty="0"/>
              <a:t>HDBSCAN CLUSTERING</a:t>
            </a:r>
          </a:p>
        </p:txBody>
      </p:sp>
      <p:sp>
        <p:nvSpPr>
          <p:cNvPr id="3" name="Content Placeholder 2">
            <a:extLst>
              <a:ext uri="{FF2B5EF4-FFF2-40B4-BE49-F238E27FC236}">
                <a16:creationId xmlns:a16="http://schemas.microsoft.com/office/drawing/2014/main" id="{45219AE5-13D3-7EA6-28D7-75CB0392CBA4}"/>
              </a:ext>
            </a:extLst>
          </p:cNvPr>
          <p:cNvSpPr>
            <a:spLocks noGrp="1"/>
          </p:cNvSpPr>
          <p:nvPr>
            <p:ph idx="1"/>
          </p:nvPr>
        </p:nvSpPr>
        <p:spPr>
          <a:xfrm>
            <a:off x="356616" y="2267712"/>
            <a:ext cx="11835384" cy="3474720"/>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 HDBSCAN algorithm can be seen as an extension of DBSCAN and OPTICS. Specifically, DBSCAN assumes that the clustering criterion (i.e. density requirement) is globally homogeneous. In other words, DBSCAN may struggle to successfully capture clusters with different densities. HDBSCAN alleviates this assumption and explores all possible density scales by building an alternative representation of the clustering problem.</a:t>
            </a:r>
          </a:p>
          <a:p>
            <a:r>
              <a:rPr lang="en-US" dirty="0">
                <a:latin typeface="Times New Roman" panose="02020603050405020304" pitchFamily="18" charset="0"/>
                <a:cs typeface="Times New Roman" panose="02020603050405020304" pitchFamily="18" charset="0"/>
              </a:rPr>
              <a:t>Difference Between DBSCAN and HDBSCAN: </a:t>
            </a:r>
          </a:p>
          <a:p>
            <a:r>
              <a:rPr lang="en-US" dirty="0">
                <a:solidFill>
                  <a:srgbClr val="FF0000"/>
                </a:solidFill>
                <a:latin typeface="Times New Roman" panose="02020603050405020304" pitchFamily="18" charset="0"/>
                <a:cs typeface="Times New Roman" panose="02020603050405020304" pitchFamily="18" charset="0"/>
              </a:rPr>
              <a:t>DBSCAN: </a:t>
            </a:r>
            <a:r>
              <a:rPr lang="en-US" dirty="0">
                <a:latin typeface="Times New Roman" panose="02020603050405020304" pitchFamily="18" charset="0"/>
                <a:cs typeface="Times New Roman" panose="02020603050405020304" pitchFamily="18" charset="0"/>
              </a:rPr>
              <a:t>• Requires setting parameters like eps and </a:t>
            </a:r>
            <a:r>
              <a:rPr lang="en-US" dirty="0" err="1">
                <a:latin typeface="Times New Roman" panose="02020603050405020304" pitchFamily="18" charset="0"/>
                <a:cs typeface="Times New Roman" panose="02020603050405020304" pitchFamily="18" charset="0"/>
              </a:rPr>
              <a:t>min_samples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Clusters are determined based on density, and points are labeled as noise if they do not belong to any cluster. </a:t>
            </a:r>
          </a:p>
          <a:p>
            <a:r>
              <a:rPr lang="en-US" dirty="0">
                <a:latin typeface="Times New Roman" panose="02020603050405020304" pitchFamily="18" charset="0"/>
                <a:cs typeface="Times New Roman" panose="02020603050405020304" pitchFamily="18" charset="0"/>
              </a:rPr>
              <a:t>• The number of clusters is not pre-defined. </a:t>
            </a:r>
          </a:p>
          <a:p>
            <a:r>
              <a:rPr lang="en-US" dirty="0">
                <a:latin typeface="Times New Roman" panose="02020603050405020304" pitchFamily="18" charset="0"/>
                <a:cs typeface="Times New Roman" panose="02020603050405020304" pitchFamily="18" charset="0"/>
              </a:rPr>
              <a:t>• Sensitive to the choice of parameters.</a:t>
            </a:r>
          </a:p>
          <a:p>
            <a:r>
              <a:rPr lang="en-US" dirty="0">
                <a:solidFill>
                  <a:srgbClr val="FF0000"/>
                </a:solidFill>
                <a:latin typeface="Times New Roman" panose="02020603050405020304" pitchFamily="18" charset="0"/>
                <a:cs typeface="Times New Roman" panose="02020603050405020304" pitchFamily="18" charset="0"/>
              </a:rPr>
              <a:t> HDBSCAN</a:t>
            </a:r>
            <a:r>
              <a:rPr lang="en-US" dirty="0">
                <a:latin typeface="Times New Roman" panose="02020603050405020304" pitchFamily="18" charset="0"/>
                <a:cs typeface="Times New Roman" panose="02020603050405020304" pitchFamily="18" charset="0"/>
              </a:rPr>
              <a:t>: • Automatically determines the number of clusters without specifying parameters like eps and </a:t>
            </a:r>
            <a:r>
              <a:rPr lang="en-US" dirty="0" err="1">
                <a:latin typeface="Times New Roman" panose="02020603050405020304" pitchFamily="18" charset="0"/>
                <a:cs typeface="Times New Roman" panose="02020603050405020304" pitchFamily="18" charset="0"/>
              </a:rPr>
              <a:t>min_samples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Utilizes a hierarchical clustering approach to identify clusters at different levels of density. </a:t>
            </a:r>
          </a:p>
          <a:p>
            <a:r>
              <a:rPr lang="en-US" dirty="0">
                <a:latin typeface="Times New Roman" panose="02020603050405020304" pitchFamily="18" charset="0"/>
                <a:cs typeface="Times New Roman" panose="02020603050405020304" pitchFamily="18" charset="0"/>
              </a:rPr>
              <a:t>• More robust to varying densities and shapes of clusters.</a:t>
            </a:r>
          </a:p>
          <a:p>
            <a:r>
              <a:rPr lang="en-US" dirty="0">
                <a:latin typeface="Times New Roman" panose="02020603050405020304" pitchFamily="18" charset="0"/>
                <a:cs typeface="Times New Roman" panose="02020603050405020304" pitchFamily="18" charset="0"/>
              </a:rPr>
              <a:t> • Produces a hierarchical cluster structure.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B84E479-15C7-4A9F-9E42-D3AE3799630A}"/>
              </a:ext>
            </a:extLst>
          </p:cNvPr>
          <p:cNvPicPr>
            <a:picLocks noChangeAspect="1"/>
          </p:cNvPicPr>
          <p:nvPr/>
        </p:nvPicPr>
        <p:blipFill>
          <a:blip r:embed="rId2"/>
          <a:stretch>
            <a:fillRect/>
          </a:stretch>
        </p:blipFill>
        <p:spPr>
          <a:xfrm>
            <a:off x="7024116" y="5034795"/>
            <a:ext cx="4735067" cy="1699074"/>
          </a:xfrm>
          <a:prstGeom prst="rect">
            <a:avLst/>
          </a:prstGeom>
        </p:spPr>
      </p:pic>
    </p:spTree>
    <p:extLst>
      <p:ext uri="{BB962C8B-B14F-4D97-AF65-F5344CB8AC3E}">
        <p14:creationId xmlns:p14="http://schemas.microsoft.com/office/powerpoint/2010/main" val="674125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DA7E-0444-C414-88A0-87EE15B3A23B}"/>
              </a:ext>
            </a:extLst>
          </p:cNvPr>
          <p:cNvSpPr>
            <a:spLocks noGrp="1"/>
          </p:cNvSpPr>
          <p:nvPr>
            <p:ph type="title"/>
          </p:nvPr>
        </p:nvSpPr>
        <p:spPr/>
        <p:txBody>
          <a:bodyPr/>
          <a:lstStyle/>
          <a:p>
            <a:r>
              <a:rPr lang="en-IN" dirty="0"/>
              <a:t>Advantage and Disadvantage</a:t>
            </a:r>
          </a:p>
        </p:txBody>
      </p:sp>
      <p:sp>
        <p:nvSpPr>
          <p:cNvPr id="3" name="Content Placeholder 2">
            <a:extLst>
              <a:ext uri="{FF2B5EF4-FFF2-40B4-BE49-F238E27FC236}">
                <a16:creationId xmlns:a16="http://schemas.microsoft.com/office/drawing/2014/main" id="{206C674B-8E1E-813D-DE42-68C0D65D91CB}"/>
              </a:ext>
            </a:extLst>
          </p:cNvPr>
          <p:cNvSpPr>
            <a:spLocks noGrp="1"/>
          </p:cNvSpPr>
          <p:nvPr>
            <p:ph idx="1"/>
          </p:nvPr>
        </p:nvSpPr>
        <p:spPr>
          <a:xfrm>
            <a:off x="457200" y="2002536"/>
            <a:ext cx="11734800" cy="4553712"/>
          </a:xfrm>
        </p:spPr>
        <p:txBody>
          <a:bodyPr>
            <a:noAutofit/>
          </a:bodyPr>
          <a:lstStyle/>
          <a:p>
            <a:r>
              <a:rPr lang="en-US" sz="1400" b="1" dirty="0">
                <a:solidFill>
                  <a:srgbClr val="FF0000"/>
                </a:solidFill>
                <a:latin typeface="Times New Roman" panose="02020603050405020304" pitchFamily="18" charset="0"/>
                <a:cs typeface="Times New Roman" panose="02020603050405020304" pitchFamily="18" charset="0"/>
              </a:rPr>
              <a:t>Advantages:</a:t>
            </a:r>
          </a:p>
          <a:p>
            <a:pPr>
              <a:buFont typeface="+mj-lt"/>
              <a:buAutoNum type="arabicPeriod"/>
            </a:pPr>
            <a:r>
              <a:rPr lang="en-US" sz="1400" b="1" dirty="0">
                <a:latin typeface="Times New Roman" panose="02020603050405020304" pitchFamily="18" charset="0"/>
                <a:cs typeface="Times New Roman" panose="02020603050405020304" pitchFamily="18" charset="0"/>
              </a:rPr>
              <a:t>Handles Varying Densities:</a:t>
            </a:r>
            <a:r>
              <a:rPr lang="en-US" sz="1400" dirty="0">
                <a:latin typeface="Times New Roman" panose="02020603050405020304" pitchFamily="18" charset="0"/>
                <a:cs typeface="Times New Roman" panose="02020603050405020304" pitchFamily="18" charset="0"/>
              </a:rPr>
              <a:t> HDBSCAN can identify clusters of different shapes and sizes, making it suitable for real-world datasets with varying densities.</a:t>
            </a:r>
          </a:p>
          <a:p>
            <a:pPr>
              <a:buFont typeface="+mj-lt"/>
              <a:buAutoNum type="arabicPeriod"/>
            </a:pPr>
            <a:r>
              <a:rPr lang="en-US" sz="1400" b="1" dirty="0">
                <a:latin typeface="Times New Roman" panose="02020603050405020304" pitchFamily="18" charset="0"/>
                <a:cs typeface="Times New Roman" panose="02020603050405020304" pitchFamily="18" charset="0"/>
              </a:rPr>
              <a:t>Robust to Noise:</a:t>
            </a:r>
            <a:r>
              <a:rPr lang="en-US" sz="1400" dirty="0">
                <a:latin typeface="Times New Roman" panose="02020603050405020304" pitchFamily="18" charset="0"/>
                <a:cs typeface="Times New Roman" panose="02020603050405020304" pitchFamily="18" charset="0"/>
              </a:rPr>
              <a:t> It effectively distinguishes noise from clusters, which enhances the quality of the clustering results.</a:t>
            </a:r>
          </a:p>
          <a:p>
            <a:pPr>
              <a:buFont typeface="+mj-lt"/>
              <a:buAutoNum type="arabicPeriod"/>
            </a:pPr>
            <a:r>
              <a:rPr lang="en-US" sz="1400" b="1" dirty="0">
                <a:latin typeface="Times New Roman" panose="02020603050405020304" pitchFamily="18" charset="0"/>
                <a:cs typeface="Times New Roman" panose="02020603050405020304" pitchFamily="18" charset="0"/>
              </a:rPr>
              <a:t>No Need to Specify Cluster Number:</a:t>
            </a:r>
            <a:r>
              <a:rPr lang="en-US" sz="1400" dirty="0">
                <a:latin typeface="Times New Roman" panose="02020603050405020304" pitchFamily="18" charset="0"/>
                <a:cs typeface="Times New Roman" panose="02020603050405020304" pitchFamily="18" charset="0"/>
              </a:rPr>
              <a:t> Unlike K-Means, HDBSCAN does not require the number of clusters to be predetermined. It can find the optimal number of clusters based on the data.</a:t>
            </a:r>
          </a:p>
          <a:p>
            <a:pPr>
              <a:buFont typeface="+mj-lt"/>
              <a:buAutoNum type="arabicPeriod"/>
            </a:pPr>
            <a:r>
              <a:rPr lang="en-US" sz="1400" b="1" dirty="0">
                <a:latin typeface="Times New Roman" panose="02020603050405020304" pitchFamily="18" charset="0"/>
                <a:cs typeface="Times New Roman" panose="02020603050405020304" pitchFamily="18" charset="0"/>
              </a:rPr>
              <a:t>Efficient for Large Datasets:</a:t>
            </a:r>
            <a:r>
              <a:rPr lang="en-US" sz="1400" dirty="0">
                <a:latin typeface="Times New Roman" panose="02020603050405020304" pitchFamily="18" charset="0"/>
                <a:cs typeface="Times New Roman" panose="02020603050405020304" pitchFamily="18" charset="0"/>
              </a:rPr>
              <a:t> The algorithm is designed to be efficient and can handle large datasets with good performance.</a:t>
            </a:r>
          </a:p>
          <a:p>
            <a:r>
              <a:rPr lang="en-US" sz="1400" b="1" dirty="0">
                <a:solidFill>
                  <a:srgbClr val="FF0000"/>
                </a:solidFill>
                <a:latin typeface="Times New Roman" panose="02020603050405020304" pitchFamily="18" charset="0"/>
                <a:cs typeface="Times New Roman" panose="02020603050405020304" pitchFamily="18" charset="0"/>
              </a:rPr>
              <a:t>Disadvantages:</a:t>
            </a:r>
          </a:p>
          <a:p>
            <a:pPr>
              <a:buFont typeface="+mj-lt"/>
              <a:buAutoNum type="arabicPeriod"/>
            </a:pPr>
            <a:r>
              <a:rPr lang="en-US" sz="1400" b="1" dirty="0">
                <a:latin typeface="Times New Roman" panose="02020603050405020304" pitchFamily="18" charset="0"/>
                <a:cs typeface="Times New Roman" panose="02020603050405020304" pitchFamily="18" charset="0"/>
              </a:rPr>
              <a:t>Parameter Sensitivity:</a:t>
            </a:r>
            <a:r>
              <a:rPr lang="en-US" sz="1400" dirty="0">
                <a:latin typeface="Times New Roman" panose="02020603050405020304" pitchFamily="18" charset="0"/>
                <a:cs typeface="Times New Roman" panose="02020603050405020304" pitchFamily="18" charset="0"/>
              </a:rPr>
              <a:t> HDBSCAN has parameters (such as minimum cluster size and minimum samples) that need to be carefully tuned, and inappropriate choices can lead to suboptimal clustering.</a:t>
            </a:r>
          </a:p>
          <a:p>
            <a:pPr>
              <a:buFont typeface="+mj-lt"/>
              <a:buAutoNum type="arabicPeriod"/>
            </a:pPr>
            <a:r>
              <a:rPr lang="en-US" sz="1400" b="1" dirty="0">
                <a:latin typeface="Times New Roman" panose="02020603050405020304" pitchFamily="18" charset="0"/>
                <a:cs typeface="Times New Roman" panose="02020603050405020304" pitchFamily="18" charset="0"/>
              </a:rPr>
              <a:t>Complexity of Interpretation:</a:t>
            </a:r>
            <a:r>
              <a:rPr lang="en-US" sz="1400" dirty="0">
                <a:latin typeface="Times New Roman" panose="02020603050405020304" pitchFamily="18" charset="0"/>
                <a:cs typeface="Times New Roman" panose="02020603050405020304" pitchFamily="18" charset="0"/>
              </a:rPr>
              <a:t> The hierarchical structure and results can be complex to interpret, especially for users unfamiliar with density-based clustering.</a:t>
            </a:r>
          </a:p>
          <a:p>
            <a:pPr>
              <a:buFont typeface="+mj-lt"/>
              <a:buAutoNum type="arabicPeriod"/>
            </a:pPr>
            <a:r>
              <a:rPr lang="en-US" sz="1400" b="1" dirty="0">
                <a:latin typeface="Times New Roman" panose="02020603050405020304" pitchFamily="18" charset="0"/>
                <a:cs typeface="Times New Roman" panose="02020603050405020304" pitchFamily="18" charset="0"/>
              </a:rPr>
              <a:t>Computationally Intensive:</a:t>
            </a:r>
            <a:r>
              <a:rPr lang="en-US" sz="1400" dirty="0">
                <a:latin typeface="Times New Roman" panose="02020603050405020304" pitchFamily="18" charset="0"/>
                <a:cs typeface="Times New Roman" panose="02020603050405020304" pitchFamily="18" charset="0"/>
              </a:rPr>
              <a:t> While it is more efficient than DBSCAN for large datasets, HDBSCAN can still be resource-intensive and slower than simpler algorithms like K-Means, especially with very large datasets.</a:t>
            </a:r>
          </a:p>
          <a:p>
            <a:pPr>
              <a:buFont typeface="+mj-lt"/>
              <a:buAutoNum type="arabicPeriod"/>
            </a:pPr>
            <a:r>
              <a:rPr lang="en-US" sz="1400" b="1" dirty="0">
                <a:latin typeface="Times New Roman" panose="02020603050405020304" pitchFamily="18" charset="0"/>
                <a:cs typeface="Times New Roman" panose="02020603050405020304" pitchFamily="18" charset="0"/>
              </a:rPr>
              <a:t>Limited to Density-Based Clustering:</a:t>
            </a:r>
            <a:r>
              <a:rPr lang="en-US" sz="1400" dirty="0">
                <a:latin typeface="Times New Roman" panose="02020603050405020304" pitchFamily="18" charset="0"/>
                <a:cs typeface="Times New Roman" panose="02020603050405020304" pitchFamily="18" charset="0"/>
              </a:rPr>
              <a:t> It may not perform well with clusters that do not have clear density distinctions or with certain types of high-dimensional data.</a:t>
            </a:r>
          </a:p>
          <a:p>
            <a:pPr marL="0" indent="0">
              <a:buNone/>
            </a:pPr>
            <a:br>
              <a:rPr lang="en-US"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154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579A1-14B8-F90C-E1C6-A836E0CBAF04}"/>
              </a:ext>
            </a:extLst>
          </p:cNvPr>
          <p:cNvSpPr>
            <a:spLocks noGrp="1"/>
          </p:cNvSpPr>
          <p:nvPr>
            <p:ph type="title"/>
          </p:nvPr>
        </p:nvSpPr>
        <p:spPr/>
        <p:txBody>
          <a:bodyPr/>
          <a:lstStyle/>
          <a:p>
            <a:r>
              <a:rPr lang="en-US" dirty="0"/>
              <a:t>Bisecting K-Means Clustering</a:t>
            </a:r>
            <a:endParaRPr lang="en-IN" dirty="0"/>
          </a:p>
        </p:txBody>
      </p:sp>
      <p:sp>
        <p:nvSpPr>
          <p:cNvPr id="3" name="Content Placeholder 2">
            <a:extLst>
              <a:ext uri="{FF2B5EF4-FFF2-40B4-BE49-F238E27FC236}">
                <a16:creationId xmlns:a16="http://schemas.microsoft.com/office/drawing/2014/main" id="{829800C9-29CA-7F04-1378-8B8180D67797}"/>
              </a:ext>
            </a:extLst>
          </p:cNvPr>
          <p:cNvSpPr>
            <a:spLocks noGrp="1"/>
          </p:cNvSpPr>
          <p:nvPr>
            <p:ph idx="1"/>
          </p:nvPr>
        </p:nvSpPr>
        <p:spPr>
          <a:xfrm>
            <a:off x="484632" y="2331720"/>
            <a:ext cx="10387584" cy="2660904"/>
          </a:xfrm>
        </p:spPr>
        <p:txBody>
          <a:bodyPr/>
          <a:lstStyle/>
          <a:p>
            <a:r>
              <a:rPr lang="en-US" dirty="0">
                <a:latin typeface="Times New Roman" panose="02020603050405020304" pitchFamily="18" charset="0"/>
                <a:cs typeface="Times New Roman" panose="02020603050405020304" pitchFamily="18" charset="0"/>
              </a:rPr>
              <a:t>Bisecting K-Means is a hierarchical clustering method that combines the benefits of K-Means and hierarchical clustering. </a:t>
            </a:r>
          </a:p>
          <a:p>
            <a:r>
              <a:rPr lang="en-US" dirty="0">
                <a:latin typeface="Times New Roman" panose="02020603050405020304" pitchFamily="18" charset="0"/>
                <a:cs typeface="Times New Roman" panose="02020603050405020304" pitchFamily="18" charset="0"/>
              </a:rPr>
              <a:t>It begins by treating all data points as a single cluster and then recursively divides it into two clusters using the K-Means algorithm. </a:t>
            </a:r>
          </a:p>
          <a:p>
            <a:r>
              <a:rPr lang="en-US" dirty="0">
                <a:latin typeface="Times New Roman" panose="02020603050405020304" pitchFamily="18" charset="0"/>
                <a:cs typeface="Times New Roman" panose="02020603050405020304" pitchFamily="18" charset="0"/>
              </a:rPr>
              <a:t>This process continues until the desired number of clusters is reached. The choice of which cluster to split at each step is often based on factors like cluster size or the variance within the cluster.</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E304BD-F276-43FE-8F51-A260BAFC97A8}"/>
              </a:ext>
            </a:extLst>
          </p:cNvPr>
          <p:cNvPicPr>
            <a:picLocks noChangeAspect="1"/>
          </p:cNvPicPr>
          <p:nvPr/>
        </p:nvPicPr>
        <p:blipFill>
          <a:blip r:embed="rId2"/>
          <a:stretch>
            <a:fillRect/>
          </a:stretch>
        </p:blipFill>
        <p:spPr>
          <a:xfrm>
            <a:off x="1154954" y="4300474"/>
            <a:ext cx="9497806" cy="2557526"/>
          </a:xfrm>
          <a:prstGeom prst="rect">
            <a:avLst/>
          </a:prstGeom>
        </p:spPr>
      </p:pic>
    </p:spTree>
    <p:extLst>
      <p:ext uri="{BB962C8B-B14F-4D97-AF65-F5344CB8AC3E}">
        <p14:creationId xmlns:p14="http://schemas.microsoft.com/office/powerpoint/2010/main" val="2381042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9019-74E9-D885-6E4F-E64E3FEC0A57}"/>
              </a:ext>
            </a:extLst>
          </p:cNvPr>
          <p:cNvSpPr>
            <a:spLocks noGrp="1"/>
          </p:cNvSpPr>
          <p:nvPr>
            <p:ph type="title"/>
          </p:nvPr>
        </p:nvSpPr>
        <p:spPr/>
        <p:txBody>
          <a:bodyPr/>
          <a:lstStyle/>
          <a:p>
            <a:r>
              <a:rPr lang="en-IN" dirty="0"/>
              <a:t>Advantage and Disadvantage</a:t>
            </a:r>
          </a:p>
        </p:txBody>
      </p:sp>
      <p:sp>
        <p:nvSpPr>
          <p:cNvPr id="3" name="Content Placeholder 2">
            <a:extLst>
              <a:ext uri="{FF2B5EF4-FFF2-40B4-BE49-F238E27FC236}">
                <a16:creationId xmlns:a16="http://schemas.microsoft.com/office/drawing/2014/main" id="{1265E574-5DB8-BDD4-6BFF-A57CD9B5966A}"/>
              </a:ext>
            </a:extLst>
          </p:cNvPr>
          <p:cNvSpPr>
            <a:spLocks noGrp="1"/>
          </p:cNvSpPr>
          <p:nvPr>
            <p:ph idx="1"/>
          </p:nvPr>
        </p:nvSpPr>
        <p:spPr>
          <a:xfrm>
            <a:off x="768096" y="2295144"/>
            <a:ext cx="10122408" cy="4261104"/>
          </a:xfrm>
        </p:spPr>
        <p:txBody>
          <a:bodyPr>
            <a:normAutofit fontScale="85000" lnSpcReduction="10000"/>
          </a:bodyPr>
          <a:lstStyle/>
          <a:p>
            <a:r>
              <a:rPr lang="en-US" b="1" dirty="0">
                <a:solidFill>
                  <a:srgbClr val="FF0000"/>
                </a:solidFill>
                <a:latin typeface="Times New Roman" panose="02020603050405020304" pitchFamily="18" charset="0"/>
                <a:cs typeface="Times New Roman" panose="02020603050405020304" pitchFamily="18" charset="0"/>
              </a:rPr>
              <a:t>Advantages:</a:t>
            </a:r>
          </a:p>
          <a:p>
            <a:pPr>
              <a:buFont typeface="+mj-lt"/>
              <a:buAutoNum type="arabicPeriod"/>
            </a:pPr>
            <a:r>
              <a:rPr lang="en-US" b="1" dirty="0">
                <a:latin typeface="Times New Roman" panose="02020603050405020304" pitchFamily="18" charset="0"/>
                <a:cs typeface="Times New Roman" panose="02020603050405020304" pitchFamily="18" charset="0"/>
              </a:rPr>
              <a:t>Combines Benefits of K-Means and Hierarchical Clustering:</a:t>
            </a:r>
            <a:r>
              <a:rPr lang="en-US" dirty="0">
                <a:latin typeface="Times New Roman" panose="02020603050405020304" pitchFamily="18" charset="0"/>
                <a:cs typeface="Times New Roman" panose="02020603050405020304" pitchFamily="18" charset="0"/>
              </a:rPr>
              <a:t> Bisecting K-Means can yield high-quality clusters while also providing a hierarchical view of the data.</a:t>
            </a:r>
          </a:p>
          <a:p>
            <a:pPr>
              <a:buFont typeface="+mj-lt"/>
              <a:buAutoNum type="arabicPeriod"/>
            </a:pPr>
            <a:r>
              <a:rPr lang="en-US" b="1" dirty="0">
                <a:latin typeface="Times New Roman" panose="02020603050405020304" pitchFamily="18" charset="0"/>
                <a:cs typeface="Times New Roman" panose="02020603050405020304" pitchFamily="18" charset="0"/>
              </a:rPr>
              <a:t>More Efficient than Traditional Hierarchical Methods:</a:t>
            </a:r>
            <a:r>
              <a:rPr lang="en-US" dirty="0">
                <a:latin typeface="Times New Roman" panose="02020603050405020304" pitchFamily="18" charset="0"/>
                <a:cs typeface="Times New Roman" panose="02020603050405020304" pitchFamily="18" charset="0"/>
              </a:rPr>
              <a:t> It is generally faster and more scalable than traditional agglomerative hierarchical clustering, especially for large datasets.</a:t>
            </a:r>
          </a:p>
          <a:p>
            <a:pPr>
              <a:buFont typeface="+mj-lt"/>
              <a:buAutoNum type="arabicPeriod"/>
            </a:pPr>
            <a:r>
              <a:rPr lang="en-US" b="1" dirty="0">
                <a:latin typeface="Times New Roman" panose="02020603050405020304" pitchFamily="18" charset="0"/>
                <a:cs typeface="Times New Roman" panose="02020603050405020304" pitchFamily="18" charset="0"/>
              </a:rPr>
              <a:t>Flexibility in Cluster Number:</a:t>
            </a:r>
            <a:r>
              <a:rPr lang="en-US" dirty="0">
                <a:latin typeface="Times New Roman" panose="02020603050405020304" pitchFamily="18" charset="0"/>
                <a:cs typeface="Times New Roman" panose="02020603050405020304" pitchFamily="18" charset="0"/>
              </a:rPr>
              <a:t> The algorithm allows for a more straightforward way to define the number of clusters while maintaining the hierarchical aspect.</a:t>
            </a:r>
          </a:p>
          <a:p>
            <a:pPr>
              <a:buFont typeface="+mj-lt"/>
              <a:buAutoNum type="arabicPeriod"/>
            </a:pPr>
            <a:r>
              <a:rPr lang="en-US" b="1" dirty="0">
                <a:latin typeface="Times New Roman" panose="02020603050405020304" pitchFamily="18" charset="0"/>
                <a:cs typeface="Times New Roman" panose="02020603050405020304" pitchFamily="18" charset="0"/>
              </a:rPr>
              <a:t>Improved Results with K-Means:</a:t>
            </a:r>
            <a:r>
              <a:rPr lang="en-US" dirty="0">
                <a:latin typeface="Times New Roman" panose="02020603050405020304" pitchFamily="18" charset="0"/>
                <a:cs typeface="Times New Roman" panose="02020603050405020304" pitchFamily="18" charset="0"/>
              </a:rPr>
              <a:t> By using K-Means for the bisecting step, it can produce tighter clusters compared to some other hierarchical methods.</a:t>
            </a:r>
          </a:p>
          <a:p>
            <a:r>
              <a:rPr lang="en-US" b="1" dirty="0">
                <a:solidFill>
                  <a:srgbClr val="FF0000"/>
                </a:solidFill>
                <a:latin typeface="Times New Roman" panose="02020603050405020304" pitchFamily="18" charset="0"/>
                <a:cs typeface="Times New Roman" panose="02020603050405020304" pitchFamily="18" charset="0"/>
              </a:rPr>
              <a:t>Disadvantages:</a:t>
            </a:r>
          </a:p>
          <a:p>
            <a:pPr>
              <a:buFont typeface="+mj-lt"/>
              <a:buAutoNum type="arabicPeriod"/>
            </a:pPr>
            <a:r>
              <a:rPr lang="en-US" b="1" dirty="0">
                <a:latin typeface="Times New Roman" panose="02020603050405020304" pitchFamily="18" charset="0"/>
                <a:cs typeface="Times New Roman" panose="02020603050405020304" pitchFamily="18" charset="0"/>
              </a:rPr>
              <a:t>Choice of Initial Clusters:</a:t>
            </a:r>
            <a:r>
              <a:rPr lang="en-US" dirty="0">
                <a:latin typeface="Times New Roman" panose="02020603050405020304" pitchFamily="18" charset="0"/>
                <a:cs typeface="Times New Roman" panose="02020603050405020304" pitchFamily="18" charset="0"/>
              </a:rPr>
              <a:t> The results can depend on the initial selection of clusters and the order in which clusters are split.</a:t>
            </a:r>
          </a:p>
          <a:p>
            <a:pPr>
              <a:buFont typeface="+mj-lt"/>
              <a:buAutoNum type="arabicPeriod"/>
            </a:pPr>
            <a:r>
              <a:rPr lang="en-US" b="1" dirty="0">
                <a:latin typeface="Times New Roman" panose="02020603050405020304" pitchFamily="18" charset="0"/>
                <a:cs typeface="Times New Roman" panose="02020603050405020304" pitchFamily="18" charset="0"/>
              </a:rPr>
              <a:t>Computational Cost:</a:t>
            </a:r>
            <a:r>
              <a:rPr lang="en-US" dirty="0">
                <a:latin typeface="Times New Roman" panose="02020603050405020304" pitchFamily="18" charset="0"/>
                <a:cs typeface="Times New Roman" panose="02020603050405020304" pitchFamily="18" charset="0"/>
              </a:rPr>
              <a:t> While more efficient than full hierarchical methods, it can still be computationally intensive, especially if K-Means is run multiple times.</a:t>
            </a:r>
          </a:p>
          <a:p>
            <a:pPr>
              <a:buFont typeface="+mj-lt"/>
              <a:buAutoNum type="arabicPeriod"/>
            </a:pPr>
            <a:r>
              <a:rPr lang="en-US" b="1" dirty="0">
                <a:latin typeface="Times New Roman" panose="02020603050405020304" pitchFamily="18" charset="0"/>
                <a:cs typeface="Times New Roman" panose="02020603050405020304" pitchFamily="18" charset="0"/>
              </a:rPr>
              <a:t>Complexity in Interpretation:</a:t>
            </a:r>
            <a:r>
              <a:rPr lang="en-US" dirty="0">
                <a:latin typeface="Times New Roman" panose="02020603050405020304" pitchFamily="18" charset="0"/>
                <a:cs typeface="Times New Roman" panose="02020603050405020304" pitchFamily="18" charset="0"/>
              </a:rPr>
              <a:t> The resulting hierarchy may be complex to interpret, especially if the number of desired clusters is large.</a:t>
            </a:r>
          </a:p>
          <a:p>
            <a:endParaRPr lang="en-IN" dirty="0"/>
          </a:p>
        </p:txBody>
      </p:sp>
    </p:spTree>
    <p:extLst>
      <p:ext uri="{BB962C8B-B14F-4D97-AF65-F5344CB8AC3E}">
        <p14:creationId xmlns:p14="http://schemas.microsoft.com/office/powerpoint/2010/main" val="373253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13FB-505E-E323-F6F2-879DBCD663FA}"/>
              </a:ext>
            </a:extLst>
          </p:cNvPr>
          <p:cNvSpPr>
            <a:spLocks noGrp="1"/>
          </p:cNvSpPr>
          <p:nvPr>
            <p:ph type="title"/>
          </p:nvPr>
        </p:nvSpPr>
        <p:spPr/>
        <p:txBody>
          <a:bodyPr/>
          <a:lstStyle/>
          <a:p>
            <a:r>
              <a:rPr lang="en-IN" dirty="0"/>
              <a:t>Types of clustering</a:t>
            </a:r>
          </a:p>
        </p:txBody>
      </p:sp>
      <p:sp>
        <p:nvSpPr>
          <p:cNvPr id="3" name="Content Placeholder 2">
            <a:extLst>
              <a:ext uri="{FF2B5EF4-FFF2-40B4-BE49-F238E27FC236}">
                <a16:creationId xmlns:a16="http://schemas.microsoft.com/office/drawing/2014/main" id="{3FA3772C-624F-5C58-27EA-415969655BE6}"/>
              </a:ext>
            </a:extLst>
          </p:cNvPr>
          <p:cNvSpPr>
            <a:spLocks noGrp="1"/>
          </p:cNvSpPr>
          <p:nvPr>
            <p:ph idx="1"/>
          </p:nvPr>
        </p:nvSpPr>
        <p:spPr/>
        <p:txBody>
          <a:bodyPr>
            <a:normAutofit fontScale="92500" lnSpcReduction="20000"/>
          </a:bodyPr>
          <a:lstStyle/>
          <a:p>
            <a:r>
              <a:rPr lang="en-IN" dirty="0"/>
              <a:t>K-means clustering</a:t>
            </a:r>
          </a:p>
          <a:p>
            <a:r>
              <a:rPr lang="en-IN" dirty="0" err="1"/>
              <a:t>Hierarchial</a:t>
            </a:r>
            <a:r>
              <a:rPr lang="en-IN" dirty="0"/>
              <a:t> clustering</a:t>
            </a:r>
          </a:p>
          <a:p>
            <a:r>
              <a:rPr lang="en-IN" dirty="0"/>
              <a:t>Affinity propagation clustering</a:t>
            </a:r>
          </a:p>
          <a:p>
            <a:r>
              <a:rPr lang="en-IN" dirty="0"/>
              <a:t>Mean-shift clustering</a:t>
            </a:r>
          </a:p>
          <a:p>
            <a:r>
              <a:rPr lang="en-IN" dirty="0"/>
              <a:t>Spectral clustering</a:t>
            </a:r>
          </a:p>
          <a:p>
            <a:r>
              <a:rPr lang="en-IN" dirty="0"/>
              <a:t>Birch clustering</a:t>
            </a:r>
          </a:p>
          <a:p>
            <a:r>
              <a:rPr lang="en-IN" dirty="0"/>
              <a:t>DBSCAN clustering</a:t>
            </a:r>
          </a:p>
          <a:p>
            <a:r>
              <a:rPr lang="en-IN" dirty="0"/>
              <a:t>HDBSCAN clustering</a:t>
            </a:r>
          </a:p>
          <a:p>
            <a:r>
              <a:rPr lang="en-IN" dirty="0"/>
              <a:t>Bisecting K-means clustering</a:t>
            </a:r>
          </a:p>
          <a:p>
            <a:r>
              <a:rPr lang="en-IN" dirty="0"/>
              <a:t>OPTICS clustering</a:t>
            </a:r>
          </a:p>
        </p:txBody>
      </p:sp>
      <p:pic>
        <p:nvPicPr>
          <p:cNvPr id="4" name="Picture 3">
            <a:extLst>
              <a:ext uri="{FF2B5EF4-FFF2-40B4-BE49-F238E27FC236}">
                <a16:creationId xmlns:a16="http://schemas.microsoft.com/office/drawing/2014/main" id="{A1627010-65C0-01AC-869F-93E41533F821}"/>
              </a:ext>
            </a:extLst>
          </p:cNvPr>
          <p:cNvPicPr>
            <a:picLocks noChangeAspect="1"/>
          </p:cNvPicPr>
          <p:nvPr/>
        </p:nvPicPr>
        <p:blipFill>
          <a:blip r:embed="rId2"/>
          <a:stretch>
            <a:fillRect/>
          </a:stretch>
        </p:blipFill>
        <p:spPr>
          <a:xfrm>
            <a:off x="5266006" y="2432304"/>
            <a:ext cx="6456602" cy="3996944"/>
          </a:xfrm>
          <a:prstGeom prst="rect">
            <a:avLst/>
          </a:prstGeom>
        </p:spPr>
      </p:pic>
    </p:spTree>
    <p:extLst>
      <p:ext uri="{BB962C8B-B14F-4D97-AF65-F5344CB8AC3E}">
        <p14:creationId xmlns:p14="http://schemas.microsoft.com/office/powerpoint/2010/main" val="2860372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4EB1-93A7-4C7D-A07F-651838DFE839}"/>
              </a:ext>
            </a:extLst>
          </p:cNvPr>
          <p:cNvSpPr>
            <a:spLocks noGrp="1"/>
          </p:cNvSpPr>
          <p:nvPr>
            <p:ph type="title"/>
          </p:nvPr>
        </p:nvSpPr>
        <p:spPr/>
        <p:txBody>
          <a:bodyPr/>
          <a:lstStyle/>
          <a:p>
            <a:r>
              <a:rPr lang="en-IN" dirty="0"/>
              <a:t>K-MEANS CLUSTERING</a:t>
            </a:r>
          </a:p>
        </p:txBody>
      </p:sp>
      <p:sp>
        <p:nvSpPr>
          <p:cNvPr id="3" name="Content Placeholder 2">
            <a:extLst>
              <a:ext uri="{FF2B5EF4-FFF2-40B4-BE49-F238E27FC236}">
                <a16:creationId xmlns:a16="http://schemas.microsoft.com/office/drawing/2014/main" id="{1CCAA2E9-F405-9160-2D78-A63C1B9693D2}"/>
              </a:ext>
            </a:extLst>
          </p:cNvPr>
          <p:cNvSpPr>
            <a:spLocks noGrp="1"/>
          </p:cNvSpPr>
          <p:nvPr>
            <p:ph idx="1"/>
          </p:nvPr>
        </p:nvSpPr>
        <p:spPr>
          <a:xfrm>
            <a:off x="274320" y="2359152"/>
            <a:ext cx="7461505" cy="3447288"/>
          </a:xfrm>
        </p:spPr>
        <p:txBody>
          <a:bodyPr>
            <a:normAutofit lnSpcReduction="10000"/>
          </a:bodyPr>
          <a:lstStyle/>
          <a:p>
            <a:r>
              <a:rPr lang="en-US" dirty="0"/>
              <a:t>K-Means Clustering is an unsupervised machine learning algorithm used to partition a dataset into K distinct clusters based on feature similarity. </a:t>
            </a:r>
          </a:p>
          <a:p>
            <a:endParaRPr lang="en-US" dirty="0"/>
          </a:p>
          <a:p>
            <a:r>
              <a:rPr lang="en-US" dirty="0"/>
              <a:t>The algorithm works by initializing K centroids randomly, assigning each data point to the nearest centroid, and then updating the centroids based on the mean of the assigned points.</a:t>
            </a:r>
          </a:p>
          <a:p>
            <a:endParaRPr lang="en-US" dirty="0"/>
          </a:p>
          <a:p>
            <a:r>
              <a:rPr lang="en-US" dirty="0"/>
              <a:t> This process iterates until convergence, meaning the centroids no longer change significantly.</a:t>
            </a:r>
            <a:endParaRPr lang="en-IN" dirty="0"/>
          </a:p>
        </p:txBody>
      </p:sp>
      <p:pic>
        <p:nvPicPr>
          <p:cNvPr id="4" name="Picture 3">
            <a:extLst>
              <a:ext uri="{FF2B5EF4-FFF2-40B4-BE49-F238E27FC236}">
                <a16:creationId xmlns:a16="http://schemas.microsoft.com/office/drawing/2014/main" id="{18AC7B64-C863-6F10-8B8F-43C28DA1E0B5}"/>
              </a:ext>
            </a:extLst>
          </p:cNvPr>
          <p:cNvPicPr>
            <a:picLocks noChangeAspect="1"/>
          </p:cNvPicPr>
          <p:nvPr/>
        </p:nvPicPr>
        <p:blipFill>
          <a:blip r:embed="rId2"/>
          <a:stretch>
            <a:fillRect/>
          </a:stretch>
        </p:blipFill>
        <p:spPr>
          <a:xfrm>
            <a:off x="7333488" y="2694941"/>
            <a:ext cx="4666186" cy="2334260"/>
          </a:xfrm>
          <a:prstGeom prst="rect">
            <a:avLst/>
          </a:prstGeom>
        </p:spPr>
      </p:pic>
    </p:spTree>
    <p:extLst>
      <p:ext uri="{BB962C8B-B14F-4D97-AF65-F5344CB8AC3E}">
        <p14:creationId xmlns:p14="http://schemas.microsoft.com/office/powerpoint/2010/main" val="3888087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DB8D-961A-6BF8-B7AE-AEF2490CBB78}"/>
              </a:ext>
            </a:extLst>
          </p:cNvPr>
          <p:cNvSpPr>
            <a:spLocks noGrp="1"/>
          </p:cNvSpPr>
          <p:nvPr>
            <p:ph type="title"/>
          </p:nvPr>
        </p:nvSpPr>
        <p:spPr/>
        <p:txBody>
          <a:bodyPr/>
          <a:lstStyle/>
          <a:p>
            <a:r>
              <a:rPr lang="en-IN" dirty="0"/>
              <a:t>Advantage and Disadvantage</a:t>
            </a:r>
          </a:p>
        </p:txBody>
      </p:sp>
      <p:sp>
        <p:nvSpPr>
          <p:cNvPr id="3" name="Content Placeholder 2">
            <a:extLst>
              <a:ext uri="{FF2B5EF4-FFF2-40B4-BE49-F238E27FC236}">
                <a16:creationId xmlns:a16="http://schemas.microsoft.com/office/drawing/2014/main" id="{ABB09F81-613E-3EFC-AFA2-F704BA9583F3}"/>
              </a:ext>
            </a:extLst>
          </p:cNvPr>
          <p:cNvSpPr>
            <a:spLocks noGrp="1"/>
          </p:cNvSpPr>
          <p:nvPr>
            <p:ph idx="1"/>
          </p:nvPr>
        </p:nvSpPr>
        <p:spPr>
          <a:xfrm>
            <a:off x="658368" y="2432304"/>
            <a:ext cx="10149840" cy="4224528"/>
          </a:xfrm>
        </p:spPr>
        <p:txBody>
          <a:bodyPr>
            <a:normAutofit fontScale="85000" lnSpcReduction="20000"/>
          </a:bodyPr>
          <a:lstStyle/>
          <a:p>
            <a:r>
              <a:rPr lang="en-US" b="1" dirty="0">
                <a:solidFill>
                  <a:srgbClr val="FF0000"/>
                </a:solidFill>
                <a:latin typeface="Times New Roman" panose="02020603050405020304" pitchFamily="18" charset="0"/>
                <a:cs typeface="Times New Roman" panose="02020603050405020304" pitchFamily="18" charset="0"/>
              </a:rPr>
              <a:t>Advantages:</a:t>
            </a:r>
          </a:p>
          <a:p>
            <a:pPr>
              <a:buFont typeface="+mj-lt"/>
              <a:buAutoNum type="arabicPeriod"/>
            </a:pPr>
            <a:r>
              <a:rPr lang="en-US" b="1" dirty="0">
                <a:latin typeface="Times New Roman" panose="02020603050405020304" pitchFamily="18" charset="0"/>
                <a:cs typeface="Times New Roman" panose="02020603050405020304" pitchFamily="18" charset="0"/>
              </a:rPr>
              <a:t>Simplicity and Ease of Implementation:</a:t>
            </a:r>
            <a:r>
              <a:rPr lang="en-US" dirty="0">
                <a:latin typeface="Times New Roman" panose="02020603050405020304" pitchFamily="18" charset="0"/>
                <a:cs typeface="Times New Roman" panose="02020603050405020304" pitchFamily="18" charset="0"/>
              </a:rPr>
              <a:t> K-Means is straightforward to understand and implement, making it accessible for beginners.</a:t>
            </a:r>
          </a:p>
          <a:p>
            <a:pPr>
              <a:buFont typeface="+mj-lt"/>
              <a:buAutoNum type="arabicPeriod"/>
            </a:pP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It can handle large datasets efficiently and is relatively fast in terms of computation time compared to other clustering algorithms.</a:t>
            </a:r>
          </a:p>
          <a:p>
            <a:pPr>
              <a:buFont typeface="+mj-lt"/>
              <a:buAutoNum type="arabicPeriod"/>
            </a:pPr>
            <a:r>
              <a:rPr lang="en-US" b="1" dirty="0">
                <a:latin typeface="Times New Roman" panose="02020603050405020304" pitchFamily="18" charset="0"/>
                <a:cs typeface="Times New Roman" panose="02020603050405020304" pitchFamily="18" charset="0"/>
              </a:rPr>
              <a:t>Adaptability:</a:t>
            </a:r>
            <a:r>
              <a:rPr lang="en-US" dirty="0">
                <a:latin typeface="Times New Roman" panose="02020603050405020304" pitchFamily="18" charset="0"/>
                <a:cs typeface="Times New Roman" panose="02020603050405020304" pitchFamily="18" charset="0"/>
              </a:rPr>
              <a:t> K-Means can be adapted to different types of data and is widely used in various applications such as market segmentation, image compression, and pattern recognition.</a:t>
            </a:r>
          </a:p>
          <a:p>
            <a:pPr>
              <a:buFont typeface="+mj-lt"/>
              <a:buAutoNum type="arabicPeriod"/>
            </a:pPr>
            <a:r>
              <a:rPr lang="en-US" b="1" dirty="0">
                <a:latin typeface="Times New Roman" panose="02020603050405020304" pitchFamily="18" charset="0"/>
                <a:cs typeface="Times New Roman" panose="02020603050405020304" pitchFamily="18" charset="0"/>
              </a:rPr>
              <a:t>Works Well with Spherical Clusters:</a:t>
            </a:r>
            <a:r>
              <a:rPr lang="en-US" dirty="0">
                <a:latin typeface="Times New Roman" panose="02020603050405020304" pitchFamily="18" charset="0"/>
                <a:cs typeface="Times New Roman" panose="02020603050405020304" pitchFamily="18" charset="0"/>
              </a:rPr>
              <a:t> It performs well when clusters are spherical and evenly sized.</a:t>
            </a:r>
          </a:p>
          <a:p>
            <a:r>
              <a:rPr lang="en-US" b="1" dirty="0">
                <a:solidFill>
                  <a:srgbClr val="FF0000"/>
                </a:solidFill>
                <a:latin typeface="Times New Roman" panose="02020603050405020304" pitchFamily="18" charset="0"/>
                <a:cs typeface="Times New Roman" panose="02020603050405020304" pitchFamily="18" charset="0"/>
              </a:rPr>
              <a:t>Disadvantages:</a:t>
            </a:r>
          </a:p>
          <a:p>
            <a:pPr>
              <a:buFont typeface="+mj-lt"/>
              <a:buAutoNum type="arabicPeriod"/>
            </a:pPr>
            <a:r>
              <a:rPr lang="en-US" b="1" dirty="0">
                <a:latin typeface="Times New Roman" panose="02020603050405020304" pitchFamily="18" charset="0"/>
                <a:cs typeface="Times New Roman" panose="02020603050405020304" pitchFamily="18" charset="0"/>
              </a:rPr>
              <a:t>Choosing K:</a:t>
            </a:r>
            <a:r>
              <a:rPr lang="en-US" dirty="0">
                <a:latin typeface="Times New Roman" panose="02020603050405020304" pitchFamily="18" charset="0"/>
                <a:cs typeface="Times New Roman" panose="02020603050405020304" pitchFamily="18" charset="0"/>
              </a:rPr>
              <a:t> The number of clusters (K) must be specified in advance, which can be challenging without prior knowledge of the data.</a:t>
            </a:r>
          </a:p>
          <a:p>
            <a:pPr>
              <a:buFont typeface="+mj-lt"/>
              <a:buAutoNum type="arabicPeriod"/>
            </a:pPr>
            <a:r>
              <a:rPr lang="en-US" b="1" dirty="0">
                <a:latin typeface="Times New Roman" panose="02020603050405020304" pitchFamily="18" charset="0"/>
                <a:cs typeface="Times New Roman" panose="02020603050405020304" pitchFamily="18" charset="0"/>
              </a:rPr>
              <a:t>Sensitivity to Initialization:</a:t>
            </a:r>
            <a:r>
              <a:rPr lang="en-US" dirty="0">
                <a:latin typeface="Times New Roman" panose="02020603050405020304" pitchFamily="18" charset="0"/>
                <a:cs typeface="Times New Roman" panose="02020603050405020304" pitchFamily="18" charset="0"/>
              </a:rPr>
              <a:t> The final clusters can depend on the initial placement of centroids, which can lead to different results in different runs.</a:t>
            </a:r>
          </a:p>
          <a:p>
            <a:pPr>
              <a:buFont typeface="+mj-lt"/>
              <a:buAutoNum type="arabicPeriod"/>
            </a:pPr>
            <a:r>
              <a:rPr lang="en-US" b="1" dirty="0">
                <a:latin typeface="Times New Roman" panose="02020603050405020304" pitchFamily="18" charset="0"/>
                <a:cs typeface="Times New Roman" panose="02020603050405020304" pitchFamily="18" charset="0"/>
              </a:rPr>
              <a:t>Assumes Equal Cluster Sizes:</a:t>
            </a:r>
            <a:r>
              <a:rPr lang="en-US" dirty="0">
                <a:latin typeface="Times New Roman" panose="02020603050405020304" pitchFamily="18" charset="0"/>
                <a:cs typeface="Times New Roman" panose="02020603050405020304" pitchFamily="18" charset="0"/>
              </a:rPr>
              <a:t> K-Means tends to assume that all clusters have the same size and density, which may not be true for many datasets.</a:t>
            </a:r>
          </a:p>
          <a:p>
            <a:pPr>
              <a:buFont typeface="+mj-lt"/>
              <a:buAutoNum type="arabicPeriod"/>
            </a:pPr>
            <a:r>
              <a:rPr lang="en-US" b="1" dirty="0">
                <a:latin typeface="Times New Roman" panose="02020603050405020304" pitchFamily="18" charset="0"/>
                <a:cs typeface="Times New Roman" panose="02020603050405020304" pitchFamily="18" charset="0"/>
              </a:rPr>
              <a:t>Only Works with Numeric Data:</a:t>
            </a:r>
            <a:r>
              <a:rPr lang="en-US" dirty="0">
                <a:latin typeface="Times New Roman" panose="02020603050405020304" pitchFamily="18" charset="0"/>
                <a:cs typeface="Times New Roman" panose="02020603050405020304" pitchFamily="18" charset="0"/>
              </a:rPr>
              <a:t> K-Means is not suitable for categorical data without appropriate preprocessing.</a:t>
            </a:r>
          </a:p>
          <a:p>
            <a:endParaRPr lang="en-IN" dirty="0"/>
          </a:p>
        </p:txBody>
      </p:sp>
    </p:spTree>
    <p:extLst>
      <p:ext uri="{BB962C8B-B14F-4D97-AF65-F5344CB8AC3E}">
        <p14:creationId xmlns:p14="http://schemas.microsoft.com/office/powerpoint/2010/main" val="805503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14ED-BB75-6E90-773F-68EB1E5E52A5}"/>
              </a:ext>
            </a:extLst>
          </p:cNvPr>
          <p:cNvSpPr>
            <a:spLocks noGrp="1"/>
          </p:cNvSpPr>
          <p:nvPr>
            <p:ph type="title"/>
          </p:nvPr>
        </p:nvSpPr>
        <p:spPr/>
        <p:txBody>
          <a:bodyPr/>
          <a:lstStyle/>
          <a:p>
            <a:r>
              <a:rPr lang="en-IN" dirty="0"/>
              <a:t>AGGLOMERATIVE CLUSTERING</a:t>
            </a:r>
          </a:p>
        </p:txBody>
      </p:sp>
      <p:sp>
        <p:nvSpPr>
          <p:cNvPr id="3" name="Content Placeholder 2">
            <a:extLst>
              <a:ext uri="{FF2B5EF4-FFF2-40B4-BE49-F238E27FC236}">
                <a16:creationId xmlns:a16="http://schemas.microsoft.com/office/drawing/2014/main" id="{05480366-46D9-2D19-3863-7B89C22CDB83}"/>
              </a:ext>
            </a:extLst>
          </p:cNvPr>
          <p:cNvSpPr>
            <a:spLocks noGrp="1"/>
          </p:cNvSpPr>
          <p:nvPr>
            <p:ph idx="1"/>
          </p:nvPr>
        </p:nvSpPr>
        <p:spPr>
          <a:xfrm>
            <a:off x="530352" y="2304590"/>
            <a:ext cx="10442448" cy="2806906"/>
          </a:xfrm>
        </p:spPr>
        <p:txBody>
          <a:bodyPr/>
          <a:lstStyle/>
          <a:p>
            <a:r>
              <a:rPr lang="en-US" dirty="0">
                <a:latin typeface="Times New Roman" panose="02020603050405020304" pitchFamily="18" charset="0"/>
                <a:cs typeface="Times New Roman" panose="02020603050405020304" pitchFamily="18" charset="0"/>
              </a:rPr>
              <a:t>Agglomerative Clustering is a type of hierarchical clustering algorithm that builds a hierarchy of clusters by iteratively merging smaller clusters into larger ones. </a:t>
            </a:r>
          </a:p>
          <a:p>
            <a:r>
              <a:rPr lang="en-US" dirty="0">
                <a:latin typeface="Times New Roman" panose="02020603050405020304" pitchFamily="18" charset="0"/>
                <a:cs typeface="Times New Roman" panose="02020603050405020304" pitchFamily="18" charset="0"/>
              </a:rPr>
              <a:t>It starts with each data point as its own cluster and repeatedly combines the two closest clusters based on a chosen distance metric (such as Euclidean distance) until all points are merged into a single cluster or until a specified number of clusters is achieved.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DAA9CC2-AC03-422F-75D5-DB6902B345C2}"/>
              </a:ext>
            </a:extLst>
          </p:cNvPr>
          <p:cNvPicPr>
            <a:picLocks noChangeAspect="1"/>
          </p:cNvPicPr>
          <p:nvPr/>
        </p:nvPicPr>
        <p:blipFill>
          <a:blip r:embed="rId2"/>
          <a:stretch>
            <a:fillRect/>
          </a:stretch>
        </p:blipFill>
        <p:spPr>
          <a:xfrm>
            <a:off x="2857865" y="3968798"/>
            <a:ext cx="6476270" cy="2806906"/>
          </a:xfrm>
          <a:prstGeom prst="rect">
            <a:avLst/>
          </a:prstGeom>
        </p:spPr>
      </p:pic>
    </p:spTree>
    <p:extLst>
      <p:ext uri="{BB962C8B-B14F-4D97-AF65-F5344CB8AC3E}">
        <p14:creationId xmlns:p14="http://schemas.microsoft.com/office/powerpoint/2010/main" val="3748699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6611-65AE-F624-EC7B-719947122340}"/>
              </a:ext>
            </a:extLst>
          </p:cNvPr>
          <p:cNvSpPr>
            <a:spLocks noGrp="1"/>
          </p:cNvSpPr>
          <p:nvPr>
            <p:ph type="title"/>
          </p:nvPr>
        </p:nvSpPr>
        <p:spPr/>
        <p:txBody>
          <a:bodyPr/>
          <a:lstStyle/>
          <a:p>
            <a:r>
              <a:rPr lang="en-IN" dirty="0"/>
              <a:t>Advantage and Disadvantage</a:t>
            </a:r>
          </a:p>
        </p:txBody>
      </p:sp>
      <p:sp>
        <p:nvSpPr>
          <p:cNvPr id="3" name="Content Placeholder 2">
            <a:extLst>
              <a:ext uri="{FF2B5EF4-FFF2-40B4-BE49-F238E27FC236}">
                <a16:creationId xmlns:a16="http://schemas.microsoft.com/office/drawing/2014/main" id="{F0734DAF-AA02-D564-BDC6-867EA8D38DB8}"/>
              </a:ext>
            </a:extLst>
          </p:cNvPr>
          <p:cNvSpPr>
            <a:spLocks noGrp="1"/>
          </p:cNvSpPr>
          <p:nvPr>
            <p:ph idx="1"/>
          </p:nvPr>
        </p:nvSpPr>
        <p:spPr>
          <a:xfrm>
            <a:off x="786384" y="2441448"/>
            <a:ext cx="10634472" cy="3904488"/>
          </a:xfrm>
        </p:spPr>
        <p:txBody>
          <a:bodyPr>
            <a:normAutofit fontScale="92500" lnSpcReduction="10000"/>
          </a:bodyPr>
          <a:lstStyle/>
          <a:p>
            <a:r>
              <a:rPr lang="en-US" b="1" dirty="0">
                <a:solidFill>
                  <a:srgbClr val="FF0000"/>
                </a:solidFill>
                <a:latin typeface="Times New Roman" panose="02020603050405020304" pitchFamily="18" charset="0"/>
                <a:cs typeface="Times New Roman" panose="02020603050405020304" pitchFamily="18" charset="0"/>
              </a:rPr>
              <a:t>Advantages:</a:t>
            </a:r>
          </a:p>
          <a:p>
            <a:pPr>
              <a:buFont typeface="+mj-lt"/>
              <a:buAutoNum type="arabicPeriod"/>
            </a:pPr>
            <a:r>
              <a:rPr lang="en-US" b="1" dirty="0">
                <a:latin typeface="Times New Roman" panose="02020603050405020304" pitchFamily="18" charset="0"/>
                <a:cs typeface="Times New Roman" panose="02020603050405020304" pitchFamily="18" charset="0"/>
              </a:rPr>
              <a:t>No Need to Specify the Number of Clusters:</a:t>
            </a:r>
            <a:r>
              <a:rPr lang="en-US" dirty="0">
                <a:latin typeface="Times New Roman" panose="02020603050405020304" pitchFamily="18" charset="0"/>
                <a:cs typeface="Times New Roman" panose="02020603050405020304" pitchFamily="18" charset="0"/>
              </a:rPr>
              <a:t> Unlike K-Means, agglomerative clustering does not require the number of clusters to be defined in advance, allowing for a more flexible approach.</a:t>
            </a:r>
          </a:p>
          <a:p>
            <a:pPr>
              <a:buFont typeface="+mj-lt"/>
              <a:buAutoNum type="arabicPeriod"/>
            </a:pPr>
            <a:r>
              <a:rPr lang="en-US" b="1" dirty="0">
                <a:latin typeface="Times New Roman" panose="02020603050405020304" pitchFamily="18" charset="0"/>
                <a:cs typeface="Times New Roman" panose="02020603050405020304" pitchFamily="18" charset="0"/>
              </a:rPr>
              <a:t>Hierarchical Structure:</a:t>
            </a:r>
            <a:r>
              <a:rPr lang="en-US" dirty="0">
                <a:latin typeface="Times New Roman" panose="02020603050405020304" pitchFamily="18" charset="0"/>
                <a:cs typeface="Times New Roman" panose="02020603050405020304" pitchFamily="18" charset="0"/>
              </a:rPr>
              <a:t> It produces a dendrogram (a tree-like structure) that provides insights into the data's structure, showing how clusters are nested.</a:t>
            </a:r>
          </a:p>
          <a:p>
            <a:pPr>
              <a:buFont typeface="+mj-lt"/>
              <a:buAutoNum type="arabicPeriod"/>
            </a:pPr>
            <a:r>
              <a:rPr lang="en-US" b="1" dirty="0">
                <a:latin typeface="Times New Roman" panose="02020603050405020304" pitchFamily="18" charset="0"/>
                <a:cs typeface="Times New Roman" panose="02020603050405020304" pitchFamily="18" charset="0"/>
              </a:rPr>
              <a:t>Works Well with Non-Spherical Clusters:</a:t>
            </a:r>
            <a:r>
              <a:rPr lang="en-US" dirty="0">
                <a:latin typeface="Times New Roman" panose="02020603050405020304" pitchFamily="18" charset="0"/>
                <a:cs typeface="Times New Roman" panose="02020603050405020304" pitchFamily="18" charset="0"/>
              </a:rPr>
              <a:t> It can effectively cluster non-spherical shapes and varying densities, unlike K-Means.</a:t>
            </a:r>
          </a:p>
          <a:p>
            <a:r>
              <a:rPr lang="en-US" b="1" dirty="0">
                <a:solidFill>
                  <a:srgbClr val="FF0000"/>
                </a:solidFill>
                <a:latin typeface="Times New Roman" panose="02020603050405020304" pitchFamily="18" charset="0"/>
                <a:cs typeface="Times New Roman" panose="02020603050405020304" pitchFamily="18" charset="0"/>
              </a:rPr>
              <a:t>Disadvantages:</a:t>
            </a:r>
          </a:p>
          <a:p>
            <a:pPr>
              <a:buFont typeface="+mj-lt"/>
              <a:buAutoNum type="arabicPeriod"/>
            </a:pPr>
            <a:r>
              <a:rPr lang="en-US" b="1" dirty="0">
                <a:latin typeface="Times New Roman" panose="02020603050405020304" pitchFamily="18" charset="0"/>
                <a:cs typeface="Times New Roman" panose="02020603050405020304" pitchFamily="18" charset="0"/>
              </a:rPr>
              <a:t>Dendrogram Interpretation:</a:t>
            </a:r>
            <a:r>
              <a:rPr lang="en-US" dirty="0">
                <a:latin typeface="Times New Roman" panose="02020603050405020304" pitchFamily="18" charset="0"/>
                <a:cs typeface="Times New Roman" panose="02020603050405020304" pitchFamily="18" charset="0"/>
              </a:rPr>
              <a:t> While the hierarchical structure is informative, it can be complex to interpret, especially in larger datasets.</a:t>
            </a:r>
          </a:p>
          <a:p>
            <a:pPr>
              <a:buFont typeface="+mj-lt"/>
              <a:buAutoNum type="arabicPeriod"/>
            </a:pPr>
            <a:r>
              <a:rPr lang="en-US" b="1" dirty="0">
                <a:latin typeface="Times New Roman" panose="02020603050405020304" pitchFamily="18" charset="0"/>
                <a:cs typeface="Times New Roman" panose="02020603050405020304" pitchFamily="18" charset="0"/>
              </a:rPr>
              <a:t>Merger Decisions Can Be Arbitrary:</a:t>
            </a:r>
            <a:r>
              <a:rPr lang="en-US" dirty="0">
                <a:latin typeface="Times New Roman" panose="02020603050405020304" pitchFamily="18" charset="0"/>
                <a:cs typeface="Times New Roman" panose="02020603050405020304" pitchFamily="18" charset="0"/>
              </a:rPr>
              <a:t> The choice of distance metric and linkage criterion can heavily influence the resulting clusters, which may introduce bias.</a:t>
            </a:r>
          </a:p>
          <a:p>
            <a:endParaRPr lang="en-IN" dirty="0"/>
          </a:p>
        </p:txBody>
      </p:sp>
    </p:spTree>
    <p:extLst>
      <p:ext uri="{BB962C8B-B14F-4D97-AF65-F5344CB8AC3E}">
        <p14:creationId xmlns:p14="http://schemas.microsoft.com/office/powerpoint/2010/main" val="219855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6E08-7EC0-4296-B473-EEA51D617000}"/>
              </a:ext>
            </a:extLst>
          </p:cNvPr>
          <p:cNvSpPr>
            <a:spLocks noGrp="1"/>
          </p:cNvSpPr>
          <p:nvPr>
            <p:ph type="title"/>
          </p:nvPr>
        </p:nvSpPr>
        <p:spPr/>
        <p:txBody>
          <a:bodyPr/>
          <a:lstStyle/>
          <a:p>
            <a:r>
              <a:rPr lang="en-IN" sz="2800" dirty="0"/>
              <a:t>AFFINITY PROPAGATION CLUSTERING</a:t>
            </a:r>
          </a:p>
        </p:txBody>
      </p:sp>
      <p:sp>
        <p:nvSpPr>
          <p:cNvPr id="3" name="Content Placeholder 2">
            <a:extLst>
              <a:ext uri="{FF2B5EF4-FFF2-40B4-BE49-F238E27FC236}">
                <a16:creationId xmlns:a16="http://schemas.microsoft.com/office/drawing/2014/main" id="{AFE12A50-986D-5F1B-E053-71063DB5186E}"/>
              </a:ext>
            </a:extLst>
          </p:cNvPr>
          <p:cNvSpPr>
            <a:spLocks noGrp="1"/>
          </p:cNvSpPr>
          <p:nvPr>
            <p:ph idx="1"/>
          </p:nvPr>
        </p:nvSpPr>
        <p:spPr>
          <a:xfrm>
            <a:off x="505730" y="2320036"/>
            <a:ext cx="10521934" cy="4108196"/>
          </a:xfrm>
        </p:spPr>
        <p:txBody>
          <a:bodyPr>
            <a:normAutofit/>
          </a:bodyPr>
          <a:lstStyle/>
          <a:p>
            <a:r>
              <a:rPr lang="en-US" dirty="0">
                <a:latin typeface="Times New Roman" panose="02020603050405020304" pitchFamily="18" charset="0"/>
                <a:cs typeface="Times New Roman" panose="02020603050405020304" pitchFamily="18" charset="0"/>
              </a:rPr>
              <a:t>Affinity Propagation creates clusters by sending</a:t>
            </a:r>
          </a:p>
          <a:p>
            <a:pPr marL="0" indent="0">
              <a:buNone/>
            </a:pPr>
            <a:r>
              <a:rPr lang="en-US" dirty="0">
                <a:latin typeface="Times New Roman" panose="02020603050405020304" pitchFamily="18" charset="0"/>
                <a:cs typeface="Times New Roman" panose="02020603050405020304" pitchFamily="18" charset="0"/>
              </a:rPr>
              <a:t>messages between pairs of samples until</a:t>
            </a:r>
          </a:p>
          <a:p>
            <a:pPr marL="0" indent="0">
              <a:buNone/>
            </a:pPr>
            <a:r>
              <a:rPr lang="en-US" dirty="0">
                <a:latin typeface="Times New Roman" panose="02020603050405020304" pitchFamily="18" charset="0"/>
                <a:cs typeface="Times New Roman" panose="02020603050405020304" pitchFamily="18" charset="0"/>
              </a:rPr>
              <a:t>convergence.</a:t>
            </a:r>
          </a:p>
          <a:p>
            <a:r>
              <a:rPr lang="en-US" dirty="0">
                <a:latin typeface="Times New Roman" panose="02020603050405020304" pitchFamily="18" charset="0"/>
                <a:cs typeface="Times New Roman" panose="02020603050405020304" pitchFamily="18" charset="0"/>
              </a:rPr>
              <a:t>A dataset is then described using a small number of</a:t>
            </a:r>
          </a:p>
          <a:p>
            <a:pPr marL="0" indent="0">
              <a:buNone/>
            </a:pPr>
            <a:r>
              <a:rPr lang="en-US" dirty="0">
                <a:latin typeface="Times New Roman" panose="02020603050405020304" pitchFamily="18" charset="0"/>
                <a:cs typeface="Times New Roman" panose="02020603050405020304" pitchFamily="18" charset="0"/>
              </a:rPr>
              <a:t>exemplars, which are identified as those most</a:t>
            </a:r>
          </a:p>
          <a:p>
            <a:pPr marL="0" indent="0">
              <a:buNone/>
            </a:pPr>
            <a:r>
              <a:rPr lang="en-US" dirty="0">
                <a:latin typeface="Times New Roman" panose="02020603050405020304" pitchFamily="18" charset="0"/>
                <a:cs typeface="Times New Roman" panose="02020603050405020304" pitchFamily="18" charset="0"/>
              </a:rPr>
              <a:t>representative of other samples.</a:t>
            </a:r>
          </a:p>
          <a:p>
            <a:r>
              <a:rPr lang="en-US" dirty="0">
                <a:latin typeface="Times New Roman" panose="02020603050405020304" pitchFamily="18" charset="0"/>
                <a:cs typeface="Times New Roman" panose="02020603050405020304" pitchFamily="18" charset="0"/>
              </a:rPr>
              <a:t>Affinity Propagation works based on similarities</a:t>
            </a:r>
          </a:p>
          <a:p>
            <a:pPr marL="0" indent="0">
              <a:buNone/>
            </a:pPr>
            <a:r>
              <a:rPr lang="en-US" dirty="0">
                <a:latin typeface="Times New Roman" panose="02020603050405020304" pitchFamily="18" charset="0"/>
                <a:cs typeface="Times New Roman" panose="02020603050405020304" pitchFamily="18" charset="0"/>
              </a:rPr>
              <a:t>between data points</a:t>
            </a:r>
          </a:p>
          <a:p>
            <a:r>
              <a:rPr lang="en-US" dirty="0">
                <a:latin typeface="Times New Roman" panose="02020603050405020304" pitchFamily="18" charset="0"/>
                <a:cs typeface="Times New Roman" panose="02020603050405020304" pitchFamily="18" charset="0"/>
              </a:rPr>
              <a:t> Identifies a set of cluster center that represents</a:t>
            </a:r>
          </a:p>
          <a:p>
            <a:pPr marL="0" indent="0">
              <a:buNone/>
            </a:pPr>
            <a:r>
              <a:rPr lang="en-US" dirty="0">
                <a:latin typeface="Times New Roman" panose="02020603050405020304" pitchFamily="18" charset="0"/>
                <a:cs typeface="Times New Roman" panose="02020603050405020304" pitchFamily="18" charset="0"/>
              </a:rPr>
              <a:t>the dataset</a:t>
            </a:r>
          </a:p>
          <a:p>
            <a:pPr marL="0" indent="0">
              <a:buNone/>
            </a:pPr>
            <a:endParaRPr lang="en-IN" dirty="0"/>
          </a:p>
        </p:txBody>
      </p:sp>
      <p:pic>
        <p:nvPicPr>
          <p:cNvPr id="4" name="Picture 3">
            <a:extLst>
              <a:ext uri="{FF2B5EF4-FFF2-40B4-BE49-F238E27FC236}">
                <a16:creationId xmlns:a16="http://schemas.microsoft.com/office/drawing/2014/main" id="{9BC26D5C-45F7-0274-7743-46EB4572B723}"/>
              </a:ext>
            </a:extLst>
          </p:cNvPr>
          <p:cNvPicPr>
            <a:picLocks noChangeAspect="1"/>
          </p:cNvPicPr>
          <p:nvPr/>
        </p:nvPicPr>
        <p:blipFill>
          <a:blip r:embed="rId2"/>
          <a:stretch>
            <a:fillRect/>
          </a:stretch>
        </p:blipFill>
        <p:spPr>
          <a:xfrm>
            <a:off x="5916167" y="2160016"/>
            <a:ext cx="5340097" cy="4428236"/>
          </a:xfrm>
          <a:prstGeom prst="rect">
            <a:avLst/>
          </a:prstGeom>
        </p:spPr>
      </p:pic>
    </p:spTree>
    <p:extLst>
      <p:ext uri="{BB962C8B-B14F-4D97-AF65-F5344CB8AC3E}">
        <p14:creationId xmlns:p14="http://schemas.microsoft.com/office/powerpoint/2010/main" val="154307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E806-0692-6C66-3962-A660DA21F6F4}"/>
              </a:ext>
            </a:extLst>
          </p:cNvPr>
          <p:cNvSpPr>
            <a:spLocks noGrp="1"/>
          </p:cNvSpPr>
          <p:nvPr>
            <p:ph type="title"/>
          </p:nvPr>
        </p:nvSpPr>
        <p:spPr/>
        <p:txBody>
          <a:bodyPr/>
          <a:lstStyle/>
          <a:p>
            <a:r>
              <a:rPr lang="en-IN" dirty="0"/>
              <a:t>Advantage and Disadvantage</a:t>
            </a:r>
          </a:p>
        </p:txBody>
      </p:sp>
      <p:sp>
        <p:nvSpPr>
          <p:cNvPr id="3" name="Content Placeholder 2">
            <a:extLst>
              <a:ext uri="{FF2B5EF4-FFF2-40B4-BE49-F238E27FC236}">
                <a16:creationId xmlns:a16="http://schemas.microsoft.com/office/drawing/2014/main" id="{7CA7BCD8-C934-88DE-8949-6258FDD40BA1}"/>
              </a:ext>
            </a:extLst>
          </p:cNvPr>
          <p:cNvSpPr>
            <a:spLocks noGrp="1"/>
          </p:cNvSpPr>
          <p:nvPr>
            <p:ph idx="1"/>
          </p:nvPr>
        </p:nvSpPr>
        <p:spPr>
          <a:xfrm>
            <a:off x="731520" y="2548636"/>
            <a:ext cx="10131552" cy="3416300"/>
          </a:xfrm>
        </p:spPr>
        <p:txBody>
          <a:bodyPr>
            <a:normAutofit/>
          </a:bodyPr>
          <a:lstStyle/>
          <a:p>
            <a:pPr marL="0" indent="0">
              <a:buNone/>
            </a:pPr>
            <a:r>
              <a:rPr lang="en-US" sz="2000" dirty="0">
                <a:solidFill>
                  <a:schemeClr val="accent2">
                    <a:lumMod val="75000"/>
                  </a:schemeClr>
                </a:solidFill>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 Has better performance and lower clustering error</a:t>
            </a:r>
          </a:p>
          <a:p>
            <a:pPr marL="0" indent="0">
              <a:buNone/>
            </a:pPr>
            <a:r>
              <a:rPr lang="en-US" sz="2000" dirty="0">
                <a:solidFill>
                  <a:schemeClr val="accent2">
                    <a:lumMod val="75000"/>
                  </a:schemeClr>
                </a:solidFill>
                <a:latin typeface="Times New Roman" panose="02020603050405020304" pitchFamily="18" charset="0"/>
                <a:cs typeface="Times New Roman" panose="02020603050405020304" pitchFamily="18" charset="0"/>
              </a:rPr>
              <a:t>Disadvantages:-</a:t>
            </a:r>
          </a:p>
          <a:p>
            <a:r>
              <a:rPr lang="en-US" sz="2000" dirty="0">
                <a:latin typeface="Times New Roman" panose="02020603050405020304" pitchFamily="18" charset="0"/>
                <a:cs typeface="Times New Roman" panose="02020603050405020304" pitchFamily="18" charset="0"/>
              </a:rPr>
              <a:t> It is quite slow and memory-heavy, making it difficult to scale to larger datasets. We do not have any direct control on the number of clusters but in some applications, we need a specific number of clusters.</a:t>
            </a:r>
          </a:p>
          <a:p>
            <a:r>
              <a:rPr lang="en-US" sz="2000" dirty="0">
                <a:latin typeface="Times New Roman" panose="02020603050405020304" pitchFamily="18" charset="0"/>
                <a:cs typeface="Times New Roman" panose="02020603050405020304" pitchFamily="18" charset="0"/>
              </a:rPr>
              <a:t> It also assumes the true underlying clusters are globular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843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147</TotalTime>
  <Words>2803</Words>
  <Application>Microsoft Office PowerPoint</Application>
  <PresentationFormat>Widescreen</PresentationFormat>
  <Paragraphs>173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Times New Roman</vt:lpstr>
      <vt:lpstr>Wingdings 3</vt:lpstr>
      <vt:lpstr>Ion Boardroom</vt:lpstr>
      <vt:lpstr>Machine Learning-Clustering</vt:lpstr>
      <vt:lpstr>Clustering and its Types</vt:lpstr>
      <vt:lpstr>Types of clustering</vt:lpstr>
      <vt:lpstr>K-MEANS CLUSTERING</vt:lpstr>
      <vt:lpstr>Advantage and Disadvantage</vt:lpstr>
      <vt:lpstr>AGGLOMERATIVE CLUSTERING</vt:lpstr>
      <vt:lpstr>Advantage and Disadvantage</vt:lpstr>
      <vt:lpstr>AFFINITY PROPAGATION CLUSTERING</vt:lpstr>
      <vt:lpstr>Advantage and Disadvantage</vt:lpstr>
      <vt:lpstr>Mean-Shift clustering</vt:lpstr>
      <vt:lpstr>Advantage and Disadvantage</vt:lpstr>
      <vt:lpstr>SPECTRAL CLUSTERING</vt:lpstr>
      <vt:lpstr>Advantage and Disadvantage</vt:lpstr>
      <vt:lpstr>DBSCAN CLUSTERING</vt:lpstr>
      <vt:lpstr>Advantage and Disadvantage</vt:lpstr>
      <vt:lpstr>OPTICS CLUSTERING</vt:lpstr>
      <vt:lpstr>Advantage and Disadvantage</vt:lpstr>
      <vt:lpstr>BIRCH CLUSTERING</vt:lpstr>
      <vt:lpstr>Advantage and Disadvantage</vt:lpstr>
      <vt:lpstr>HDBSCAN CLUSTERING</vt:lpstr>
      <vt:lpstr>Advantage and Disadvantage</vt:lpstr>
      <vt:lpstr>Bisecting K-Means Clustering</vt:lpstr>
      <vt:lpstr>Advantage and Disadvantage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Malya J</dc:creator>
  <cp:lastModifiedBy>Malya J</cp:lastModifiedBy>
  <cp:revision>11</cp:revision>
  <dcterms:created xsi:type="dcterms:W3CDTF">2024-10-17T16:30:22Z</dcterms:created>
  <dcterms:modified xsi:type="dcterms:W3CDTF">2024-10-19T15:56:35Z</dcterms:modified>
</cp:coreProperties>
</file>