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68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7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B9944-32B1-4755-99C3-0C9DC7B2A415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81360-2E21-43C9-BA61-5CC1374D2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83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81360-2E21-43C9-BA61-5CC1374D274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63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6991-F8A6-1DC0-5F61-239D91D27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4DC94-C164-E45B-69D5-F0FA65241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21A7-DC87-1872-B088-C91442A6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6EFD-CEFB-44F1-B954-2B65C08FAEB4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E1243-C9B2-CE4B-8526-6F0C3AD8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3DF26-9C93-8624-3F80-8EC59A35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CC43-9806-433E-A394-D5C74E11A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23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2D55-53B9-5D06-F220-7EA2400F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D3914-179A-2B05-34C6-F76B875F1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BE5D8-F58A-03C7-1B14-1BFC80BE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6EFD-CEFB-44F1-B954-2B65C08FAEB4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894D6-AD01-886C-9E0D-4FAA2B50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11F06-726E-31F1-5D27-8D95B36F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CC43-9806-433E-A394-D5C74E11A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94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58AF1C-ED38-C761-C21A-FAF717933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EBAD2-C82E-1AE7-488D-92034A08C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DF88-1478-B085-4891-F8A9DA80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6EFD-CEFB-44F1-B954-2B65C08FAEB4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D937B-E230-3239-9300-0F9ACF46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A1E74-C815-AA77-172F-490AF85D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CC43-9806-433E-A394-D5C74E11A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11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5F1F-826F-BD97-F88D-544FB6E3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53B8B-95DE-C73E-09B3-076C0B820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129B8-D2B2-3D5A-699D-2CDBB1EE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6EFD-CEFB-44F1-B954-2B65C08FAEB4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95C47-6B7B-29D8-BEFD-124BB74B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18173-BA3A-6E77-CBB9-03EBAD85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CC43-9806-433E-A394-D5C74E11A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44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892A-A6C9-338B-ADC2-354A06AF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CCC33-C283-5F34-B769-2FE5EA0CA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E76E-7777-BC51-28E8-DA6E7E13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6EFD-CEFB-44F1-B954-2B65C08FAEB4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A4E4A-4557-CC6A-E7D9-9A91EDC4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C6827-729C-49C3-BA24-6FB1E253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CC43-9806-433E-A394-D5C74E11A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46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3B67-AFEF-D5D5-A02F-64D54506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7D0FE-FEAA-FA88-53E7-5B1499F55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64AD5-B1C0-C048-8E1C-25F1FF98E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7FDFD-3C59-D35A-FD23-C0C2E516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6EFD-CEFB-44F1-B954-2B65C08FAEB4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3A848-0A41-28AC-4A0F-FE361E72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8BB5D-8177-8DB2-5E60-7ED94DE6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CC43-9806-433E-A394-D5C74E11A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65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9EB9-3BD3-B5EA-EEDA-1CC77611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0AB78-36E2-B88D-F3D4-1432817E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C3860-CD39-34A4-52B5-82382B235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25C05-CEB4-054A-58F2-C8748FFF0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9D0DA-28E8-38D4-5E99-10BC2CB39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45C03-9A6A-3ED1-EC85-3776E6BF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6EFD-CEFB-44F1-B954-2B65C08FAEB4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D621C-5C4D-3ABD-DE0A-1031FDA9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0DF8F6-B2D1-AD74-878B-A74BA220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CC43-9806-433E-A394-D5C74E11A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96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3C3A-BBE5-691E-9E43-B45EB554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C9FF4-99F0-9042-872F-E012217D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6EFD-CEFB-44F1-B954-2B65C08FAEB4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4AD21-0E2B-74EE-CABA-97E6C685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ED03B-3359-D75E-CA91-4C649342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CC43-9806-433E-A394-D5C74E11A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96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B6D04-E07D-885B-E8BB-18D5CC22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6EFD-CEFB-44F1-B954-2B65C08FAEB4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AEEF8-5487-0432-309C-F5C8EF428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4E905-C4EA-E53F-7649-0FC818FA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CC43-9806-433E-A394-D5C74E11A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79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4CD4-7B1A-6D4D-6AD3-D4108397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97F5-9D1B-01C2-0A31-631677CE4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23727-8439-C263-222A-A7BA98F0B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D5430-402A-0329-6F0C-77634FC5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6EFD-CEFB-44F1-B954-2B65C08FAEB4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9F608-A83B-25B1-FC21-FEA489C2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A4F12-8C75-6D6A-22A2-8D627ECC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CC43-9806-433E-A394-D5C74E11A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91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ADA2-7D09-4732-EF04-DFDE74FE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FB2BA-E0E0-CF64-0AD2-C7BF0DC9C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C87E2-BE01-C301-C113-9A9242DF1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1C767-322C-DB0C-A8C5-8E9457A9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6EFD-CEFB-44F1-B954-2B65C08FAEB4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4A880-BF15-C089-8A9B-B1C278B7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D5546-0D6E-2C98-70D7-377A04F5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CC43-9806-433E-A394-D5C74E11A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25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16153-7C8F-4826-5291-7F546DCE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4FC78-86B8-7E5F-876F-B04C60CEF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9F93E-826A-224D-0412-91FAC14CB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76EFD-CEFB-44F1-B954-2B65C08FAEB4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EA984-B477-B630-0816-981D46318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11EE5-AE54-309F-4595-8B7DBD4B2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ACC43-9806-433E-A394-D5C74E11A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32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6.png"/><Relationship Id="rId7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18.jpeg"/><Relationship Id="rId4" Type="http://schemas.openxmlformats.org/officeDocument/2006/relationships/image" Target="../media/image7.svg"/><Relationship Id="rId9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709333" y="253539"/>
            <a:ext cx="867679" cy="864523"/>
          </a:xfrm>
          <a:custGeom>
            <a:avLst/>
            <a:gdLst/>
            <a:ahLst/>
            <a:cxnLst/>
            <a:rect l="l" t="t" r="r" b="b"/>
            <a:pathLst>
              <a:path w="1301518" h="1296785">
                <a:moveTo>
                  <a:pt x="0" y="0"/>
                </a:moveTo>
                <a:lnTo>
                  <a:pt x="1301518" y="0"/>
                </a:lnTo>
                <a:lnTo>
                  <a:pt x="1301518" y="1296786"/>
                </a:lnTo>
                <a:lnTo>
                  <a:pt x="0" y="12967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67467" y="1"/>
            <a:ext cx="4876800" cy="1729047"/>
          </a:xfrm>
          <a:custGeom>
            <a:avLst/>
            <a:gdLst/>
            <a:ahLst/>
            <a:cxnLst/>
            <a:rect l="l" t="t" r="r" b="b"/>
            <a:pathLst>
              <a:path w="7315200" h="2593571">
                <a:moveTo>
                  <a:pt x="0" y="0"/>
                </a:moveTo>
                <a:lnTo>
                  <a:pt x="7315200" y="0"/>
                </a:lnTo>
                <a:lnTo>
                  <a:pt x="7315200" y="2593571"/>
                </a:lnTo>
                <a:lnTo>
                  <a:pt x="0" y="25935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464195" y="-685800"/>
            <a:ext cx="2746800" cy="2743200"/>
          </a:xfrm>
          <a:custGeom>
            <a:avLst/>
            <a:gdLst/>
            <a:ahLst/>
            <a:cxnLst/>
            <a:rect l="l" t="t" r="r" b="b"/>
            <a:pathLst>
              <a:path w="4120200" h="4114800">
                <a:moveTo>
                  <a:pt x="0" y="0"/>
                </a:moveTo>
                <a:lnTo>
                  <a:pt x="4120200" y="0"/>
                </a:lnTo>
                <a:lnTo>
                  <a:pt x="4120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469748" y="5128953"/>
            <a:ext cx="4876800" cy="1729047"/>
          </a:xfrm>
          <a:custGeom>
            <a:avLst/>
            <a:gdLst/>
            <a:ahLst/>
            <a:cxnLst/>
            <a:rect l="l" t="t" r="r" b="b"/>
            <a:pathLst>
              <a:path w="7315200" h="2593571">
                <a:moveTo>
                  <a:pt x="0" y="0"/>
                </a:moveTo>
                <a:lnTo>
                  <a:pt x="7315200" y="0"/>
                </a:lnTo>
                <a:lnTo>
                  <a:pt x="7315200" y="2593571"/>
                </a:lnTo>
                <a:lnTo>
                  <a:pt x="0" y="25935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602069" y="5561215"/>
            <a:ext cx="867679" cy="864523"/>
          </a:xfrm>
          <a:custGeom>
            <a:avLst/>
            <a:gdLst/>
            <a:ahLst/>
            <a:cxnLst/>
            <a:rect l="l" t="t" r="r" b="b"/>
            <a:pathLst>
              <a:path w="1301518" h="1296785">
                <a:moveTo>
                  <a:pt x="0" y="0"/>
                </a:moveTo>
                <a:lnTo>
                  <a:pt x="1301518" y="0"/>
                </a:lnTo>
                <a:lnTo>
                  <a:pt x="1301518" y="1296785"/>
                </a:lnTo>
                <a:lnTo>
                  <a:pt x="0" y="12967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597814" y="-480558"/>
            <a:ext cx="964623" cy="961115"/>
          </a:xfrm>
          <a:custGeom>
            <a:avLst/>
            <a:gdLst/>
            <a:ahLst/>
            <a:cxnLst/>
            <a:rect l="l" t="t" r="r" b="b"/>
            <a:pathLst>
              <a:path w="1446935" h="1441673">
                <a:moveTo>
                  <a:pt x="0" y="0"/>
                </a:moveTo>
                <a:lnTo>
                  <a:pt x="1446935" y="0"/>
                </a:lnTo>
                <a:lnTo>
                  <a:pt x="1446935" y="1441674"/>
                </a:lnTo>
                <a:lnTo>
                  <a:pt x="0" y="14416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629564" y="6172201"/>
            <a:ext cx="964623" cy="961115"/>
          </a:xfrm>
          <a:custGeom>
            <a:avLst/>
            <a:gdLst/>
            <a:ahLst/>
            <a:cxnLst/>
            <a:rect l="l" t="t" r="r" b="b"/>
            <a:pathLst>
              <a:path w="1446935" h="1441673">
                <a:moveTo>
                  <a:pt x="0" y="0"/>
                </a:moveTo>
                <a:lnTo>
                  <a:pt x="1446935" y="0"/>
                </a:lnTo>
                <a:lnTo>
                  <a:pt x="1446935" y="1441673"/>
                </a:lnTo>
                <a:lnTo>
                  <a:pt x="0" y="14416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F78E075-C05F-85D6-8189-3F9BB0CF7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55" y="1550322"/>
            <a:ext cx="11673840" cy="4621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Project: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RFID-based Automated Medicine Dispenser</a:t>
            </a:r>
          </a:p>
          <a:p>
            <a:pPr marL="0" indent="0">
              <a:buNone/>
            </a:pPr>
            <a:r>
              <a:rPr lang="en-IN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&amp; hardware </a:t>
            </a:r>
          </a:p>
          <a:p>
            <a:pPr marL="0" indent="0">
              <a:buNone/>
            </a:pPr>
            <a:r>
              <a:rPr lang="en-IN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</a:t>
            </a:r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TagTrackers</a:t>
            </a:r>
            <a:endParaRPr lang="en-IN" sz="25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r>
              <a:rPr lang="en-IN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PRATIKSHYA PADHY</a:t>
            </a:r>
          </a:p>
          <a:p>
            <a:r>
              <a:rPr lang="en-IN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SHREEJA SWIKRUTI SAHU</a:t>
            </a:r>
          </a:p>
          <a:p>
            <a:r>
              <a:rPr lang="en-IN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SUHANA SAHU</a:t>
            </a:r>
          </a:p>
          <a:p>
            <a:r>
              <a:rPr lang="en-IN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SWARNAPRAVA MOHANTY</a:t>
            </a:r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CE9266-AA5D-BB4B-4917-9AE4EF79D9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91" y="202290"/>
            <a:ext cx="1109611" cy="11096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3509E6-656B-B700-9A02-E6ADF4F390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488" y="-86168"/>
            <a:ext cx="1667107" cy="16147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7C7789-6E31-20C7-3784-E73F809FAD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690" y="2066612"/>
            <a:ext cx="4243245" cy="42432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47778-DDF3-132C-6C62-CB9BCF4E7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B3C9795-8F7D-C839-9FA9-6E539EA28B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768D8C1-67C3-3BE3-C0E1-D0DCF44C99F3}"/>
              </a:ext>
            </a:extLst>
          </p:cNvPr>
          <p:cNvSpPr/>
          <p:nvPr/>
        </p:nvSpPr>
        <p:spPr>
          <a:xfrm>
            <a:off x="10464195" y="-685800"/>
            <a:ext cx="2746800" cy="2743200"/>
          </a:xfrm>
          <a:custGeom>
            <a:avLst/>
            <a:gdLst/>
            <a:ahLst/>
            <a:cxnLst/>
            <a:rect l="l" t="t" r="r" b="b"/>
            <a:pathLst>
              <a:path w="4120200" h="4114800">
                <a:moveTo>
                  <a:pt x="0" y="0"/>
                </a:moveTo>
                <a:lnTo>
                  <a:pt x="4120200" y="0"/>
                </a:lnTo>
                <a:lnTo>
                  <a:pt x="4120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112460E-71AB-4778-7FD3-C5FFD5F25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190500"/>
            <a:ext cx="7322782" cy="5584371"/>
          </a:xfrm>
        </p:spPr>
        <p:txBody>
          <a:bodyPr>
            <a:normAutofit fontScale="92500" lnSpcReduction="10000"/>
          </a:bodyPr>
          <a:lstStyle/>
          <a:p>
            <a:endParaRPr lang="en-IN" sz="43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tracking of prescriptions often results in non-adherence, particularly in elderly or chronically ill patients. </a:t>
            </a:r>
          </a:p>
          <a:p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integrated digital system is needed to log prescriptions, monitor intake, and automate dispensing with real-time alerts and data tracking</a:t>
            </a:r>
            <a:r>
              <a:rPr lang="en-IN" sz="1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1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Problem Statement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Authentication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Dispensing Unit 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Microcontroller-Based Control</a:t>
            </a:r>
          </a:p>
          <a:p>
            <a:pPr marL="0" indent="0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 of the Project</a:t>
            </a:r>
          </a:p>
          <a:p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RFID-Linked Personalized Dispensing</a:t>
            </a:r>
          </a:p>
          <a:p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Multi-Patient Management</a:t>
            </a:r>
          </a:p>
          <a:p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Dispensing </a:t>
            </a:r>
          </a:p>
          <a:p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Low-Cost &amp; Portable Solution</a:t>
            </a:r>
          </a:p>
          <a:p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&amp; Customization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DBEEA-DD7E-1657-CC46-B7D9559B18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220" y="3394770"/>
            <a:ext cx="2425582" cy="639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48A885-60D6-5D93-511F-5E5B01DC88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053" y="4218182"/>
            <a:ext cx="2425582" cy="7936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1AC5CC-C9D1-D55A-5D54-7C02104858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886" y="5299160"/>
            <a:ext cx="2409916" cy="79702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366087-609B-B577-8751-464F000D9CE8}"/>
              </a:ext>
            </a:extLst>
          </p:cNvPr>
          <p:cNvCxnSpPr>
            <a:cxnSpLocks/>
          </p:cNvCxnSpPr>
          <p:nvPr/>
        </p:nvCxnSpPr>
        <p:spPr>
          <a:xfrm>
            <a:off x="8620413" y="3882532"/>
            <a:ext cx="730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7B30507-0C56-D06A-9A67-DDA30BE18E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065" y="2041032"/>
            <a:ext cx="3234348" cy="427540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458888-AF4E-6FD1-03CA-BA5ED295463D}"/>
              </a:ext>
            </a:extLst>
          </p:cNvPr>
          <p:cNvCxnSpPr>
            <a:cxnSpLocks/>
          </p:cNvCxnSpPr>
          <p:nvPr/>
        </p:nvCxnSpPr>
        <p:spPr>
          <a:xfrm>
            <a:off x="7924800" y="5681827"/>
            <a:ext cx="14340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1ED15A-F8A5-6FB3-E35F-975741B3398B}"/>
              </a:ext>
            </a:extLst>
          </p:cNvPr>
          <p:cNvCxnSpPr>
            <a:cxnSpLocks/>
          </p:cNvCxnSpPr>
          <p:nvPr/>
        </p:nvCxnSpPr>
        <p:spPr>
          <a:xfrm>
            <a:off x="8544232" y="4615028"/>
            <a:ext cx="7989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73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AAD30-DCA4-F2C6-DDFF-9447AD2AF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6CBA411-34DC-491B-86CE-0D2E43CE6609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49AB3A20-7E7B-EB01-A07B-1CAD99C9DFF2}"/>
              </a:ext>
            </a:extLst>
          </p:cNvPr>
          <p:cNvSpPr/>
          <p:nvPr/>
        </p:nvSpPr>
        <p:spPr>
          <a:xfrm>
            <a:off x="-687600" y="4935829"/>
            <a:ext cx="2746800" cy="2743200"/>
          </a:xfrm>
          <a:custGeom>
            <a:avLst/>
            <a:gdLst/>
            <a:ahLst/>
            <a:cxnLst/>
            <a:rect l="l" t="t" r="r" b="b"/>
            <a:pathLst>
              <a:path w="4120200" h="4114800">
                <a:moveTo>
                  <a:pt x="0" y="0"/>
                </a:moveTo>
                <a:lnTo>
                  <a:pt x="4120200" y="0"/>
                </a:lnTo>
                <a:lnTo>
                  <a:pt x="4120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8CCA041-5AB1-C428-88FF-CF854A540C68}"/>
              </a:ext>
            </a:extLst>
          </p:cNvPr>
          <p:cNvSpPr/>
          <p:nvPr/>
        </p:nvSpPr>
        <p:spPr>
          <a:xfrm>
            <a:off x="10464195" y="-685800"/>
            <a:ext cx="2746800" cy="2743200"/>
          </a:xfrm>
          <a:custGeom>
            <a:avLst/>
            <a:gdLst/>
            <a:ahLst/>
            <a:cxnLst/>
            <a:rect l="l" t="t" r="r" b="b"/>
            <a:pathLst>
              <a:path w="4120200" h="4114800">
                <a:moveTo>
                  <a:pt x="0" y="0"/>
                </a:moveTo>
                <a:lnTo>
                  <a:pt x="4120200" y="0"/>
                </a:lnTo>
                <a:lnTo>
                  <a:pt x="4120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98E6C1A5-12D3-D30C-E45A-F02D276D9375}"/>
              </a:ext>
            </a:extLst>
          </p:cNvPr>
          <p:cNvSpPr/>
          <p:nvPr/>
        </p:nvSpPr>
        <p:spPr>
          <a:xfrm>
            <a:off x="5597814" y="-480558"/>
            <a:ext cx="964623" cy="961115"/>
          </a:xfrm>
          <a:custGeom>
            <a:avLst/>
            <a:gdLst/>
            <a:ahLst/>
            <a:cxnLst/>
            <a:rect l="l" t="t" r="r" b="b"/>
            <a:pathLst>
              <a:path w="1446935" h="1441673">
                <a:moveTo>
                  <a:pt x="0" y="0"/>
                </a:moveTo>
                <a:lnTo>
                  <a:pt x="1446935" y="0"/>
                </a:lnTo>
                <a:lnTo>
                  <a:pt x="1446935" y="1441674"/>
                </a:lnTo>
                <a:lnTo>
                  <a:pt x="0" y="14416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7950754-04AD-2C53-ECAC-FE4F34C70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94" y="480557"/>
            <a:ext cx="5292364" cy="6377442"/>
          </a:xfrm>
        </p:spPr>
        <p:txBody>
          <a:bodyPr>
            <a:normAutofit/>
          </a:bodyPr>
          <a:lstStyle/>
          <a:p>
            <a:pPr marL="2743200" lvl="6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 Approach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Hardware:-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READER : </a:t>
            </a:r>
            <a:r>
              <a:rPr lang="en-US" sz="1200" b="1" dirty="0"/>
              <a:t>Identifies the user through RFID tags to load personalized prescriptions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MEGA: </a:t>
            </a:r>
            <a:r>
              <a:rPr lang="en-US" sz="1200" b="1" dirty="0"/>
              <a:t>Acts as the central microcontroller to coordinate all hardware operations and data processing.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 LCD MODULE: </a:t>
            </a:r>
            <a:r>
              <a:rPr lang="en-US" sz="1200" b="1" dirty="0"/>
              <a:t>Shows user information like medicine name, dosage, and status updates.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LED: </a:t>
            </a:r>
            <a:r>
              <a:rPr lang="en-US" sz="1200" b="1" dirty="0"/>
              <a:t>Indicates system status or alerts like successful scans or missed doses.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BUZZER: </a:t>
            </a:r>
            <a:r>
              <a:rPr lang="en-US" sz="1200" b="1" dirty="0"/>
              <a:t>Provides audio alerts for medicine reminders or errors.</a:t>
            </a:r>
          </a:p>
          <a:p>
            <a:pPr marL="285750" indent="-285750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Software:-</a:t>
            </a:r>
          </a:p>
          <a:p>
            <a:pPr marL="285750" indent="-285750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b="1" dirty="0"/>
              <a:t>Used to write, compile, and upload the control program to the Arduino Mega</a:t>
            </a:r>
            <a:r>
              <a:rPr lang="en-US" sz="1200" dirty="0"/>
              <a:t>.</a:t>
            </a:r>
          </a:p>
          <a:p>
            <a:pPr marL="285750" indent="-285750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1C475B-25ED-53E4-8CF0-7C1BAEDA18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271" y="1178828"/>
            <a:ext cx="2911929" cy="23295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03BA95-64F2-533A-D4D3-33358D13C9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966" y="3550762"/>
            <a:ext cx="2416629" cy="19221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66851B-56E1-DAF5-50D7-8B6C5CE23D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197" y="3463108"/>
            <a:ext cx="2911929" cy="20273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E660556-1E1C-CE0D-3BCD-10AB495C48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966" y="1166357"/>
            <a:ext cx="2416629" cy="241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1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2832E-1C85-9732-973C-AF290920C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5FF4D26-2BDE-7AA5-95AD-EA6EB3BDC5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C5645F3-101E-9097-06E9-2255FB357826}"/>
              </a:ext>
            </a:extLst>
          </p:cNvPr>
          <p:cNvSpPr/>
          <p:nvPr/>
        </p:nvSpPr>
        <p:spPr>
          <a:xfrm>
            <a:off x="10464195" y="-685800"/>
            <a:ext cx="2746800" cy="2743200"/>
          </a:xfrm>
          <a:custGeom>
            <a:avLst/>
            <a:gdLst/>
            <a:ahLst/>
            <a:cxnLst/>
            <a:rect l="l" t="t" r="r" b="b"/>
            <a:pathLst>
              <a:path w="4120200" h="4114800">
                <a:moveTo>
                  <a:pt x="0" y="0"/>
                </a:moveTo>
                <a:lnTo>
                  <a:pt x="4120200" y="0"/>
                </a:lnTo>
                <a:lnTo>
                  <a:pt x="4120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CE26EA5-1CB1-2EBB-19BE-16DA53AE8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64" y="356135"/>
            <a:ext cx="11186108" cy="6063916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of the Product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Multi-Patient Expansion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Integration with Healthcare Systems 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Cloud Connectivity &amp; Remote Monitoring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Flexible Hardware Customization 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Software Upgradability</a:t>
            </a:r>
          </a:p>
          <a:p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Patient Safety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Medication Adherence 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Caregiver Support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Healthcare </a:t>
            </a:r>
          </a:p>
          <a:p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&amp; Affordability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&amp; Future Integration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&amp; Long-Term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histogram shows a realistic user adoption trend from 2025 to 2029.</a:t>
            </a:r>
            <a:b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pilot phase starts with 20 users, gradually increasing to 500 by 2029.</a:t>
            </a:r>
            <a:b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reflects practical integration pace in healthcare settings.</a:t>
            </a:r>
            <a:b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steady acceptance and reliability of the system.</a:t>
            </a:r>
            <a:b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baseline for scaling production and support services.</a:t>
            </a:r>
          </a:p>
          <a:p>
            <a:endParaRPr lang="en-IN" sz="2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EBEB70-78B0-ECDA-E793-C6D2F830DF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236" y="1629513"/>
            <a:ext cx="3539060" cy="24145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3086CE-61C1-865F-95E0-3ECCAB1A48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60" y="711608"/>
            <a:ext cx="3415776" cy="22475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AFDD67-BBE4-1EBC-CEA2-B94C2FA5D1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945" y="3325522"/>
            <a:ext cx="3657607" cy="27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3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623F4-BC63-463A-8A4C-BA37F6DEC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01049F4-D522-6D19-EA7B-41681D536A02}"/>
              </a:ext>
            </a:extLst>
          </p:cNvPr>
          <p:cNvSpPr/>
          <p:nvPr/>
        </p:nvSpPr>
        <p:spPr>
          <a:xfrm>
            <a:off x="0" y="4875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74AF90F-555F-9D45-8438-9F7193D4911A}"/>
              </a:ext>
            </a:extLst>
          </p:cNvPr>
          <p:cNvSpPr/>
          <p:nvPr/>
        </p:nvSpPr>
        <p:spPr>
          <a:xfrm>
            <a:off x="4709333" y="253539"/>
            <a:ext cx="867679" cy="864523"/>
          </a:xfrm>
          <a:custGeom>
            <a:avLst/>
            <a:gdLst/>
            <a:ahLst/>
            <a:cxnLst/>
            <a:rect l="l" t="t" r="r" b="b"/>
            <a:pathLst>
              <a:path w="1301518" h="1296785">
                <a:moveTo>
                  <a:pt x="0" y="0"/>
                </a:moveTo>
                <a:lnTo>
                  <a:pt x="1301518" y="0"/>
                </a:lnTo>
                <a:lnTo>
                  <a:pt x="1301518" y="1296786"/>
                </a:lnTo>
                <a:lnTo>
                  <a:pt x="0" y="12967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36959D2B-614F-232E-60C6-D9BA8DF6DABB}"/>
              </a:ext>
            </a:extLst>
          </p:cNvPr>
          <p:cNvSpPr/>
          <p:nvPr/>
        </p:nvSpPr>
        <p:spPr>
          <a:xfrm>
            <a:off x="-167467" y="1"/>
            <a:ext cx="4876800" cy="1729047"/>
          </a:xfrm>
          <a:custGeom>
            <a:avLst/>
            <a:gdLst/>
            <a:ahLst/>
            <a:cxnLst/>
            <a:rect l="l" t="t" r="r" b="b"/>
            <a:pathLst>
              <a:path w="7315200" h="2593571">
                <a:moveTo>
                  <a:pt x="0" y="0"/>
                </a:moveTo>
                <a:lnTo>
                  <a:pt x="7315200" y="0"/>
                </a:lnTo>
                <a:lnTo>
                  <a:pt x="7315200" y="2593571"/>
                </a:lnTo>
                <a:lnTo>
                  <a:pt x="0" y="25935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B781DAA-69DE-F9CF-749D-0042469E2CC5}"/>
              </a:ext>
            </a:extLst>
          </p:cNvPr>
          <p:cNvSpPr/>
          <p:nvPr/>
        </p:nvSpPr>
        <p:spPr>
          <a:xfrm>
            <a:off x="-687600" y="4935829"/>
            <a:ext cx="2746800" cy="2743200"/>
          </a:xfrm>
          <a:custGeom>
            <a:avLst/>
            <a:gdLst/>
            <a:ahLst/>
            <a:cxnLst/>
            <a:rect l="l" t="t" r="r" b="b"/>
            <a:pathLst>
              <a:path w="4120200" h="4114800">
                <a:moveTo>
                  <a:pt x="0" y="0"/>
                </a:moveTo>
                <a:lnTo>
                  <a:pt x="4120200" y="0"/>
                </a:lnTo>
                <a:lnTo>
                  <a:pt x="4120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7BE8F2A-EF05-A4D4-A5DF-E900E1BD7AA1}"/>
              </a:ext>
            </a:extLst>
          </p:cNvPr>
          <p:cNvSpPr/>
          <p:nvPr/>
        </p:nvSpPr>
        <p:spPr>
          <a:xfrm>
            <a:off x="10464195" y="-685800"/>
            <a:ext cx="2746800" cy="2743200"/>
          </a:xfrm>
          <a:custGeom>
            <a:avLst/>
            <a:gdLst/>
            <a:ahLst/>
            <a:cxnLst/>
            <a:rect l="l" t="t" r="r" b="b"/>
            <a:pathLst>
              <a:path w="4120200" h="4114800">
                <a:moveTo>
                  <a:pt x="0" y="0"/>
                </a:moveTo>
                <a:lnTo>
                  <a:pt x="4120200" y="0"/>
                </a:lnTo>
                <a:lnTo>
                  <a:pt x="4120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BD41F25-460D-B777-8C76-6648C838A231}"/>
              </a:ext>
            </a:extLst>
          </p:cNvPr>
          <p:cNvSpPr/>
          <p:nvPr/>
        </p:nvSpPr>
        <p:spPr>
          <a:xfrm>
            <a:off x="7469748" y="5128953"/>
            <a:ext cx="4876800" cy="1729047"/>
          </a:xfrm>
          <a:custGeom>
            <a:avLst/>
            <a:gdLst/>
            <a:ahLst/>
            <a:cxnLst/>
            <a:rect l="l" t="t" r="r" b="b"/>
            <a:pathLst>
              <a:path w="7315200" h="2593571">
                <a:moveTo>
                  <a:pt x="0" y="0"/>
                </a:moveTo>
                <a:lnTo>
                  <a:pt x="7315200" y="0"/>
                </a:lnTo>
                <a:lnTo>
                  <a:pt x="7315200" y="2593571"/>
                </a:lnTo>
                <a:lnTo>
                  <a:pt x="0" y="25935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BBD0E00-755E-7BD0-C606-75F5C2512D10}"/>
              </a:ext>
            </a:extLst>
          </p:cNvPr>
          <p:cNvSpPr/>
          <p:nvPr/>
        </p:nvSpPr>
        <p:spPr>
          <a:xfrm>
            <a:off x="6602069" y="5561215"/>
            <a:ext cx="867679" cy="864523"/>
          </a:xfrm>
          <a:custGeom>
            <a:avLst/>
            <a:gdLst/>
            <a:ahLst/>
            <a:cxnLst/>
            <a:rect l="l" t="t" r="r" b="b"/>
            <a:pathLst>
              <a:path w="1301518" h="1296785">
                <a:moveTo>
                  <a:pt x="0" y="0"/>
                </a:moveTo>
                <a:lnTo>
                  <a:pt x="1301518" y="0"/>
                </a:lnTo>
                <a:lnTo>
                  <a:pt x="1301518" y="1296785"/>
                </a:lnTo>
                <a:lnTo>
                  <a:pt x="0" y="12967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401106A6-0C28-F5EA-4B34-370CAB8502D2}"/>
              </a:ext>
            </a:extLst>
          </p:cNvPr>
          <p:cNvSpPr/>
          <p:nvPr/>
        </p:nvSpPr>
        <p:spPr>
          <a:xfrm>
            <a:off x="5597814" y="-480558"/>
            <a:ext cx="964623" cy="961115"/>
          </a:xfrm>
          <a:custGeom>
            <a:avLst/>
            <a:gdLst/>
            <a:ahLst/>
            <a:cxnLst/>
            <a:rect l="l" t="t" r="r" b="b"/>
            <a:pathLst>
              <a:path w="1446935" h="1441673">
                <a:moveTo>
                  <a:pt x="0" y="0"/>
                </a:moveTo>
                <a:lnTo>
                  <a:pt x="1446935" y="0"/>
                </a:lnTo>
                <a:lnTo>
                  <a:pt x="1446935" y="1441674"/>
                </a:lnTo>
                <a:lnTo>
                  <a:pt x="0" y="14416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0EAC165C-C95D-EA98-AADD-955864339421}"/>
              </a:ext>
            </a:extLst>
          </p:cNvPr>
          <p:cNvSpPr/>
          <p:nvPr/>
        </p:nvSpPr>
        <p:spPr>
          <a:xfrm>
            <a:off x="5629564" y="6172201"/>
            <a:ext cx="964623" cy="961115"/>
          </a:xfrm>
          <a:custGeom>
            <a:avLst/>
            <a:gdLst/>
            <a:ahLst/>
            <a:cxnLst/>
            <a:rect l="l" t="t" r="r" b="b"/>
            <a:pathLst>
              <a:path w="1446935" h="1441673">
                <a:moveTo>
                  <a:pt x="0" y="0"/>
                </a:moveTo>
                <a:lnTo>
                  <a:pt x="1446935" y="0"/>
                </a:lnTo>
                <a:lnTo>
                  <a:pt x="1446935" y="1441673"/>
                </a:lnTo>
                <a:lnTo>
                  <a:pt x="0" y="14416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FFB13BC-A864-8BCC-9B26-46E761D8C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765" y="2311205"/>
            <a:ext cx="8082116" cy="28177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</a:p>
          <a:p>
            <a:pPr marL="0" indent="0" algn="ctr">
              <a:buNone/>
            </a:pPr>
            <a:r>
              <a:rPr lang="en-IN" sz="7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IN" sz="75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5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315</Words>
  <Application>Microsoft Office PowerPoint</Application>
  <PresentationFormat>Widescreen</PresentationFormat>
  <Paragraphs>64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shreeja swikruti sahu</dc:creator>
  <cp:lastModifiedBy>SHREEJA SWIKRUTI SAHU</cp:lastModifiedBy>
  <cp:revision>17</cp:revision>
  <dcterms:created xsi:type="dcterms:W3CDTF">2025-09-06T05:12:16Z</dcterms:created>
  <dcterms:modified xsi:type="dcterms:W3CDTF">2025-09-12T23:46:31Z</dcterms:modified>
</cp:coreProperties>
</file>