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89" r:id="rId6"/>
    <p:sldId id="261" r:id="rId7"/>
    <p:sldId id="262" r:id="rId8"/>
    <p:sldId id="287" r:id="rId9"/>
    <p:sldId id="263" r:id="rId10"/>
    <p:sldId id="265" r:id="rId11"/>
    <p:sldId id="266" r:id="rId12"/>
    <p:sldId id="267"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7"/>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1"/>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1"/>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3/8/2021</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1"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3/8/2021</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1"/>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3" y="3367247"/>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3" y="4084578"/>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3/8/2021</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3/8/2021</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3/8/2021</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3/8/2021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3/8/2021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6"/>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3/8/2021</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10" y="2026918"/>
            <a:ext cx="5439583"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6" y="273181"/>
            <a:ext cx="3181351" cy="292100"/>
          </a:xfrm>
        </p:spPr>
        <p:txBody>
          <a:bodyPr/>
          <a:lstStyle/>
          <a:p>
            <a:fld id="{1D8BD707-D9CF-40AE-B4C6-C98DA3205C09}" type="datetimeFigureOut">
              <a:rPr lang="en-US" smtClean="0"/>
              <a:pPr/>
              <a:t>3/8/2021</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6"/>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6" y="273181"/>
            <a:ext cx="3181351"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3/8/2021</a:t>
            </a:fld>
            <a:endParaRPr lang="en-US"/>
          </a:p>
        </p:txBody>
      </p:sp>
      <p:sp>
        <p:nvSpPr>
          <p:cNvPr id="5" name="Footer Placeholder 4"/>
          <p:cNvSpPr>
            <a:spLocks noGrp="1"/>
          </p:cNvSpPr>
          <p:nvPr>
            <p:ph type="ftr" sz="quarter" idx="3"/>
          </p:nvPr>
        </p:nvSpPr>
        <p:spPr>
          <a:xfrm>
            <a:off x="1447800" y="6486526"/>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world/uci/online-retai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0" y="76200"/>
            <a:ext cx="9144000" cy="6858000"/>
          </a:xfrm>
        </p:spPr>
        <p:txBody>
          <a:bodyPr>
            <a:normAutofit/>
          </a:bodyPr>
          <a:lstStyle/>
          <a:p>
            <a:r>
              <a:rPr lang="en-IN" sz="2600" b="1" dirty="0">
                <a:latin typeface="Centaur" pitchFamily="18" charset="0"/>
              </a:rPr>
              <a:t>CUSTOMER </a:t>
            </a:r>
            <a:r>
              <a:rPr lang="en-IN" sz="2600" b="1" dirty="0" smtClean="0">
                <a:latin typeface="Centaur" pitchFamily="18" charset="0"/>
              </a:rPr>
              <a:t>SEGMENTATION USING MACHINE LEARNING</a:t>
            </a:r>
            <a:endParaRPr lang="en-IN" sz="2600" b="1" dirty="0">
              <a:latin typeface="Centaur" pitchFamily="18" charset="0"/>
            </a:endParaRPr>
          </a:p>
          <a:p>
            <a:r>
              <a:rPr lang="en-IN" sz="1800" b="1" dirty="0">
                <a:latin typeface="Centaur" pitchFamily="18" charset="0"/>
              </a:rPr>
              <a:t>A </a:t>
            </a:r>
            <a:r>
              <a:rPr lang="en-IN" sz="1800" b="1" dirty="0" smtClean="0">
                <a:latin typeface="Centaur" pitchFamily="18" charset="0"/>
              </a:rPr>
              <a:t>Project Report</a:t>
            </a:r>
            <a:endParaRPr lang="en-IN" sz="1800" b="1" dirty="0">
              <a:latin typeface="Centaur" pitchFamily="18" charset="0"/>
            </a:endParaRPr>
          </a:p>
          <a:p>
            <a:r>
              <a:rPr lang="en-IN" b="1" dirty="0">
                <a:latin typeface="Centaur" pitchFamily="18" charset="0"/>
              </a:rPr>
              <a:t>In partial fulfilment of the requirements for the award of the degree</a:t>
            </a:r>
          </a:p>
          <a:p>
            <a:r>
              <a:rPr lang="en-IN" sz="2400" b="1" dirty="0" smtClean="0">
                <a:latin typeface="Centaur" pitchFamily="18" charset="0"/>
              </a:rPr>
              <a:t>Master of Computer Application</a:t>
            </a:r>
            <a:endParaRPr lang="en-IN" sz="2400" b="1" dirty="0">
              <a:latin typeface="Centaur" pitchFamily="18" charset="0"/>
            </a:endParaRPr>
          </a:p>
          <a:p>
            <a:r>
              <a:rPr lang="en-IN" b="1" dirty="0">
                <a:latin typeface="Centaur" pitchFamily="18" charset="0"/>
              </a:rPr>
              <a:t>Of</a:t>
            </a:r>
          </a:p>
          <a:p>
            <a:r>
              <a:rPr lang="en-IN" b="1" dirty="0" err="1">
                <a:latin typeface="Centaur" pitchFamily="18" charset="0"/>
              </a:rPr>
              <a:t>Maulana</a:t>
            </a:r>
            <a:r>
              <a:rPr lang="en-IN" b="1" dirty="0">
                <a:latin typeface="Centaur" pitchFamily="18" charset="0"/>
              </a:rPr>
              <a:t> </a:t>
            </a:r>
            <a:r>
              <a:rPr lang="en-IN" b="1" dirty="0" err="1">
                <a:latin typeface="Centaur" pitchFamily="18" charset="0"/>
              </a:rPr>
              <a:t>Abul</a:t>
            </a:r>
            <a:r>
              <a:rPr lang="en-IN" b="1" dirty="0">
                <a:latin typeface="Centaur" pitchFamily="18" charset="0"/>
              </a:rPr>
              <a:t> </a:t>
            </a:r>
            <a:r>
              <a:rPr lang="en-IN" b="1" dirty="0" err="1">
                <a:latin typeface="Centaur" pitchFamily="18" charset="0"/>
              </a:rPr>
              <a:t>Kalam</a:t>
            </a:r>
            <a:r>
              <a:rPr lang="en-IN" b="1" dirty="0">
                <a:latin typeface="Centaur" pitchFamily="18" charset="0"/>
              </a:rPr>
              <a:t> Azad University of </a:t>
            </a:r>
            <a:r>
              <a:rPr lang="en-IN" b="1" dirty="0" smtClean="0">
                <a:latin typeface="Centaur" pitchFamily="18" charset="0"/>
              </a:rPr>
              <a:t>Technology</a:t>
            </a:r>
          </a:p>
          <a:p>
            <a:r>
              <a:rPr lang="en-US" b="1" dirty="0">
                <a:latin typeface="Centaur" pitchFamily="18" charset="0"/>
              </a:rPr>
              <a:t>by</a:t>
            </a:r>
            <a:endParaRPr lang="en-IN" b="1" dirty="0">
              <a:latin typeface="Centaur" pitchFamily="18" charset="0"/>
            </a:endParaRPr>
          </a:p>
          <a:p>
            <a:r>
              <a:rPr lang="en-IN" b="1" dirty="0" err="1">
                <a:latin typeface="Centaur" pitchFamily="18" charset="0"/>
              </a:rPr>
              <a:t>Swarnadeep</a:t>
            </a:r>
            <a:r>
              <a:rPr lang="en-IN" b="1" dirty="0">
                <a:latin typeface="Centaur" pitchFamily="18" charset="0"/>
              </a:rPr>
              <a:t> </a:t>
            </a:r>
            <a:r>
              <a:rPr lang="en-IN" b="1" smtClean="0">
                <a:latin typeface="Centaur" pitchFamily="18" charset="0"/>
              </a:rPr>
              <a:t>Mondal</a:t>
            </a:r>
            <a:endParaRPr lang="en-IN" b="1" dirty="0">
              <a:latin typeface="Centaur" pitchFamily="18" charset="0"/>
            </a:endParaRPr>
          </a:p>
          <a:p>
            <a:r>
              <a:rPr lang="en-IN" b="1" dirty="0">
                <a:latin typeface="Centaur" pitchFamily="18" charset="0"/>
              </a:rPr>
              <a:t>Under the guidance of</a:t>
            </a:r>
          </a:p>
          <a:p>
            <a:r>
              <a:rPr lang="en-IN" sz="2800" b="1" dirty="0" err="1" smtClean="0">
                <a:latin typeface="Centaur" pitchFamily="18" charset="0"/>
              </a:rPr>
              <a:t>Dr</a:t>
            </a:r>
            <a:r>
              <a:rPr lang="en-IN" sz="2800" b="1" dirty="0" err="1">
                <a:latin typeface="Centaur" pitchFamily="18" charset="0"/>
              </a:rPr>
              <a:t>.</a:t>
            </a:r>
            <a:r>
              <a:rPr lang="en-IN" sz="2800" b="1" dirty="0">
                <a:latin typeface="Centaur" pitchFamily="18" charset="0"/>
              </a:rPr>
              <a:t> </a:t>
            </a:r>
            <a:r>
              <a:rPr lang="en-IN" sz="2800" b="1" dirty="0" err="1">
                <a:latin typeface="Centaur" pitchFamily="18" charset="0"/>
              </a:rPr>
              <a:t>Atanu</a:t>
            </a:r>
            <a:r>
              <a:rPr lang="en-IN" sz="2800" b="1" dirty="0">
                <a:latin typeface="Centaur" pitchFamily="18" charset="0"/>
              </a:rPr>
              <a:t> Das </a:t>
            </a:r>
          </a:p>
          <a:p>
            <a:endParaRPr lang="en-US" b="1" dirty="0">
              <a:latin typeface="Centaur" pitchFamily="18" charset="0"/>
            </a:endParaRPr>
          </a:p>
          <a:p>
            <a:endParaRPr lang="en-US" b="1" dirty="0" smtClean="0">
              <a:latin typeface="Centaur" pitchFamily="18" charset="0"/>
            </a:endParaRPr>
          </a:p>
          <a:p>
            <a:endParaRPr lang="en-US" b="1" dirty="0">
              <a:latin typeface="Centaur" pitchFamily="18" charset="0"/>
            </a:endParaRPr>
          </a:p>
          <a:p>
            <a:endParaRPr lang="en-US" b="1" dirty="0" smtClean="0">
              <a:latin typeface="Centaur" pitchFamily="18" charset="0"/>
            </a:endParaRPr>
          </a:p>
          <a:p>
            <a:r>
              <a:rPr lang="en-IN" b="1" dirty="0" err="1" smtClean="0">
                <a:latin typeface="Centaur" pitchFamily="18" charset="0"/>
              </a:rPr>
              <a:t>Netaji</a:t>
            </a:r>
            <a:r>
              <a:rPr lang="en-IN" b="1" dirty="0" smtClean="0">
                <a:latin typeface="Centaur" pitchFamily="18" charset="0"/>
              </a:rPr>
              <a:t>  </a:t>
            </a:r>
            <a:r>
              <a:rPr lang="en-IN" b="1" dirty="0" err="1" smtClean="0">
                <a:latin typeface="Centaur" pitchFamily="18" charset="0"/>
              </a:rPr>
              <a:t>Subhash</a:t>
            </a:r>
            <a:r>
              <a:rPr lang="en-IN" b="1" dirty="0" smtClean="0">
                <a:latin typeface="Centaur" pitchFamily="18" charset="0"/>
              </a:rPr>
              <a:t>  Engineering  College</a:t>
            </a:r>
            <a:r>
              <a:rPr lang="en-IN" b="1" dirty="0">
                <a:latin typeface="Centaur" pitchFamily="18" charset="0"/>
              </a:rPr>
              <a:t/>
            </a:r>
            <a:br>
              <a:rPr lang="en-IN" b="1" dirty="0">
                <a:latin typeface="Centaur" pitchFamily="18" charset="0"/>
              </a:rPr>
            </a:br>
            <a:r>
              <a:rPr lang="en-IN" b="1" dirty="0" smtClean="0">
                <a:latin typeface="Centaur" pitchFamily="18" charset="0"/>
              </a:rPr>
              <a:t>Techno City, </a:t>
            </a:r>
            <a:r>
              <a:rPr lang="en-IN" b="1" dirty="0" err="1" smtClean="0">
                <a:latin typeface="Centaur" pitchFamily="18" charset="0"/>
              </a:rPr>
              <a:t>Garia</a:t>
            </a:r>
            <a:r>
              <a:rPr lang="en-IN" b="1" dirty="0" smtClean="0">
                <a:latin typeface="Centaur" pitchFamily="18" charset="0"/>
              </a:rPr>
              <a:t>, Kolkata– </a:t>
            </a:r>
            <a:r>
              <a:rPr lang="en-IN" b="1" dirty="0">
                <a:latin typeface="Centaur" pitchFamily="18" charset="0"/>
              </a:rPr>
              <a:t>700152</a:t>
            </a:r>
            <a:endParaRPr lang="en-IN" dirty="0">
              <a:latin typeface="Centaur" pitchFamily="18" charset="0"/>
            </a:endParaRPr>
          </a:p>
          <a:p>
            <a:r>
              <a:rPr lang="en-IN" b="1" dirty="0">
                <a:latin typeface="Centaur" pitchFamily="18" charset="0"/>
              </a:rPr>
              <a:t>Academic Year </a:t>
            </a:r>
            <a:r>
              <a:rPr lang="en-IN" b="1" dirty="0" smtClean="0">
                <a:latin typeface="Centaur" pitchFamily="18" charset="0"/>
              </a:rPr>
              <a:t>: 2018-2021</a:t>
            </a:r>
            <a:endParaRPr lang="en-IN" dirty="0">
              <a:latin typeface="Centaur" pitchFamily="18" charset="0"/>
            </a:endParaRPr>
          </a:p>
          <a:p>
            <a:endParaRPr lang="en-IN" b="1" dirty="0">
              <a:latin typeface="Centaur"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4624" y="4191000"/>
            <a:ext cx="1160776" cy="1425892"/>
          </a:xfrm>
          <a:prstGeom prst="rect">
            <a:avLst/>
          </a:prstGeom>
        </p:spPr>
      </p:pic>
    </p:spTree>
    <p:extLst>
      <p:ext uri="{BB962C8B-B14F-4D97-AF65-F5344CB8AC3E}">
        <p14:creationId xmlns:p14="http://schemas.microsoft.com/office/powerpoint/2010/main" val="1696368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1873415"/>
            <a:ext cx="8280400" cy="4425620"/>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1600200"/>
            <a:ext cx="8263975" cy="4971197"/>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1619450"/>
            <a:ext cx="8280400" cy="4933550"/>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82710" y="1600200"/>
            <a:ext cx="8229380" cy="4972050"/>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4345" y="1600200"/>
            <a:ext cx="8206110" cy="4972050"/>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1600200"/>
            <a:ext cx="8280400" cy="4888584"/>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1813929"/>
            <a:ext cx="8280400" cy="4544591"/>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88110" y="1600200"/>
            <a:ext cx="8218580" cy="4972050"/>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4294967295"/>
          </p:nvPr>
        </p:nvPicPr>
        <p:blipFill>
          <a:blip r:embed="rId2" cstate="print">
            <a:extLst>
              <a:ext uri="{28A0092B-C50C-407E-A947-70E740481C1C}">
                <a14:useLocalDpi xmlns:a14="http://schemas.microsoft.com/office/drawing/2010/main" val="0"/>
              </a:ext>
            </a:extLst>
          </a:blip>
          <a:stretch>
            <a:fillRect/>
          </a:stretch>
        </p:blipFill>
        <p:spPr>
          <a:xfrm>
            <a:off x="274637" y="1600200"/>
            <a:ext cx="4144963" cy="2368550"/>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1618488"/>
            <a:ext cx="4125461" cy="2362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5643" y="4114800"/>
            <a:ext cx="5160957" cy="2587181"/>
          </a:xfrm>
          <a:prstGeom prst="rect">
            <a:avLst/>
          </a:prstGeo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68362" y="1600200"/>
            <a:ext cx="7458075" cy="4972050"/>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209800"/>
            <a:ext cx="8280400" cy="3886200"/>
          </a:xfrm>
        </p:spPr>
        <p:txBody>
          <a:bodyPr>
            <a:normAutofit/>
          </a:bodyPr>
          <a:lstStyle/>
          <a:p>
            <a:pPr algn="just"/>
            <a:r>
              <a:rPr lang="en-IN" dirty="0" smtClean="0"/>
              <a:t>“Customer </a:t>
            </a:r>
            <a:r>
              <a:rPr lang="en-IN" dirty="0"/>
              <a:t>is the </a:t>
            </a:r>
            <a:r>
              <a:rPr lang="en-IN" dirty="0" smtClean="0"/>
              <a:t>king”- In todays world customers is indeed the king and hence it is not only very important to tack all of our customer for retaining our loyal customers and also to win back the ones who are on the verge of churning out.</a:t>
            </a:r>
            <a:r>
              <a:rPr lang="en-IN" dirty="0"/>
              <a:t> Customer segmentation plays an important role in customer relationship management. It allows companies to design and establish different strategies to maximize the value of customers.</a:t>
            </a:r>
            <a:r>
              <a:rPr lang="en-IN" dirty="0" smtClean="0"/>
              <a:t> Here we are going to see how to perform customer segmentation using machine learning techniques. In this </a:t>
            </a:r>
            <a:r>
              <a:rPr lang="en-IN" dirty="0"/>
              <a:t>machine learning </a:t>
            </a:r>
            <a:r>
              <a:rPr lang="en-IN" dirty="0" smtClean="0"/>
              <a:t>project we will see the steps to create several clusters of customers according to their spending behaviour and project</a:t>
            </a:r>
            <a:r>
              <a:rPr lang="en-IN" dirty="0"/>
              <a:t>, </a:t>
            </a:r>
            <a:r>
              <a:rPr lang="en-IN" dirty="0" smtClean="0"/>
              <a:t>and we </a:t>
            </a:r>
            <a:r>
              <a:rPr lang="en-IN" dirty="0"/>
              <a:t>will make use of K-means clustering which is the essential algorithm for clustering unlabelled dataset</a:t>
            </a:r>
            <a:r>
              <a:rPr lang="en-IN" dirty="0" smtClean="0"/>
              <a:t>.</a:t>
            </a:r>
            <a:endParaRPr lang="en-IN" dirty="0"/>
          </a:p>
        </p:txBody>
      </p:sp>
      <p:sp>
        <p:nvSpPr>
          <p:cNvPr id="3" name="Title 2"/>
          <p:cNvSpPr>
            <a:spLocks noGrp="1"/>
          </p:cNvSpPr>
          <p:nvPr>
            <p:ph type="title"/>
          </p:nvPr>
        </p:nvSpPr>
        <p:spPr>
          <a:xfrm>
            <a:off x="1320800" y="381000"/>
            <a:ext cx="6502400" cy="701040"/>
          </a:xfrm>
        </p:spPr>
        <p:txBody>
          <a:bodyPr>
            <a:normAutofit/>
          </a:bodyPr>
          <a:lstStyle/>
          <a:p>
            <a:r>
              <a:rPr lang="en-US" sz="2800" dirty="0" smtClean="0"/>
              <a:t>ABSTRACT</a:t>
            </a:r>
            <a:endParaRPr lang="en-IN" sz="2800" dirty="0"/>
          </a:p>
        </p:txBody>
      </p:sp>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1657308"/>
            <a:ext cx="8280400" cy="4857834"/>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2639" y="1600200"/>
            <a:ext cx="7989521" cy="4972050"/>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133600"/>
            <a:ext cx="8280400" cy="4438650"/>
          </a:xfrm>
        </p:spPr>
        <p:txBody>
          <a:bodyPr/>
          <a:lstStyle/>
          <a:p>
            <a:pPr algn="just"/>
            <a:r>
              <a:rPr lang="en-US" dirty="0" smtClean="0"/>
              <a:t>Customer segmentation is a methodology using which we can divide our customers into group of individuals who are similar in terms of gender, spending behavior, frequency, age or any other demographic. </a:t>
            </a:r>
            <a:r>
              <a:rPr lang="en-US" dirty="0"/>
              <a:t>Customer </a:t>
            </a:r>
            <a:r>
              <a:rPr lang="en-US" dirty="0" smtClean="0"/>
              <a:t>segmentation allows the companies to preciously target who has specific needs and desires. In this way companies can design the targeted campaign to the right group or audience. It may also be the case that during the creation of these individuals groups or clusters companies might identify new market segment  on which companies focus more as it might be more </a:t>
            </a:r>
            <a:r>
              <a:rPr lang="en-IN" dirty="0" smtClean="0"/>
              <a:t>lucrative. It can also help with creating targeted strategies that can capture customers attention and create positive high value experiences of your brand. So, in a nutshell we can perform segmentation based on our requirement.</a:t>
            </a:r>
            <a:endParaRPr lang="en-IN" dirty="0"/>
          </a:p>
          <a:p>
            <a:pPr algn="just"/>
            <a:r>
              <a:rPr lang="en-IN" dirty="0"/>
              <a:t/>
            </a:r>
            <a:br>
              <a:rPr lang="en-IN" dirty="0"/>
            </a:br>
            <a:endParaRPr lang="en-IN" dirty="0"/>
          </a:p>
        </p:txBody>
      </p:sp>
      <p:sp>
        <p:nvSpPr>
          <p:cNvPr id="3" name="Title 2"/>
          <p:cNvSpPr>
            <a:spLocks noGrp="1"/>
          </p:cNvSpPr>
          <p:nvPr>
            <p:ph type="title"/>
          </p:nvPr>
        </p:nvSpPr>
        <p:spPr>
          <a:xfrm>
            <a:off x="1320800" y="381000"/>
            <a:ext cx="6502400" cy="701040"/>
          </a:xfrm>
        </p:spPr>
        <p:txBody>
          <a:bodyPr>
            <a:normAutofit/>
          </a:bodyPr>
          <a:lstStyle/>
          <a:p>
            <a:r>
              <a:rPr lang="en-US" sz="2800" dirty="0" smtClean="0"/>
              <a:t>introduction</a:t>
            </a:r>
            <a:endParaRPr lang="en-IN" sz="2800" dirty="0"/>
          </a:p>
        </p:txBody>
      </p:sp>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133600"/>
            <a:ext cx="8280400" cy="4438650"/>
          </a:xfrm>
        </p:spPr>
        <p:txBody>
          <a:bodyPr>
            <a:normAutofit/>
          </a:bodyPr>
          <a:lstStyle/>
          <a:p>
            <a:pPr algn="l"/>
            <a:r>
              <a:rPr lang="en-IN" dirty="0"/>
              <a:t>The dataset is </a:t>
            </a:r>
            <a:r>
              <a:rPr lang="en-IN" dirty="0" err="1"/>
              <a:t>is</a:t>
            </a:r>
            <a:r>
              <a:rPr lang="en-IN" dirty="0"/>
              <a:t> extracted from UCI’s Machine Learning Repository uploaded by </a:t>
            </a:r>
            <a:r>
              <a:rPr lang="en-IN" b="1" dirty="0" err="1"/>
              <a:t>Dr.</a:t>
            </a:r>
            <a:r>
              <a:rPr lang="en-IN" b="1" dirty="0"/>
              <a:t> </a:t>
            </a:r>
            <a:r>
              <a:rPr lang="en-IN" b="1" dirty="0" err="1"/>
              <a:t>Daqing</a:t>
            </a:r>
            <a:r>
              <a:rPr lang="en-IN" b="1" dirty="0"/>
              <a:t> Chen</a:t>
            </a:r>
            <a:r>
              <a:rPr lang="en-IN" b="1" dirty="0" smtClean="0"/>
              <a:t>.</a:t>
            </a:r>
            <a:r>
              <a:rPr lang="en-IN" b="1" dirty="0"/>
              <a:t/>
            </a:r>
            <a:br>
              <a:rPr lang="en-IN" b="1" dirty="0"/>
            </a:br>
            <a:r>
              <a:rPr lang="en-IN" dirty="0"/>
              <a:t>Download Link :</a:t>
            </a:r>
            <a:r>
              <a:rPr lang="en-IN" dirty="0">
                <a:solidFill>
                  <a:srgbClr val="FFFF00"/>
                </a:solidFill>
              </a:rPr>
              <a:t> </a:t>
            </a:r>
            <a:r>
              <a:rPr lang="en-IN" u="sng" dirty="0">
                <a:solidFill>
                  <a:schemeClr val="bg1"/>
                </a:solidFill>
                <a:hlinkClick r:id="rId2"/>
              </a:rPr>
              <a:t>https://</a:t>
            </a:r>
            <a:r>
              <a:rPr lang="en-IN" u="sng" dirty="0" smtClean="0">
                <a:solidFill>
                  <a:schemeClr val="bg1"/>
                </a:solidFill>
                <a:hlinkClick r:id="rId2"/>
              </a:rPr>
              <a:t>data.world/uci/online-retail</a:t>
            </a:r>
            <a:r>
              <a:rPr lang="en-IN" u="sng" dirty="0" smtClean="0">
                <a:solidFill>
                  <a:schemeClr val="bg1"/>
                </a:solidFill>
              </a:rPr>
              <a:t>00</a:t>
            </a:r>
            <a:endParaRPr lang="en-IN" dirty="0">
              <a:solidFill>
                <a:schemeClr val="bg1"/>
              </a:solidFill>
            </a:endParaRPr>
          </a:p>
          <a:p>
            <a:pPr algn="l"/>
            <a:r>
              <a:rPr lang="en-IN" dirty="0" smtClean="0"/>
              <a:t>Description</a:t>
            </a:r>
            <a:endParaRPr lang="en-IN" dirty="0">
              <a:solidFill>
                <a:srgbClr val="FFFF00"/>
              </a:solidFill>
            </a:endParaRPr>
          </a:p>
          <a:p>
            <a:pPr marL="342900" lvl="0" indent="-342900" algn="l">
              <a:buFont typeface="Wingdings" pitchFamily="2" charset="2"/>
              <a:buChar char="q"/>
            </a:pPr>
            <a:r>
              <a:rPr lang="en-IN" dirty="0"/>
              <a:t>The dataset contains transactions occurring between 01/12/2010 and </a:t>
            </a:r>
            <a:r>
              <a:rPr lang="en-IN" dirty="0" smtClean="0"/>
              <a:t>09/12/2011</a:t>
            </a:r>
          </a:p>
          <a:p>
            <a:pPr marL="342900" lvl="0" indent="-342900" algn="l">
              <a:buFont typeface="Wingdings" pitchFamily="2" charset="2"/>
              <a:buChar char="q"/>
            </a:pPr>
            <a:r>
              <a:rPr lang="en-IN" dirty="0" smtClean="0"/>
              <a:t>No</a:t>
            </a:r>
            <a:r>
              <a:rPr lang="en-IN" dirty="0"/>
              <a:t>. of Observation : </a:t>
            </a:r>
            <a:r>
              <a:rPr lang="en-IN" dirty="0" smtClean="0"/>
              <a:t>541,909</a:t>
            </a:r>
          </a:p>
          <a:p>
            <a:pPr marL="342900" lvl="0" indent="-342900" algn="l">
              <a:buFont typeface="Wingdings" pitchFamily="2" charset="2"/>
              <a:buChar char="q"/>
            </a:pPr>
            <a:r>
              <a:rPr lang="en-IN" dirty="0" smtClean="0"/>
              <a:t>No</a:t>
            </a:r>
            <a:r>
              <a:rPr lang="en-IN" dirty="0"/>
              <a:t>. of features: </a:t>
            </a:r>
            <a:r>
              <a:rPr lang="en-IN" dirty="0" smtClean="0"/>
              <a:t>8</a:t>
            </a:r>
          </a:p>
          <a:p>
            <a:pPr marL="342900" lvl="0" indent="-342900" algn="l">
              <a:buFont typeface="Wingdings" pitchFamily="2" charset="2"/>
              <a:buChar char="q"/>
            </a:pPr>
            <a:r>
              <a:rPr lang="en-IN" dirty="0" smtClean="0"/>
              <a:t>No</a:t>
            </a:r>
            <a:r>
              <a:rPr lang="en-IN" dirty="0"/>
              <a:t>. of Transactions: </a:t>
            </a:r>
            <a:r>
              <a:rPr lang="en-IN" dirty="0" smtClean="0"/>
              <a:t>22,190</a:t>
            </a:r>
          </a:p>
          <a:p>
            <a:pPr marL="342900" lvl="0" indent="-342900" algn="l">
              <a:buFont typeface="Wingdings" pitchFamily="2" charset="2"/>
              <a:buChar char="q"/>
            </a:pPr>
            <a:r>
              <a:rPr lang="en-IN" dirty="0" smtClean="0"/>
              <a:t>No</a:t>
            </a:r>
            <a:r>
              <a:rPr lang="en-IN" dirty="0"/>
              <a:t>. of Customers: </a:t>
            </a:r>
            <a:r>
              <a:rPr lang="en-IN" dirty="0" smtClean="0"/>
              <a:t>4,372</a:t>
            </a:r>
          </a:p>
          <a:p>
            <a:pPr marL="342900" lvl="0" indent="-342900" algn="l">
              <a:buFont typeface="Wingdings" pitchFamily="2" charset="2"/>
              <a:buChar char="q"/>
            </a:pPr>
            <a:r>
              <a:rPr lang="en-IN" dirty="0" smtClean="0"/>
              <a:t>No</a:t>
            </a:r>
            <a:r>
              <a:rPr lang="en-IN" dirty="0"/>
              <a:t>. of Products: 3,684</a:t>
            </a:r>
          </a:p>
          <a:p>
            <a:pPr algn="l"/>
            <a:r>
              <a:rPr lang="en-IN" dirty="0"/>
              <a:t> </a:t>
            </a:r>
          </a:p>
          <a:p>
            <a:pPr algn="l"/>
            <a:endParaRPr lang="en-IN" dirty="0"/>
          </a:p>
        </p:txBody>
      </p:sp>
      <p:sp>
        <p:nvSpPr>
          <p:cNvPr id="3" name="Title 2"/>
          <p:cNvSpPr>
            <a:spLocks noGrp="1"/>
          </p:cNvSpPr>
          <p:nvPr>
            <p:ph type="title"/>
          </p:nvPr>
        </p:nvSpPr>
        <p:spPr>
          <a:xfrm>
            <a:off x="1320800" y="381000"/>
            <a:ext cx="6502400" cy="701040"/>
          </a:xfrm>
        </p:spPr>
        <p:txBody>
          <a:bodyPr>
            <a:normAutofit/>
          </a:bodyPr>
          <a:lstStyle/>
          <a:p>
            <a:r>
              <a:rPr lang="en-US" sz="2800" dirty="0" smtClean="0"/>
              <a:t>Database description</a:t>
            </a:r>
            <a:endParaRPr lang="en-IN" sz="2800" dirty="0"/>
          </a:p>
        </p:txBody>
      </p:sp>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76400" y="4267200"/>
            <a:ext cx="6019800" cy="2438400"/>
          </a:xfrm>
        </p:spPr>
      </p:pic>
      <p:sp>
        <p:nvSpPr>
          <p:cNvPr id="3" name="Title 2"/>
          <p:cNvSpPr>
            <a:spLocks noGrp="1"/>
          </p:cNvSpPr>
          <p:nvPr>
            <p:ph type="title"/>
          </p:nvPr>
        </p:nvSpPr>
        <p:spPr>
          <a:xfrm>
            <a:off x="1320800" y="381000"/>
            <a:ext cx="6502400" cy="701040"/>
          </a:xfrm>
        </p:spPr>
        <p:txBody>
          <a:bodyPr>
            <a:normAutofit/>
          </a:bodyPr>
          <a:lstStyle/>
          <a:p>
            <a:r>
              <a:rPr lang="en-US" sz="2800" dirty="0" smtClean="0"/>
              <a:t>Database preprocessing</a:t>
            </a:r>
            <a:endParaRPr lang="en-IN"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600200"/>
            <a:ext cx="5029200" cy="2478848"/>
          </a:xfrm>
          <a:prstGeom prst="rect">
            <a:avLst/>
          </a:prstGeom>
        </p:spPr>
      </p:pic>
    </p:spTree>
    <p:extLst>
      <p:ext uri="{BB962C8B-B14F-4D97-AF65-F5344CB8AC3E}">
        <p14:creationId xmlns:p14="http://schemas.microsoft.com/office/powerpoint/2010/main" val="145866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1752600"/>
            <a:ext cx="8763000" cy="4743450"/>
          </a:xfrm>
        </p:spPr>
        <p:txBody>
          <a:bodyPr/>
          <a:lstStyle/>
          <a:p>
            <a:pPr algn="l"/>
            <a:r>
              <a:rPr lang="en-IN" dirty="0"/>
              <a:t>To be on par with the competition in market online (E-commerce Websites) and offline (Retail Shops) companies wants to understand their customers buying preferences, </a:t>
            </a:r>
            <a:r>
              <a:rPr lang="en-IN" dirty="0" smtClean="0"/>
              <a:t>age, buying </a:t>
            </a:r>
            <a:r>
              <a:rPr lang="en-IN" dirty="0"/>
              <a:t>habits, buying frequencies etc. in order to:</a:t>
            </a:r>
          </a:p>
          <a:p>
            <a:pPr marL="342900" lvl="0" indent="-342900" algn="l">
              <a:buFont typeface="Wingdings" pitchFamily="2" charset="2"/>
              <a:buChar char="Ø"/>
            </a:pPr>
            <a:r>
              <a:rPr lang="en-IN" dirty="0"/>
              <a:t>Pinpoint their marketing and sales </a:t>
            </a:r>
            <a:r>
              <a:rPr lang="en-IN" dirty="0" smtClean="0"/>
              <a:t>strategy.</a:t>
            </a:r>
          </a:p>
          <a:p>
            <a:pPr marL="342900" lvl="0" indent="-342900" algn="l">
              <a:buFont typeface="Wingdings" pitchFamily="2" charset="2"/>
              <a:buChar char="Ø"/>
            </a:pPr>
            <a:r>
              <a:rPr lang="en-IN" dirty="0" smtClean="0"/>
              <a:t>Differentiate </a:t>
            </a:r>
            <a:r>
              <a:rPr lang="en-IN" dirty="0"/>
              <a:t>between their different target audience to promote their </a:t>
            </a:r>
            <a:r>
              <a:rPr lang="en-IN" dirty="0" smtClean="0"/>
              <a:t>products.</a:t>
            </a:r>
          </a:p>
          <a:p>
            <a:pPr marL="342900" lvl="0" indent="-342900" algn="l">
              <a:buFont typeface="Wingdings" pitchFamily="2" charset="2"/>
              <a:buChar char="Ø"/>
            </a:pPr>
            <a:r>
              <a:rPr lang="en-IN" dirty="0" smtClean="0"/>
              <a:t>Determine </a:t>
            </a:r>
            <a:r>
              <a:rPr lang="en-IN" dirty="0"/>
              <a:t>the  customer loyalty to the company and take actions accordingly</a:t>
            </a:r>
            <a:r>
              <a:rPr lang="en-IN" dirty="0" smtClean="0"/>
              <a:t>.</a:t>
            </a:r>
          </a:p>
          <a:p>
            <a:pPr lvl="0" algn="l"/>
            <a:endParaRPr lang="en-IN" dirty="0" smtClean="0"/>
          </a:p>
          <a:p>
            <a:pPr lvl="0" algn="l"/>
            <a:r>
              <a:rPr lang="en-US" dirty="0" smtClean="0"/>
              <a:t>Here we are going to segregate into five groups Premium, Valuable, Good, Average and Bad using RFM model.</a:t>
            </a:r>
          </a:p>
          <a:p>
            <a:pPr algn="l"/>
            <a:r>
              <a:rPr lang="en-US" dirty="0"/>
              <a:t>Next we will apply unsupervised machine learning technique called K-Means</a:t>
            </a:r>
            <a:r>
              <a:rPr lang="en-IN" dirty="0"/>
              <a:t> t</a:t>
            </a:r>
            <a:r>
              <a:rPr lang="en-US" dirty="0"/>
              <a:t>o group those customers into different groups based on RFM score calculator.</a:t>
            </a:r>
            <a:endParaRPr lang="en-IN" dirty="0"/>
          </a:p>
          <a:p>
            <a:pPr lvl="0" algn="l"/>
            <a:endParaRPr lang="en-US" dirty="0" smtClean="0"/>
          </a:p>
          <a:p>
            <a:pPr lvl="0" algn="l"/>
            <a:endParaRPr lang="en-IN" dirty="0"/>
          </a:p>
        </p:txBody>
      </p:sp>
      <p:sp>
        <p:nvSpPr>
          <p:cNvPr id="3" name="Title 2"/>
          <p:cNvSpPr>
            <a:spLocks noGrp="1"/>
          </p:cNvSpPr>
          <p:nvPr>
            <p:ph type="title"/>
          </p:nvPr>
        </p:nvSpPr>
        <p:spPr>
          <a:xfrm>
            <a:off x="1320800" y="365760"/>
            <a:ext cx="6502400" cy="701040"/>
          </a:xfrm>
        </p:spPr>
        <p:txBody>
          <a:bodyPr>
            <a:normAutofit/>
          </a:bodyPr>
          <a:lstStyle/>
          <a:p>
            <a:r>
              <a:rPr lang="en-US" sz="2800" dirty="0" smtClean="0"/>
              <a:t>Project Objective</a:t>
            </a:r>
            <a:endParaRPr lang="en-IN" sz="2800" dirty="0"/>
          </a:p>
        </p:txBody>
      </p:sp>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1371600"/>
            <a:ext cx="9144000" cy="2514600"/>
          </a:xfrm>
        </p:spPr>
        <p:txBody>
          <a:bodyPr>
            <a:normAutofit fontScale="92500" lnSpcReduction="20000"/>
          </a:bodyPr>
          <a:lstStyle/>
          <a:p>
            <a:pPr marL="342900" indent="-342900" algn="l">
              <a:buFont typeface="Wingdings" pitchFamily="2" charset="2"/>
              <a:buChar char="q"/>
            </a:pPr>
            <a:r>
              <a:rPr lang="en-US" b="1" dirty="0" smtClean="0"/>
              <a:t>Calculate RFM Score</a:t>
            </a:r>
          </a:p>
          <a:p>
            <a:pPr algn="l"/>
            <a:r>
              <a:rPr lang="en-US" dirty="0" smtClean="0"/>
              <a:t>Here we will first utilize RFM modeling to calculate the RFM scores for each customers. RFM stands for </a:t>
            </a:r>
            <a:r>
              <a:rPr lang="en-US" dirty="0" err="1" smtClean="0"/>
              <a:t>Recency</a:t>
            </a:r>
            <a:r>
              <a:rPr lang="en-US" dirty="0" smtClean="0"/>
              <a:t>, Frequency and Monetary.</a:t>
            </a:r>
          </a:p>
          <a:p>
            <a:pPr algn="l"/>
            <a:r>
              <a:rPr lang="en-US" b="1" dirty="0" err="1" smtClean="0"/>
              <a:t>Recency</a:t>
            </a:r>
            <a:r>
              <a:rPr lang="en-US" b="1" dirty="0" smtClean="0"/>
              <a:t> : </a:t>
            </a:r>
            <a:r>
              <a:rPr lang="en-US" dirty="0" smtClean="0"/>
              <a:t>It means how recently a customer purchased an item or product. The more the recent purchase is the better the score would be.</a:t>
            </a:r>
            <a:endParaRPr lang="en-US" b="1" dirty="0" smtClean="0"/>
          </a:p>
          <a:p>
            <a:pPr algn="l"/>
            <a:r>
              <a:rPr lang="en-US" b="1" dirty="0" smtClean="0"/>
              <a:t>Frequency:</a:t>
            </a:r>
            <a:r>
              <a:rPr lang="en-US" dirty="0"/>
              <a:t> It means how recently a customer purchased an item or product. The more the recent purchase is the better the score would be.</a:t>
            </a:r>
            <a:endParaRPr lang="en-US" b="1" dirty="0" smtClean="0"/>
          </a:p>
          <a:p>
            <a:pPr algn="l"/>
            <a:r>
              <a:rPr lang="en-US" b="1" dirty="0" smtClean="0"/>
              <a:t>Monetary:</a:t>
            </a:r>
            <a:r>
              <a:rPr lang="en-US" dirty="0"/>
              <a:t> It means how recently a customer purchased an item or product. The more the recent purchase is the better the score would be</a:t>
            </a:r>
            <a:r>
              <a:rPr lang="en-US" dirty="0" smtClean="0"/>
              <a:t>.</a:t>
            </a:r>
            <a:endParaRPr lang="en-US" b="1" dirty="0" smtClean="0"/>
          </a:p>
        </p:txBody>
      </p:sp>
      <p:sp>
        <p:nvSpPr>
          <p:cNvPr id="3" name="Title 2"/>
          <p:cNvSpPr>
            <a:spLocks noGrp="1"/>
          </p:cNvSpPr>
          <p:nvPr>
            <p:ph type="title"/>
          </p:nvPr>
        </p:nvSpPr>
        <p:spPr>
          <a:xfrm>
            <a:off x="1320800" y="304800"/>
            <a:ext cx="6502400" cy="701040"/>
          </a:xfrm>
        </p:spPr>
        <p:txBody>
          <a:bodyPr>
            <a:normAutofit/>
          </a:bodyPr>
          <a:lstStyle/>
          <a:p>
            <a:r>
              <a:rPr lang="en-US" sz="2800" dirty="0" smtClean="0"/>
              <a:t>methodology</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962400"/>
            <a:ext cx="6096000" cy="2819400"/>
          </a:xfrm>
          <a:prstGeom prst="rect">
            <a:avLst/>
          </a:prstGeo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76200" y="1295400"/>
            <a:ext cx="8991600" cy="1524000"/>
          </a:xfrm>
        </p:spPr>
        <p:txBody>
          <a:bodyPr/>
          <a:lstStyle/>
          <a:p>
            <a:pPr marL="342900" indent="-342900" algn="l">
              <a:buFont typeface="Wingdings" pitchFamily="2" charset="2"/>
              <a:buChar char="q"/>
            </a:pPr>
            <a:r>
              <a:rPr lang="en-US" b="1" dirty="0"/>
              <a:t>Create clusters using </a:t>
            </a:r>
            <a:r>
              <a:rPr lang="en-US" b="1" dirty="0" smtClean="0"/>
              <a:t>K-Means</a:t>
            </a:r>
          </a:p>
          <a:p>
            <a:pPr algn="l"/>
            <a:r>
              <a:rPr lang="en-US" b="1" dirty="0" smtClean="0"/>
              <a:t>Next we will apply unsupervised machine learning technique called K-Means</a:t>
            </a:r>
            <a:r>
              <a:rPr lang="en-IN" b="1" dirty="0" smtClean="0"/>
              <a:t> t</a:t>
            </a:r>
            <a:r>
              <a:rPr lang="en-US" dirty="0" smtClean="0"/>
              <a:t>o group those customers into different groups based on RFM score calculator.</a:t>
            </a:r>
            <a:endParaRPr lang="en-IN" dirty="0"/>
          </a:p>
        </p:txBody>
      </p:sp>
      <p:sp>
        <p:nvSpPr>
          <p:cNvPr id="3" name="Title 2"/>
          <p:cNvSpPr>
            <a:spLocks noGrp="1"/>
          </p:cNvSpPr>
          <p:nvPr>
            <p:ph type="title"/>
          </p:nvPr>
        </p:nvSpPr>
        <p:spPr>
          <a:xfrm>
            <a:off x="1524000" y="365760"/>
            <a:ext cx="5562600" cy="701040"/>
          </a:xfrm>
        </p:spPr>
        <p:txBody>
          <a:bodyPr/>
          <a:lstStyle/>
          <a:p>
            <a:r>
              <a:rPr lang="en-US" sz="2800" dirty="0"/>
              <a:t>methodology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743200"/>
            <a:ext cx="5105400" cy="304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3429000"/>
            <a:ext cx="3810000" cy="2764778"/>
          </a:xfrm>
          <a:prstGeom prst="rect">
            <a:avLst/>
          </a:prstGeom>
        </p:spPr>
      </p:pic>
    </p:spTree>
    <p:extLst>
      <p:ext uri="{BB962C8B-B14F-4D97-AF65-F5344CB8AC3E}">
        <p14:creationId xmlns:p14="http://schemas.microsoft.com/office/powerpoint/2010/main" val="490736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20800" y="304800"/>
            <a:ext cx="6502400" cy="701040"/>
          </a:xfrm>
        </p:spPr>
        <p:txBody>
          <a:bodyPr>
            <a:normAutofit/>
          </a:bodyPr>
          <a:lstStyle/>
          <a:p>
            <a:r>
              <a:rPr lang="en-US" sz="2800" dirty="0" smtClean="0"/>
              <a:t>Implementation</a:t>
            </a:r>
            <a:endParaRPr lang="en-IN" sz="2800"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6317" y="1594534"/>
            <a:ext cx="8416683" cy="4958666"/>
          </a:xfrm>
        </p:spPr>
      </p:pic>
    </p:spTree>
    <p:extLst>
      <p:ext uri="{BB962C8B-B14F-4D97-AF65-F5344CB8AC3E}">
        <p14:creationId xmlns:p14="http://schemas.microsoft.com/office/powerpoint/2010/main" val="13879692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479</TotalTime>
  <Words>601</Words>
  <Application>Microsoft Office PowerPoint</Application>
  <PresentationFormat>On-screen Show (4:3)</PresentationFormat>
  <Paragraphs>50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BlackTie</vt:lpstr>
      <vt:lpstr>PowerPoint Presentation</vt:lpstr>
      <vt:lpstr>ABSTRACT</vt:lpstr>
      <vt:lpstr>introduction</vt:lpstr>
      <vt:lpstr>Database description</vt:lpstr>
      <vt:lpstr>Database preprocessing</vt:lpstr>
      <vt:lpstr>Project Objective</vt:lpstr>
      <vt:lpstr>methodology</vt:lpstr>
      <vt:lpstr>methodology</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GOLDENRAY</dc:creator>
  <cp:lastModifiedBy>GOLDENRAY</cp:lastModifiedBy>
  <cp:revision>33</cp:revision>
  <dcterms:created xsi:type="dcterms:W3CDTF">2006-08-16T00:00:00Z</dcterms:created>
  <dcterms:modified xsi:type="dcterms:W3CDTF">2021-03-08T14:58:19Z</dcterms:modified>
</cp:coreProperties>
</file>