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udio/m4a" Extension="m4a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Fredoka" charset="1" panose="02000000000000000000"/>
      <p:regular r:id="rId16"/>
    </p:embeddedFont>
    <p:embeddedFont>
      <p:font typeface="Quicksand Bold" charset="1" panose="00000000000000000000"/>
      <p:regular r:id="rId17"/>
    </p:embeddedFont>
    <p:embeddedFont>
      <p:font typeface="Quicksand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github.com/ABHIGGGG/Sentence_Completion" TargetMode="External" Type="http://schemas.openxmlformats.org/officeDocument/2006/relationships/hyperlink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https://github.com/ABHIGGGG/Sentence_Completion" TargetMode="External" Type="http://schemas.openxmlformats.org/officeDocument/2006/relationships/hyperlink"/><Relationship Id="rId6" Target="../media/image36.svg" Type="http://schemas.openxmlformats.org/officeDocument/2006/relationships/image"/><Relationship Id="rId7" Target="../media/aAGWGHJc5Xc.m4a" Type="http://schemas.microsoft.com/office/2007/relationships/media"/><Relationship Id="rId8" Target="../media/aAGWGHJc5Xc.m4a" Type="http://schemas.openxmlformats.org/officeDocument/2006/relationships/audio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Relationship Id="rId6" Target="../media/image2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svg" Type="http://schemas.openxmlformats.org/officeDocument/2006/relationships/image"/><Relationship Id="rId2" Target="../media/image27.png" Type="http://schemas.openxmlformats.org/officeDocument/2006/relationships/image"/><Relationship Id="rId3" Target="../media/image28.png" Type="http://schemas.openxmlformats.org/officeDocument/2006/relationships/image"/><Relationship Id="rId4" Target="../media/image29.png" Type="http://schemas.openxmlformats.org/officeDocument/2006/relationships/image"/><Relationship Id="rId5" Target="../media/image25.png" Type="http://schemas.openxmlformats.org/officeDocument/2006/relationships/image"/><Relationship Id="rId6" Target="../media/image26.svg" Type="http://schemas.openxmlformats.org/officeDocument/2006/relationships/image"/><Relationship Id="rId7" Target="../media/image30.png" Type="http://schemas.openxmlformats.org/officeDocument/2006/relationships/image"/><Relationship Id="rId8" Target="../media/image31.svg" Type="http://schemas.openxmlformats.org/officeDocument/2006/relationships/image"/><Relationship Id="rId9" Target="../media/image3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05478"/>
            <a:chOff x="0" y="0"/>
            <a:chExt cx="4274726" cy="2121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2142"/>
            </a:xfrm>
            <a:custGeom>
              <a:avLst/>
              <a:gdLst/>
              <a:ahLst/>
              <a:cxnLst/>
              <a:rect r="r" b="b" t="t" l="l"/>
              <a:pathLst>
                <a:path h="212142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2142"/>
                  </a:lnTo>
                  <a:lnTo>
                    <a:pt x="0" y="21214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502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661742" y="2718617"/>
            <a:ext cx="10387370" cy="407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105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  <a:hlinkClick r:id="rId2" tooltip="https://github.com/ABHIGGGG/Sentence_Completion"/>
              </a:rPr>
              <a:t>SENTENCE COMPLETION</a:t>
            </a:r>
            <a:r>
              <a:rPr lang="en-US" sz="105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 USING TRIES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8450580"/>
            <a:ext cx="16230600" cy="805478"/>
            <a:chOff x="0" y="0"/>
            <a:chExt cx="4274726" cy="21214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74726" cy="212142"/>
            </a:xfrm>
            <a:custGeom>
              <a:avLst/>
              <a:gdLst/>
              <a:ahLst/>
              <a:cxnLst/>
              <a:rect r="r" b="b" t="t" l="l"/>
              <a:pathLst>
                <a:path h="212142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2142"/>
                  </a:lnTo>
                  <a:lnTo>
                    <a:pt x="0" y="21214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274726" cy="2502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-2700000">
            <a:off x="10908772" y="3978227"/>
            <a:ext cx="10707063" cy="8458580"/>
          </a:xfrm>
          <a:custGeom>
            <a:avLst/>
            <a:gdLst/>
            <a:ahLst/>
            <a:cxnLst/>
            <a:rect r="r" b="b" t="t" l="l"/>
            <a:pathLst>
              <a:path h="8458580" w="10707063">
                <a:moveTo>
                  <a:pt x="0" y="0"/>
                </a:moveTo>
                <a:lnTo>
                  <a:pt x="10707063" y="0"/>
                </a:lnTo>
                <a:lnTo>
                  <a:pt x="10707063" y="8458580"/>
                </a:lnTo>
                <a:lnTo>
                  <a:pt x="0" y="84585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92864" y="1137116"/>
            <a:ext cx="5524500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DSA PROJECT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677717" y="1137116"/>
            <a:ext cx="6317419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  <a:hlinkClick r:id="rId5" tooltip="https://github.com/ABHIGGGG/Sentence_Completion"/>
              </a:rPr>
              <a:t>Sentence Completion</a:t>
            </a:r>
            <a:r>
              <a:rPr lang="en-US" b="true" sz="27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using Tries</a:t>
            </a:r>
          </a:p>
        </p:txBody>
      </p:sp>
      <p:pic>
        <p:nvPicPr>
          <p:cNvPr name="Picture 12" id="12">
            <a:hlinkClick action="ppaction://media"/>
          </p:cNvPr>
          <p:cNvPicPr>
            <a:picLocks noChangeAspect="true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>
                  <p14:trim st="0.0000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629650" y="4629150"/>
            <a:ext cx="1028700" cy="1028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>
          <p:childTnLst>
            <p:cmd cmd="playFrom(0.0)">
              <p:cBhvr>
                <p:cTn/>
                <p:tgtEl>
                  <p:spTgt spid="12"/>
                </p:tgtEl>
              </p:cBhvr>
            </p:cmd>
            <p:audio>
              <p:cMediaNode vol="100000" showWhenStopped="false">
                <p:cTn/>
                <p:tgtEl>
                  <p:spTgt spid="12"/>
                </p:tgtEl>
              </p:cMediaNode>
            </p:audio>
          </p:childTnLst>
        </p:cTn>
      </p:par>
    </p:tnLst>
  </p:timing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3C3F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95350"/>
            <a:ext cx="7302847" cy="1177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  <a:spcBef>
                <a:spcPct val="0"/>
              </a:spcBef>
            </a:pPr>
            <a:r>
              <a:rPr lang="en-US" b="true" sz="6899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CONTRIBUTIONS: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338996"/>
            <a:ext cx="10953116" cy="7388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95"/>
              </a:lnSpc>
            </a:pPr>
            <a:r>
              <a:rPr lang="en-US" sz="5354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Initial code and implementation : Abhishek, Tanisha , Swarnava</a:t>
            </a:r>
          </a:p>
          <a:p>
            <a:pPr algn="l">
              <a:lnSpc>
                <a:spcPts val="7495"/>
              </a:lnSpc>
            </a:pPr>
            <a:r>
              <a:rPr lang="en-US" sz="5354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Multiple files &amp; Seamless search feature : Abhishek </a:t>
            </a:r>
          </a:p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Pagination &amp; Highlight feature : Tanisha </a:t>
            </a:r>
          </a:p>
          <a:p>
            <a:pPr algn="l">
              <a:lnSpc>
                <a:spcPts val="7495"/>
              </a:lnSpc>
            </a:pPr>
            <a:r>
              <a:rPr lang="en-US" sz="5354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Ui design and ppt: Swarnava</a:t>
            </a:r>
          </a:p>
          <a:p>
            <a:pPr algn="l">
              <a:lnSpc>
                <a:spcPts val="7495"/>
              </a:lnSpc>
              <a:spcBef>
                <a:spcPct val="0"/>
              </a:spcBef>
            </a:pPr>
            <a:r>
              <a:rPr lang="en-US" sz="5354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Finalisation of the code : Abhishek, Tanisha, Swarnava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4938" y="464359"/>
            <a:ext cx="1547812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INTRODUCTION &amp; OBJECTIVES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4222860"/>
            <a:ext cx="3305249" cy="596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b="true" sz="3499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Key Objectives: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726519" y="1921049"/>
            <a:ext cx="6156543" cy="3409353"/>
            <a:chOff x="0" y="0"/>
            <a:chExt cx="8208725" cy="454580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210797" cy="4097305"/>
            </a:xfrm>
            <a:custGeom>
              <a:avLst/>
              <a:gdLst/>
              <a:ahLst/>
              <a:cxnLst/>
              <a:rect r="r" b="b" t="t" l="l"/>
              <a:pathLst>
                <a:path h="4097305" w="3210797">
                  <a:moveTo>
                    <a:pt x="0" y="0"/>
                  </a:moveTo>
                  <a:lnTo>
                    <a:pt x="3210797" y="0"/>
                  </a:lnTo>
                  <a:lnTo>
                    <a:pt x="3210797" y="4097305"/>
                  </a:lnTo>
                  <a:lnTo>
                    <a:pt x="0" y="40973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true" flipV="false" rot="0">
              <a:off x="4997927" y="448499"/>
              <a:ext cx="3210797" cy="4097305"/>
            </a:xfrm>
            <a:custGeom>
              <a:avLst/>
              <a:gdLst/>
              <a:ahLst/>
              <a:cxnLst/>
              <a:rect r="r" b="b" t="t" l="l"/>
              <a:pathLst>
                <a:path h="4097305" w="3210797">
                  <a:moveTo>
                    <a:pt x="3210798" y="0"/>
                  </a:moveTo>
                  <a:lnTo>
                    <a:pt x="0" y="0"/>
                  </a:lnTo>
                  <a:lnTo>
                    <a:pt x="0" y="4097305"/>
                  </a:lnTo>
                  <a:lnTo>
                    <a:pt x="3210798" y="4097305"/>
                  </a:lnTo>
                  <a:lnTo>
                    <a:pt x="3210798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571344" y="3862907"/>
              <a:ext cx="2593339" cy="419924"/>
            </a:xfrm>
            <a:custGeom>
              <a:avLst/>
              <a:gdLst/>
              <a:ahLst/>
              <a:cxnLst/>
              <a:rect r="r" b="b" t="t" l="l"/>
              <a:pathLst>
                <a:path h="419924" w="2593339">
                  <a:moveTo>
                    <a:pt x="0" y="0"/>
                  </a:moveTo>
                  <a:lnTo>
                    <a:pt x="2593338" y="0"/>
                  </a:lnTo>
                  <a:lnTo>
                    <a:pt x="2593338" y="419925"/>
                  </a:lnTo>
                  <a:lnTo>
                    <a:pt x="0" y="4199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-688085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524495" y="4097305"/>
              <a:ext cx="2532191" cy="419924"/>
            </a:xfrm>
            <a:custGeom>
              <a:avLst/>
              <a:gdLst/>
              <a:ahLst/>
              <a:cxnLst/>
              <a:rect r="r" b="b" t="t" l="l"/>
              <a:pathLst>
                <a:path h="419924" w="2532191">
                  <a:moveTo>
                    <a:pt x="0" y="0"/>
                  </a:moveTo>
                  <a:lnTo>
                    <a:pt x="2532191" y="0"/>
                  </a:lnTo>
                  <a:lnTo>
                    <a:pt x="2532191" y="419924"/>
                  </a:lnTo>
                  <a:lnTo>
                    <a:pt x="0" y="4199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-688085" r="-2414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28700" y="6586330"/>
            <a:ext cx="16230600" cy="1107758"/>
            <a:chOff x="0" y="0"/>
            <a:chExt cx="4274726" cy="29175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274726" cy="291755"/>
            </a:xfrm>
            <a:custGeom>
              <a:avLst/>
              <a:gdLst/>
              <a:ahLst/>
              <a:cxnLst/>
              <a:rect r="r" b="b" t="t" l="l"/>
              <a:pathLst>
                <a:path h="291755" w="4274726">
                  <a:moveTo>
                    <a:pt x="47700" y="0"/>
                  </a:moveTo>
                  <a:lnTo>
                    <a:pt x="4227026" y="0"/>
                  </a:lnTo>
                  <a:cubicBezTo>
                    <a:pt x="4239677" y="0"/>
                    <a:pt x="4251809" y="5025"/>
                    <a:pt x="4260755" y="13971"/>
                  </a:cubicBezTo>
                  <a:cubicBezTo>
                    <a:pt x="4269700" y="22916"/>
                    <a:pt x="4274726" y="35049"/>
                    <a:pt x="4274726" y="47700"/>
                  </a:cubicBezTo>
                  <a:lnTo>
                    <a:pt x="4274726" y="244056"/>
                  </a:lnTo>
                  <a:cubicBezTo>
                    <a:pt x="4274726" y="256706"/>
                    <a:pt x="4269700" y="268839"/>
                    <a:pt x="4260755" y="277784"/>
                  </a:cubicBezTo>
                  <a:cubicBezTo>
                    <a:pt x="4251809" y="286730"/>
                    <a:pt x="4239677" y="291755"/>
                    <a:pt x="4227026" y="291755"/>
                  </a:cubicBezTo>
                  <a:lnTo>
                    <a:pt x="47700" y="291755"/>
                  </a:lnTo>
                  <a:cubicBezTo>
                    <a:pt x="35049" y="291755"/>
                    <a:pt x="22916" y="286730"/>
                    <a:pt x="13971" y="277784"/>
                  </a:cubicBezTo>
                  <a:cubicBezTo>
                    <a:pt x="5025" y="268839"/>
                    <a:pt x="0" y="256706"/>
                    <a:pt x="0" y="244056"/>
                  </a:cubicBezTo>
                  <a:lnTo>
                    <a:pt x="0" y="47700"/>
                  </a:lnTo>
                  <a:cubicBezTo>
                    <a:pt x="0" y="35049"/>
                    <a:pt x="5025" y="22916"/>
                    <a:pt x="13971" y="13971"/>
                  </a:cubicBezTo>
                  <a:cubicBezTo>
                    <a:pt x="22916" y="5025"/>
                    <a:pt x="35049" y="0"/>
                    <a:pt x="477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274726" cy="329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238007" y="6770639"/>
            <a:ext cx="15478125" cy="643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0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Enable easy navigation and selection of previously uploaded text files.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28700" y="5143500"/>
            <a:ext cx="16230600" cy="1107758"/>
            <a:chOff x="0" y="0"/>
            <a:chExt cx="4274726" cy="29175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74726" cy="291755"/>
            </a:xfrm>
            <a:custGeom>
              <a:avLst/>
              <a:gdLst/>
              <a:ahLst/>
              <a:cxnLst/>
              <a:rect r="r" b="b" t="t" l="l"/>
              <a:pathLst>
                <a:path h="291755" w="4274726">
                  <a:moveTo>
                    <a:pt x="47700" y="0"/>
                  </a:moveTo>
                  <a:lnTo>
                    <a:pt x="4227026" y="0"/>
                  </a:lnTo>
                  <a:cubicBezTo>
                    <a:pt x="4239677" y="0"/>
                    <a:pt x="4251809" y="5025"/>
                    <a:pt x="4260755" y="13971"/>
                  </a:cubicBezTo>
                  <a:cubicBezTo>
                    <a:pt x="4269700" y="22916"/>
                    <a:pt x="4274726" y="35049"/>
                    <a:pt x="4274726" y="47700"/>
                  </a:cubicBezTo>
                  <a:lnTo>
                    <a:pt x="4274726" y="244056"/>
                  </a:lnTo>
                  <a:cubicBezTo>
                    <a:pt x="4274726" y="256706"/>
                    <a:pt x="4269700" y="268839"/>
                    <a:pt x="4260755" y="277784"/>
                  </a:cubicBezTo>
                  <a:cubicBezTo>
                    <a:pt x="4251809" y="286730"/>
                    <a:pt x="4239677" y="291755"/>
                    <a:pt x="4227026" y="291755"/>
                  </a:cubicBezTo>
                  <a:lnTo>
                    <a:pt x="47700" y="291755"/>
                  </a:lnTo>
                  <a:cubicBezTo>
                    <a:pt x="35049" y="291755"/>
                    <a:pt x="22916" y="286730"/>
                    <a:pt x="13971" y="277784"/>
                  </a:cubicBezTo>
                  <a:cubicBezTo>
                    <a:pt x="5025" y="268839"/>
                    <a:pt x="0" y="256706"/>
                    <a:pt x="0" y="244056"/>
                  </a:cubicBezTo>
                  <a:lnTo>
                    <a:pt x="0" y="47700"/>
                  </a:lnTo>
                  <a:cubicBezTo>
                    <a:pt x="0" y="35049"/>
                    <a:pt x="5025" y="22916"/>
                    <a:pt x="13971" y="13971"/>
                  </a:cubicBezTo>
                  <a:cubicBezTo>
                    <a:pt x="22916" y="5025"/>
                    <a:pt x="35049" y="0"/>
                    <a:pt x="477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274726" cy="329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28700" y="8150543"/>
            <a:ext cx="16230600" cy="1107758"/>
            <a:chOff x="0" y="0"/>
            <a:chExt cx="4274726" cy="29175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274726" cy="291755"/>
            </a:xfrm>
            <a:custGeom>
              <a:avLst/>
              <a:gdLst/>
              <a:ahLst/>
              <a:cxnLst/>
              <a:rect r="r" b="b" t="t" l="l"/>
              <a:pathLst>
                <a:path h="291755" w="4274726">
                  <a:moveTo>
                    <a:pt x="47700" y="0"/>
                  </a:moveTo>
                  <a:lnTo>
                    <a:pt x="4227026" y="0"/>
                  </a:lnTo>
                  <a:cubicBezTo>
                    <a:pt x="4239677" y="0"/>
                    <a:pt x="4251809" y="5025"/>
                    <a:pt x="4260755" y="13971"/>
                  </a:cubicBezTo>
                  <a:cubicBezTo>
                    <a:pt x="4269700" y="22916"/>
                    <a:pt x="4274726" y="35049"/>
                    <a:pt x="4274726" y="47700"/>
                  </a:cubicBezTo>
                  <a:lnTo>
                    <a:pt x="4274726" y="244056"/>
                  </a:lnTo>
                  <a:cubicBezTo>
                    <a:pt x="4274726" y="256706"/>
                    <a:pt x="4269700" y="268839"/>
                    <a:pt x="4260755" y="277784"/>
                  </a:cubicBezTo>
                  <a:cubicBezTo>
                    <a:pt x="4251809" y="286730"/>
                    <a:pt x="4239677" y="291755"/>
                    <a:pt x="4227026" y="291755"/>
                  </a:cubicBezTo>
                  <a:lnTo>
                    <a:pt x="47700" y="291755"/>
                  </a:lnTo>
                  <a:cubicBezTo>
                    <a:pt x="35049" y="291755"/>
                    <a:pt x="22916" y="286730"/>
                    <a:pt x="13971" y="277784"/>
                  </a:cubicBezTo>
                  <a:cubicBezTo>
                    <a:pt x="5025" y="268839"/>
                    <a:pt x="0" y="256706"/>
                    <a:pt x="0" y="244056"/>
                  </a:cubicBezTo>
                  <a:lnTo>
                    <a:pt x="0" y="47700"/>
                  </a:lnTo>
                  <a:cubicBezTo>
                    <a:pt x="0" y="35049"/>
                    <a:pt x="5025" y="22916"/>
                    <a:pt x="13971" y="13971"/>
                  </a:cubicBezTo>
                  <a:cubicBezTo>
                    <a:pt x="22916" y="5025"/>
                    <a:pt x="35049" y="0"/>
                    <a:pt x="477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4274726" cy="329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404938" y="8334851"/>
            <a:ext cx="15478125" cy="643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Provide quick and accurate sentence suggestions based on user input.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28700" y="1835324"/>
            <a:ext cx="16917899" cy="1792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00"/>
              </a:lnSpc>
              <a:spcBef>
                <a:spcPct val="0"/>
              </a:spcBef>
            </a:pPr>
            <a:r>
              <a:rPr lang="en-US" b="true" sz="3200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This project is an sentence completion tool that provides real-time sentence suggestions as users type, powered by a Trie data structure for efficient text retrieval.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04938" y="5327809"/>
            <a:ext cx="15478125" cy="643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Effortlessly summarize large text files, saving valuable time.</a:t>
            </a:r>
          </a:p>
        </p:txBody>
      </p:sp>
    </p:spTree>
  </p:cSld>
  <p:clrMapOvr>
    <a:masterClrMapping/>
  </p:clrMapOvr>
  <p:transition spd="fast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3673" y="-131458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4656777" y="61722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874074" y="2324308"/>
            <a:ext cx="9413926" cy="5001148"/>
          </a:xfrm>
          <a:custGeom>
            <a:avLst/>
            <a:gdLst/>
            <a:ahLst/>
            <a:cxnLst/>
            <a:rect r="r" b="b" t="t" l="l"/>
            <a:pathLst>
              <a:path h="5001148" w="9413926">
                <a:moveTo>
                  <a:pt x="0" y="0"/>
                </a:moveTo>
                <a:lnTo>
                  <a:pt x="9413926" y="0"/>
                </a:lnTo>
                <a:lnTo>
                  <a:pt x="9413926" y="5001148"/>
                </a:lnTo>
                <a:lnTo>
                  <a:pt x="0" y="50011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688561"/>
            <a:ext cx="7895411" cy="5636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49"/>
              </a:lnSpc>
            </a:pPr>
            <a:r>
              <a:rPr lang="en-US" sz="2899" b="true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Navbar with File Upload</a:t>
            </a:r>
          </a:p>
          <a:p>
            <a:pPr algn="just">
              <a:lnSpc>
                <a:spcPts val="4349"/>
              </a:lnSpc>
            </a:pPr>
            <a:r>
              <a:rPr lang="en-US" sz="2899" b="true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- Minimalistic design with the project title on the left and file upload button on the right.  </a:t>
            </a:r>
          </a:p>
          <a:p>
            <a:pPr algn="just">
              <a:lnSpc>
                <a:spcPts val="4349"/>
              </a:lnSpc>
            </a:pPr>
            <a:r>
              <a:rPr lang="en-US" sz="2899" b="true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- Supports multiple file uploads with a dropdown to select files for autocomplete.  </a:t>
            </a:r>
          </a:p>
          <a:p>
            <a:pPr algn="just">
              <a:lnSpc>
                <a:spcPts val="2250"/>
              </a:lnSpc>
            </a:pPr>
          </a:p>
          <a:p>
            <a:pPr algn="just">
              <a:lnSpc>
                <a:spcPts val="4349"/>
              </a:lnSpc>
            </a:pPr>
            <a:r>
              <a:rPr lang="en-US" sz="2899" b="true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Autocomplete Container*</a:t>
            </a:r>
          </a:p>
          <a:p>
            <a:pPr algn="just">
              <a:lnSpc>
                <a:spcPts val="4349"/>
              </a:lnSpc>
            </a:pPr>
            <a:r>
              <a:rPr lang="en-US" sz="2899" b="true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- Left Column: Large text input box, rounded corners, smooth focus effects.  </a:t>
            </a:r>
          </a:p>
          <a:p>
            <a:pPr algn="just">
              <a:lnSpc>
                <a:spcPts val="4050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- Right Column: Shows top five suggestions, with hover effects for easy selection.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91450" y="205887"/>
            <a:ext cx="15905099" cy="1078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3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HOW THE WEBPAGE LOOKS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7600950"/>
            <a:ext cx="16840153" cy="1604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49"/>
              </a:lnSpc>
            </a:pPr>
            <a:r>
              <a:rPr lang="en-US" sz="2899" b="true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Interactive Feedback</a:t>
            </a:r>
          </a:p>
          <a:p>
            <a:pPr algn="just">
              <a:lnSpc>
                <a:spcPts val="4349"/>
              </a:lnSpc>
            </a:pPr>
            <a:r>
              <a:rPr lang="en-US" sz="2899" b="true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- Hover shadows and pointer cursor enhance suggestion interactivity.  </a:t>
            </a:r>
          </a:p>
          <a:p>
            <a:pPr algn="just">
              <a:lnSpc>
                <a:spcPts val="4349"/>
              </a:lnSpc>
              <a:spcBef>
                <a:spcPct val="0"/>
              </a:spcBef>
            </a:pPr>
            <a:r>
              <a:rPr lang="en-US" b="true" sz="2899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- Input and suggestion areas offer clear, responsive feedback for a smooth user experience.</a:t>
            </a:r>
          </a:p>
        </p:txBody>
      </p:sp>
    </p:spTree>
  </p:cSld>
  <p:clrMapOvr>
    <a:masterClrMapping/>
  </p:clrMapOvr>
  <p:transition spd="fast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4938" y="428942"/>
            <a:ext cx="1547812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PROJECT FEATURES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806771" y="2036616"/>
            <a:ext cx="7822760" cy="3681306"/>
            <a:chOff x="0" y="0"/>
            <a:chExt cx="2060316" cy="96956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60316" cy="969562"/>
            </a:xfrm>
            <a:custGeom>
              <a:avLst/>
              <a:gdLst/>
              <a:ahLst/>
              <a:cxnLst/>
              <a:rect r="r" b="b" t="t" l="l"/>
              <a:pathLst>
                <a:path h="969562" w="2060316">
                  <a:moveTo>
                    <a:pt x="74225" y="0"/>
                  </a:moveTo>
                  <a:lnTo>
                    <a:pt x="1986091" y="0"/>
                  </a:lnTo>
                  <a:cubicBezTo>
                    <a:pt x="2027084" y="0"/>
                    <a:pt x="2060316" y="33232"/>
                    <a:pt x="2060316" y="74225"/>
                  </a:cubicBezTo>
                  <a:lnTo>
                    <a:pt x="2060316" y="895337"/>
                  </a:lnTo>
                  <a:cubicBezTo>
                    <a:pt x="2060316" y="936331"/>
                    <a:pt x="2027084" y="969562"/>
                    <a:pt x="1986091" y="969562"/>
                  </a:cubicBezTo>
                  <a:lnTo>
                    <a:pt x="74225" y="969562"/>
                  </a:lnTo>
                  <a:cubicBezTo>
                    <a:pt x="54539" y="969562"/>
                    <a:pt x="35660" y="961742"/>
                    <a:pt x="21740" y="947822"/>
                  </a:cubicBezTo>
                  <a:cubicBezTo>
                    <a:pt x="7820" y="933902"/>
                    <a:pt x="0" y="915023"/>
                    <a:pt x="0" y="895337"/>
                  </a:cubicBezTo>
                  <a:lnTo>
                    <a:pt x="0" y="74225"/>
                  </a:lnTo>
                  <a:cubicBezTo>
                    <a:pt x="0" y="33232"/>
                    <a:pt x="33232" y="0"/>
                    <a:pt x="74225" y="0"/>
                  </a:cubicBezTo>
                  <a:close/>
                </a:path>
              </a:pathLst>
            </a:custGeom>
            <a:solidFill>
              <a:srgbClr val="FFFFFF">
                <a:alpha val="9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60316" cy="10076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326107" y="2218014"/>
            <a:ext cx="6311291" cy="3232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9"/>
              </a:lnSpc>
            </a:pPr>
            <a:r>
              <a:rPr lang="en-US" sz="28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File Upload and Management:</a:t>
            </a:r>
          </a:p>
          <a:p>
            <a:pPr algn="l" marL="626109" indent="-313054" lvl="1">
              <a:lnSpc>
                <a:spcPts val="434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Supports uploading multiple .txt files.</a:t>
            </a:r>
          </a:p>
          <a:p>
            <a:pPr algn="l" marL="626109" indent="-313054" lvl="1">
              <a:lnSpc>
                <a:spcPts val="4349"/>
              </a:lnSpc>
              <a:spcBef>
                <a:spcPct val="0"/>
              </a:spcBef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Populates a dropdown with file names to enable easy selection.</a:t>
            </a:r>
          </a:p>
          <a:p>
            <a:pPr algn="l" marL="0" indent="0" lvl="0">
              <a:lnSpc>
                <a:spcPts val="4349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0" y="0"/>
            <a:ext cx="3613543" cy="4114800"/>
          </a:xfrm>
          <a:custGeom>
            <a:avLst/>
            <a:gdLst/>
            <a:ahLst/>
            <a:cxnLst/>
            <a:rect r="r" b="b" t="t" l="l"/>
            <a:pathLst>
              <a:path h="4114800" w="3613543">
                <a:moveTo>
                  <a:pt x="0" y="0"/>
                </a:moveTo>
                <a:lnTo>
                  <a:pt x="3613543" y="0"/>
                </a:lnTo>
                <a:lnTo>
                  <a:pt x="361354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4674457" y="6172200"/>
            <a:ext cx="3613543" cy="4114800"/>
          </a:xfrm>
          <a:custGeom>
            <a:avLst/>
            <a:gdLst/>
            <a:ahLst/>
            <a:cxnLst/>
            <a:rect r="r" b="b" t="t" l="l"/>
            <a:pathLst>
              <a:path h="4114800" w="3613543">
                <a:moveTo>
                  <a:pt x="0" y="0"/>
                </a:moveTo>
                <a:lnTo>
                  <a:pt x="3613543" y="0"/>
                </a:lnTo>
                <a:lnTo>
                  <a:pt x="361354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794285" y="2303739"/>
            <a:ext cx="10189868" cy="5413367"/>
          </a:xfrm>
          <a:custGeom>
            <a:avLst/>
            <a:gdLst/>
            <a:ahLst/>
            <a:cxnLst/>
            <a:rect r="r" b="b" t="t" l="l"/>
            <a:pathLst>
              <a:path h="5413367" w="10189868">
                <a:moveTo>
                  <a:pt x="0" y="0"/>
                </a:moveTo>
                <a:lnTo>
                  <a:pt x="10189868" y="0"/>
                </a:lnTo>
                <a:lnTo>
                  <a:pt x="10189868" y="5413367"/>
                </a:lnTo>
                <a:lnTo>
                  <a:pt x="0" y="54133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8700" y="5143500"/>
            <a:ext cx="9075998" cy="4685484"/>
          </a:xfrm>
          <a:custGeom>
            <a:avLst/>
            <a:gdLst/>
            <a:ahLst/>
            <a:cxnLst/>
            <a:rect r="r" b="b" t="t" l="l"/>
            <a:pathLst>
              <a:path h="4685484" w="9075998">
                <a:moveTo>
                  <a:pt x="0" y="0"/>
                </a:moveTo>
                <a:lnTo>
                  <a:pt x="9075998" y="0"/>
                </a:lnTo>
                <a:lnTo>
                  <a:pt x="9075998" y="4685484"/>
                </a:lnTo>
                <a:lnTo>
                  <a:pt x="0" y="46854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1822" y="-22752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30873" y="3363705"/>
            <a:ext cx="16230600" cy="6636820"/>
            <a:chOff x="0" y="0"/>
            <a:chExt cx="4274726" cy="174796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1747969"/>
            </a:xfrm>
            <a:custGeom>
              <a:avLst/>
              <a:gdLst/>
              <a:ahLst/>
              <a:cxnLst/>
              <a:rect r="r" b="b" t="t" l="l"/>
              <a:pathLst>
                <a:path h="1747969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47969"/>
                  </a:lnTo>
                  <a:lnTo>
                    <a:pt x="0" y="1747969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1786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905578" y="3624964"/>
            <a:ext cx="6748370" cy="967718"/>
            <a:chOff x="0" y="0"/>
            <a:chExt cx="1777348" cy="2548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77348" cy="254872"/>
            </a:xfrm>
            <a:custGeom>
              <a:avLst/>
              <a:gdLst/>
              <a:ahLst/>
              <a:cxnLst/>
              <a:rect r="r" b="b" t="t" l="l"/>
              <a:pathLst>
                <a:path h="254872" w="1777348">
                  <a:moveTo>
                    <a:pt x="0" y="0"/>
                  </a:moveTo>
                  <a:lnTo>
                    <a:pt x="1777348" y="0"/>
                  </a:lnTo>
                  <a:lnTo>
                    <a:pt x="1777348" y="254872"/>
                  </a:lnTo>
                  <a:lnTo>
                    <a:pt x="0" y="254872"/>
                  </a:lnTo>
                  <a:close/>
                </a:path>
              </a:pathLst>
            </a:custGeom>
            <a:solidFill>
              <a:srgbClr val="4C5270"/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777348" cy="292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905578" y="4592682"/>
            <a:ext cx="6748370" cy="5080557"/>
            <a:chOff x="0" y="0"/>
            <a:chExt cx="1777348" cy="133808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77348" cy="1338089"/>
            </a:xfrm>
            <a:custGeom>
              <a:avLst/>
              <a:gdLst/>
              <a:ahLst/>
              <a:cxnLst/>
              <a:rect r="r" b="b" t="t" l="l"/>
              <a:pathLst>
                <a:path h="1338089" w="1777348">
                  <a:moveTo>
                    <a:pt x="0" y="0"/>
                  </a:moveTo>
                  <a:lnTo>
                    <a:pt x="1777348" y="0"/>
                  </a:lnTo>
                  <a:lnTo>
                    <a:pt x="1777348" y="1338089"/>
                  </a:lnTo>
                  <a:lnTo>
                    <a:pt x="0" y="133808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777348" cy="1376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2015828" y="4230814"/>
            <a:ext cx="3828526" cy="528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b="true" sz="3200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Multiple Sentences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9380004" y="4592682"/>
            <a:ext cx="6464350" cy="5080557"/>
            <a:chOff x="0" y="0"/>
            <a:chExt cx="1702545" cy="133808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702545" cy="1338089"/>
            </a:xfrm>
            <a:custGeom>
              <a:avLst/>
              <a:gdLst/>
              <a:ahLst/>
              <a:cxnLst/>
              <a:rect r="r" b="b" t="t" l="l"/>
              <a:pathLst>
                <a:path h="1338089" w="1702545">
                  <a:moveTo>
                    <a:pt x="0" y="0"/>
                  </a:moveTo>
                  <a:lnTo>
                    <a:pt x="1702545" y="0"/>
                  </a:lnTo>
                  <a:lnTo>
                    <a:pt x="1702545" y="1338089"/>
                  </a:lnTo>
                  <a:lnTo>
                    <a:pt x="0" y="133808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702545" cy="1376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380004" y="3624964"/>
            <a:ext cx="6464350" cy="967718"/>
            <a:chOff x="0" y="0"/>
            <a:chExt cx="1702545" cy="25487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02545" cy="254872"/>
            </a:xfrm>
            <a:custGeom>
              <a:avLst/>
              <a:gdLst/>
              <a:ahLst/>
              <a:cxnLst/>
              <a:rect r="r" b="b" t="t" l="l"/>
              <a:pathLst>
                <a:path h="254872" w="1702545">
                  <a:moveTo>
                    <a:pt x="0" y="0"/>
                  </a:moveTo>
                  <a:lnTo>
                    <a:pt x="1702545" y="0"/>
                  </a:lnTo>
                  <a:lnTo>
                    <a:pt x="1702545" y="254872"/>
                  </a:lnTo>
                  <a:lnTo>
                    <a:pt x="0" y="254872"/>
                  </a:lnTo>
                  <a:close/>
                </a:path>
              </a:pathLst>
            </a:custGeom>
            <a:solidFill>
              <a:srgbClr val="4C5270"/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702545" cy="292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4938131" y="8014900"/>
            <a:ext cx="7315200" cy="2354164"/>
          </a:xfrm>
          <a:custGeom>
            <a:avLst/>
            <a:gdLst/>
            <a:ahLst/>
            <a:cxnLst/>
            <a:rect r="r" b="b" t="t" l="l"/>
            <a:pathLst>
              <a:path h="2354164" w="7315200">
                <a:moveTo>
                  <a:pt x="0" y="0"/>
                </a:moveTo>
                <a:lnTo>
                  <a:pt x="7315200" y="0"/>
                </a:lnTo>
                <a:lnTo>
                  <a:pt x="7315200" y="2354164"/>
                </a:lnTo>
                <a:lnTo>
                  <a:pt x="0" y="23541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9568661" y="4702858"/>
            <a:ext cx="6087036" cy="3773962"/>
          </a:xfrm>
          <a:custGeom>
            <a:avLst/>
            <a:gdLst/>
            <a:ahLst/>
            <a:cxnLst/>
            <a:rect r="r" b="b" t="t" l="l"/>
            <a:pathLst>
              <a:path h="3773962" w="6087036">
                <a:moveTo>
                  <a:pt x="0" y="0"/>
                </a:moveTo>
                <a:lnTo>
                  <a:pt x="6087036" y="0"/>
                </a:lnTo>
                <a:lnTo>
                  <a:pt x="6087036" y="3773962"/>
                </a:lnTo>
                <a:lnTo>
                  <a:pt x="0" y="37739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2857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3629366" y="4702858"/>
            <a:ext cx="4901257" cy="3312042"/>
          </a:xfrm>
          <a:custGeom>
            <a:avLst/>
            <a:gdLst/>
            <a:ahLst/>
            <a:cxnLst/>
            <a:rect r="r" b="b" t="t" l="l"/>
            <a:pathLst>
              <a:path h="3312042" w="4901257">
                <a:moveTo>
                  <a:pt x="0" y="0"/>
                </a:moveTo>
                <a:lnTo>
                  <a:pt x="4901257" y="0"/>
                </a:lnTo>
                <a:lnTo>
                  <a:pt x="4901257" y="3312042"/>
                </a:lnTo>
                <a:lnTo>
                  <a:pt x="0" y="331204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682" t="0" r="-1682" b="0"/>
            </a:stretch>
          </a:blipFill>
          <a:ln w="2857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22" id="22"/>
          <p:cNvSpPr txBox="true"/>
          <p:nvPr/>
        </p:nvSpPr>
        <p:spPr>
          <a:xfrm rot="0">
            <a:off x="1329501" y="497259"/>
            <a:ext cx="15478125" cy="1052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80"/>
              </a:lnSpc>
            </a:pPr>
            <a:r>
              <a:rPr lang="en-US" sz="6200">
                <a:solidFill>
                  <a:srgbClr val="9FCDFF"/>
                </a:solidFill>
                <a:latin typeface="Fredoka"/>
                <a:ea typeface="Fredoka"/>
                <a:cs typeface="Fredoka"/>
                <a:sym typeface="Fredoka"/>
              </a:rPr>
              <a:t>AUTOCOMPLETE FUNCTIONALITY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105790" y="4711509"/>
            <a:ext cx="1361602" cy="3709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How It Works: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Real-Time Prefix Detection: Detects the prefix after each full stop.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2105790" y="8224347"/>
            <a:ext cx="5557022" cy="110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b="true" sz="20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Continuous Autocomplete: Updates suggestions as the user types, providing seamless sentence completion.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018734" y="3856093"/>
            <a:ext cx="5130494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b="true" sz="2599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Five Sentence Suggestions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357010" y="3830129"/>
            <a:ext cx="5130494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b="true" sz="2599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Real Time Suggestions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805470" y="8429195"/>
            <a:ext cx="5557022" cy="110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b="true" sz="20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Limits the number of suggestions displayed to the user to the top five matches for a clean, focused experience.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28700" y="1557765"/>
            <a:ext cx="16702608" cy="125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Description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- As the user types, the system automatically suggests sentences based on the last sentence fragment entered.  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- Clicking on a suggestion fills it into the input bar for seamless completion.</a:t>
            </a:r>
          </a:p>
        </p:txBody>
      </p:sp>
    </p:spTree>
  </p:cSld>
  <p:clrMapOvr>
    <a:masterClrMapping/>
  </p:clrMapOvr>
  <p:transition spd="fast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2197" y="2488971"/>
            <a:ext cx="8556619" cy="5529715"/>
          </a:xfrm>
          <a:custGeom>
            <a:avLst/>
            <a:gdLst/>
            <a:ahLst/>
            <a:cxnLst/>
            <a:rect r="r" b="b" t="t" l="l"/>
            <a:pathLst>
              <a:path h="5529715" w="8556619">
                <a:moveTo>
                  <a:pt x="0" y="0"/>
                </a:moveTo>
                <a:lnTo>
                  <a:pt x="8556619" y="0"/>
                </a:lnTo>
                <a:lnTo>
                  <a:pt x="8556619" y="5529715"/>
                </a:lnTo>
                <a:lnTo>
                  <a:pt x="0" y="55297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93045" y="268045"/>
            <a:ext cx="8502758" cy="5537421"/>
          </a:xfrm>
          <a:custGeom>
            <a:avLst/>
            <a:gdLst/>
            <a:ahLst/>
            <a:cxnLst/>
            <a:rect r="r" b="b" t="t" l="l"/>
            <a:pathLst>
              <a:path h="5537421" w="8502758">
                <a:moveTo>
                  <a:pt x="0" y="0"/>
                </a:moveTo>
                <a:lnTo>
                  <a:pt x="8502758" y="0"/>
                </a:lnTo>
                <a:lnTo>
                  <a:pt x="8502758" y="5537421"/>
                </a:lnTo>
                <a:lnTo>
                  <a:pt x="0" y="55374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62952" y="6833925"/>
            <a:ext cx="1495843" cy="527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  <a:spcBef>
                <a:spcPct val="0"/>
              </a:spcBef>
            </a:pPr>
            <a:r>
              <a:rPr lang="en-US" b="true" sz="3086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PHRASE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29826" y="8087627"/>
            <a:ext cx="6417577" cy="1553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Description: Provides continuous suggestions after the user completes each sentence, based on the last typed fragment, even after typing a full stop.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49109" y="365152"/>
            <a:ext cx="7955378" cy="1872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5400">
                <a:solidFill>
                  <a:srgbClr val="9FCDFF"/>
                </a:solidFill>
                <a:latin typeface="Fredoka"/>
                <a:ea typeface="Fredoka"/>
                <a:cs typeface="Fredoka"/>
                <a:sym typeface="Fredoka"/>
              </a:rPr>
              <a:t>VARIOUS INPUT HANDLING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174134" y="4155740"/>
            <a:ext cx="1326183" cy="527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  <a:spcBef>
                <a:spcPct val="0"/>
              </a:spcBef>
            </a:pPr>
            <a:r>
              <a:rPr lang="en-US" b="true" sz="3086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WORD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7727707" y="4682957"/>
            <a:ext cx="7473016" cy="4857460"/>
          </a:xfrm>
          <a:custGeom>
            <a:avLst/>
            <a:gdLst/>
            <a:ahLst/>
            <a:cxnLst/>
            <a:rect r="r" b="b" t="t" l="l"/>
            <a:pathLst>
              <a:path h="4857460" w="7473016">
                <a:moveTo>
                  <a:pt x="0" y="0"/>
                </a:moveTo>
                <a:lnTo>
                  <a:pt x="7473015" y="0"/>
                </a:lnTo>
                <a:lnTo>
                  <a:pt x="7473015" y="4857461"/>
                </a:lnTo>
                <a:lnTo>
                  <a:pt x="0" y="48574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646443" y="8691888"/>
            <a:ext cx="5527691" cy="1066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086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Suggestions After 1 Sentence</a:t>
            </a:r>
          </a:p>
          <a:p>
            <a:pPr algn="ctr">
              <a:lnSpc>
                <a:spcPts val="4320"/>
              </a:lnSpc>
              <a:spcBef>
                <a:spcPct val="0"/>
              </a:spcBef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7356340" y="7760539"/>
            <a:ext cx="2096294" cy="749425"/>
          </a:xfrm>
          <a:custGeom>
            <a:avLst/>
            <a:gdLst/>
            <a:ahLst/>
            <a:cxnLst/>
            <a:rect r="r" b="b" t="t" l="l"/>
            <a:pathLst>
              <a:path h="749425" w="2096294">
                <a:moveTo>
                  <a:pt x="0" y="0"/>
                </a:moveTo>
                <a:lnTo>
                  <a:pt x="2096294" y="0"/>
                </a:lnTo>
                <a:lnTo>
                  <a:pt x="2096294" y="749425"/>
                </a:lnTo>
                <a:lnTo>
                  <a:pt x="0" y="7494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C3F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0074" y="485775"/>
            <a:ext cx="17781376" cy="1190625"/>
            <a:chOff x="0" y="0"/>
            <a:chExt cx="4683161" cy="3135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83161" cy="313580"/>
            </a:xfrm>
            <a:custGeom>
              <a:avLst/>
              <a:gdLst/>
              <a:ahLst/>
              <a:cxnLst/>
              <a:rect r="r" b="b" t="t" l="l"/>
              <a:pathLst>
                <a:path h="313580" w="4683161">
                  <a:moveTo>
                    <a:pt x="0" y="0"/>
                  </a:moveTo>
                  <a:lnTo>
                    <a:pt x="4683161" y="0"/>
                  </a:lnTo>
                  <a:lnTo>
                    <a:pt x="4683161" y="313580"/>
                  </a:lnTo>
                  <a:lnTo>
                    <a:pt x="0" y="313580"/>
                  </a:lnTo>
                  <a:close/>
                </a:path>
              </a:pathLst>
            </a:custGeom>
            <a:solidFill>
              <a:srgbClr val="1C0140"/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83161" cy="3516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5056" y="2144366"/>
            <a:ext cx="8933672" cy="7038975"/>
            <a:chOff x="0" y="0"/>
            <a:chExt cx="2750888" cy="21674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50888" cy="2167467"/>
            </a:xfrm>
            <a:custGeom>
              <a:avLst/>
              <a:gdLst/>
              <a:ahLst/>
              <a:cxnLst/>
              <a:rect r="r" b="b" t="t" l="l"/>
              <a:pathLst>
                <a:path h="2167467" w="2750888">
                  <a:moveTo>
                    <a:pt x="0" y="0"/>
                  </a:moveTo>
                  <a:lnTo>
                    <a:pt x="2750888" y="0"/>
                  </a:lnTo>
                  <a:lnTo>
                    <a:pt x="2750888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50888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60074" y="2407457"/>
            <a:ext cx="8201908" cy="1365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4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Trie Data Structure</a:t>
            </a:r>
          </a:p>
          <a:p>
            <a:pPr algn="l" marL="518160" indent="-259080" lvl="1">
              <a:lnSpc>
                <a:spcPts val="36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Purpose: Efficiently stores and retrieves sentences for autocomplete.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222796" y="2144366"/>
            <a:ext cx="8933389" cy="7038975"/>
            <a:chOff x="0" y="0"/>
            <a:chExt cx="2750802" cy="216746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0802" cy="2167467"/>
            </a:xfrm>
            <a:custGeom>
              <a:avLst/>
              <a:gdLst/>
              <a:ahLst/>
              <a:cxnLst/>
              <a:rect r="r" b="b" t="t" l="l"/>
              <a:pathLst>
                <a:path h="2167467" w="2750802">
                  <a:moveTo>
                    <a:pt x="0" y="0"/>
                  </a:moveTo>
                  <a:lnTo>
                    <a:pt x="2750802" y="0"/>
                  </a:lnTo>
                  <a:lnTo>
                    <a:pt x="2750802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750802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5058614" y="3420944"/>
            <a:ext cx="3778325" cy="5149335"/>
          </a:xfrm>
          <a:custGeom>
            <a:avLst/>
            <a:gdLst/>
            <a:ahLst/>
            <a:cxnLst/>
            <a:rect r="r" b="b" t="t" l="l"/>
            <a:pathLst>
              <a:path h="5149335" w="3778325">
                <a:moveTo>
                  <a:pt x="0" y="0"/>
                </a:moveTo>
                <a:lnTo>
                  <a:pt x="3778325" y="0"/>
                </a:lnTo>
                <a:lnTo>
                  <a:pt x="3778325" y="5149336"/>
                </a:lnTo>
                <a:lnTo>
                  <a:pt x="0" y="51493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207131" y="8447051"/>
            <a:ext cx="13925143" cy="2005410"/>
          </a:xfrm>
          <a:custGeom>
            <a:avLst/>
            <a:gdLst/>
            <a:ahLst/>
            <a:cxnLst/>
            <a:rect r="r" b="b" t="t" l="l"/>
            <a:pathLst>
              <a:path h="2005410" w="13925143">
                <a:moveTo>
                  <a:pt x="0" y="0"/>
                </a:moveTo>
                <a:lnTo>
                  <a:pt x="13925142" y="0"/>
                </a:lnTo>
                <a:lnTo>
                  <a:pt x="13925142" y="2005409"/>
                </a:lnTo>
                <a:lnTo>
                  <a:pt x="0" y="20054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479" t="-265" r="-3479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233110" y="3878847"/>
            <a:ext cx="5808339" cy="3972235"/>
          </a:xfrm>
          <a:custGeom>
            <a:avLst/>
            <a:gdLst/>
            <a:ahLst/>
            <a:cxnLst/>
            <a:rect r="r" b="b" t="t" l="l"/>
            <a:pathLst>
              <a:path h="3972235" w="5808339">
                <a:moveTo>
                  <a:pt x="0" y="0"/>
                </a:moveTo>
                <a:lnTo>
                  <a:pt x="5808339" y="0"/>
                </a:lnTo>
                <a:lnTo>
                  <a:pt x="5808339" y="3972235"/>
                </a:lnTo>
                <a:lnTo>
                  <a:pt x="0" y="39722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3507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true" rot="1355340">
            <a:off x="10346679" y="6711960"/>
            <a:ext cx="2739993" cy="979547"/>
          </a:xfrm>
          <a:custGeom>
            <a:avLst/>
            <a:gdLst/>
            <a:ahLst/>
            <a:cxnLst/>
            <a:rect r="r" b="b" t="t" l="l"/>
            <a:pathLst>
              <a:path h="979547" w="2739993">
                <a:moveTo>
                  <a:pt x="0" y="979548"/>
                </a:moveTo>
                <a:lnTo>
                  <a:pt x="2739993" y="979548"/>
                </a:lnTo>
                <a:lnTo>
                  <a:pt x="2739993" y="0"/>
                </a:lnTo>
                <a:lnTo>
                  <a:pt x="0" y="0"/>
                </a:lnTo>
                <a:lnTo>
                  <a:pt x="0" y="979548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5689996">
            <a:off x="7233775" y="5368111"/>
            <a:ext cx="4442485" cy="1255002"/>
          </a:xfrm>
          <a:custGeom>
            <a:avLst/>
            <a:gdLst/>
            <a:ahLst/>
            <a:cxnLst/>
            <a:rect r="r" b="b" t="t" l="l"/>
            <a:pathLst>
              <a:path h="1255002" w="4442485">
                <a:moveTo>
                  <a:pt x="0" y="0"/>
                </a:moveTo>
                <a:lnTo>
                  <a:pt x="4442485" y="0"/>
                </a:lnTo>
                <a:lnTo>
                  <a:pt x="4442485" y="1255002"/>
                </a:lnTo>
                <a:lnTo>
                  <a:pt x="0" y="125500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8477288">
            <a:off x="2726182" y="7827146"/>
            <a:ext cx="2702572" cy="1999903"/>
          </a:xfrm>
          <a:custGeom>
            <a:avLst/>
            <a:gdLst/>
            <a:ahLst/>
            <a:cxnLst/>
            <a:rect r="r" b="b" t="t" l="l"/>
            <a:pathLst>
              <a:path h="1999903" w="2702572">
                <a:moveTo>
                  <a:pt x="0" y="0"/>
                </a:moveTo>
                <a:lnTo>
                  <a:pt x="2702572" y="0"/>
                </a:lnTo>
                <a:lnTo>
                  <a:pt x="2702572" y="1999903"/>
                </a:lnTo>
                <a:lnTo>
                  <a:pt x="0" y="199990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789618" y="647699"/>
            <a:ext cx="13705951" cy="809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49"/>
              </a:lnSpc>
              <a:spcBef>
                <a:spcPct val="0"/>
              </a:spcBef>
            </a:pPr>
            <a:r>
              <a:rPr lang="en-US" b="true" sz="4499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Project Code Overview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5056" y="4082992"/>
            <a:ext cx="5246788" cy="4606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7" indent="-259078" lvl="1">
              <a:lnSpc>
                <a:spcPts val="3359"/>
              </a:lnSpc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Key Methods:</a:t>
            </a:r>
          </a:p>
          <a:p>
            <a:pPr algn="l" marL="1036314" indent="-345438" lvl="2">
              <a:lnSpc>
                <a:spcPts val="3359"/>
              </a:lnSpc>
              <a:buAutoNum type="alphaLcPeriod" startAt="1"/>
            </a:pPr>
            <a:r>
              <a:rPr lang="en-US" b="true" sz="23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insert(sentence): Adds sentence to Trie, skips spaces.</a:t>
            </a:r>
          </a:p>
          <a:p>
            <a:pPr algn="l" marL="1036314" indent="-345438" lvl="2">
              <a:lnSpc>
                <a:spcPts val="3359"/>
              </a:lnSpc>
              <a:buAutoNum type="alphaLcPeriod" startAt="1"/>
            </a:pPr>
            <a:r>
              <a:rPr lang="en-US" b="true" sz="23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autocomplete(prefix): Fetches top 5 suggestions for prefix.</a:t>
            </a:r>
          </a:p>
          <a:p>
            <a:pPr algn="l" marL="1036314" indent="-345438" lvl="2">
              <a:lnSpc>
                <a:spcPts val="3359"/>
              </a:lnSpc>
              <a:buAutoNum type="alphaLcPeriod" startAt="1"/>
            </a:pPr>
            <a:r>
              <a:rPr lang="en-US" b="true" sz="23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findWords(node): Recursively collects sentences from a node.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9603387" y="2407457"/>
            <a:ext cx="7505985" cy="1823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4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File Handling &amp; Sentence Parsing:  </a:t>
            </a:r>
          </a:p>
          <a:p>
            <a:pPr algn="l"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File Input: Enables multi-file upload for sentence suggestions.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9723565" y="4182917"/>
            <a:ext cx="3446136" cy="2639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7427" indent="-273714" lvl="1">
              <a:lnSpc>
                <a:spcPts val="354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535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splitText(text): Splits text by punctuation int</a:t>
            </a:r>
            <a:r>
              <a:rPr lang="en-US" b="true" sz="2535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 sentences.</a:t>
            </a:r>
          </a:p>
          <a:p>
            <a:pPr algn="l">
              <a:lnSpc>
                <a:spcPts val="3549"/>
              </a:lnSpc>
              <a:spcBef>
                <a:spcPct val="0"/>
              </a:spcBef>
            </a:pPr>
            <a:r>
              <a:rPr lang="en-US" b="true" sz="2535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.</a:t>
            </a:r>
          </a:p>
          <a:p>
            <a:pPr algn="l">
              <a:lnSpc>
                <a:spcPts val="3549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C3F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51272" y="4640793"/>
            <a:ext cx="10037701" cy="5646207"/>
          </a:xfrm>
          <a:custGeom>
            <a:avLst/>
            <a:gdLst/>
            <a:ahLst/>
            <a:cxnLst/>
            <a:rect r="r" b="b" t="t" l="l"/>
            <a:pathLst>
              <a:path h="5646207" w="10037701">
                <a:moveTo>
                  <a:pt x="0" y="0"/>
                </a:moveTo>
                <a:lnTo>
                  <a:pt x="10037701" y="0"/>
                </a:lnTo>
                <a:lnTo>
                  <a:pt x="10037701" y="5646207"/>
                </a:lnTo>
                <a:lnTo>
                  <a:pt x="0" y="56462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4114799"/>
            <a:ext cx="8404605" cy="4727590"/>
          </a:xfrm>
          <a:custGeom>
            <a:avLst/>
            <a:gdLst/>
            <a:ahLst/>
            <a:cxnLst/>
            <a:rect r="r" b="b" t="t" l="l"/>
            <a:pathLst>
              <a:path h="4727590" w="8404605">
                <a:moveTo>
                  <a:pt x="0" y="0"/>
                </a:moveTo>
                <a:lnTo>
                  <a:pt x="8404605" y="0"/>
                </a:lnTo>
                <a:lnTo>
                  <a:pt x="8404605" y="4727590"/>
                </a:lnTo>
                <a:lnTo>
                  <a:pt x="0" y="47275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399853" y="266698"/>
            <a:ext cx="6020842" cy="762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b="true" sz="4499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Future Enhancements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972373" y="1569084"/>
            <a:ext cx="7740726" cy="2545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  <a:spcBef>
                <a:spcPct val="0"/>
              </a:spcBef>
            </a:pPr>
            <a:r>
              <a:rPr lang="en-US" b="true" sz="2900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Case-Insensitive Search: Make the Trie search case-insensitive for more flexibility.</a:t>
            </a:r>
          </a:p>
          <a:p>
            <a:pPr algn="l">
              <a:lnSpc>
                <a:spcPts val="4060"/>
              </a:lnSpc>
              <a:spcBef>
                <a:spcPct val="0"/>
              </a:spcBef>
            </a:pPr>
          </a:p>
          <a:p>
            <a:pPr algn="l">
              <a:lnSpc>
                <a:spcPts val="4060"/>
              </a:lnSpc>
              <a:spcBef>
                <a:spcPct val="0"/>
              </a:spcBef>
            </a:pPr>
            <a:r>
              <a:rPr lang="en-US" b="true" sz="2900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Extended File Support: Allow additional text formats, e.g., .docx.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9395" y="1559559"/>
            <a:ext cx="8404605" cy="3583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  <a:spcBef>
                <a:spcPct val="0"/>
              </a:spcBef>
            </a:pPr>
            <a:r>
              <a:rPr lang="en-US" b="true" sz="2899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Improved Suggestion Algorithm: Weight sentences based on frequency or recency.</a:t>
            </a:r>
          </a:p>
          <a:p>
            <a:pPr algn="l">
              <a:lnSpc>
                <a:spcPts val="4059"/>
              </a:lnSpc>
              <a:spcBef>
                <a:spcPct val="0"/>
              </a:spcBef>
            </a:pPr>
          </a:p>
          <a:p>
            <a:pPr algn="l">
              <a:lnSpc>
                <a:spcPts val="4059"/>
              </a:lnSpc>
              <a:spcBef>
                <a:spcPct val="0"/>
              </a:spcBef>
            </a:pPr>
            <a:r>
              <a:rPr lang="en-US" b="true" sz="2899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Lacks responsiveness &amp; Does not handle URLs</a:t>
            </a:r>
          </a:p>
          <a:p>
            <a:pPr algn="l">
              <a:lnSpc>
                <a:spcPts val="4059"/>
              </a:lnSpc>
              <a:spcBef>
                <a:spcPct val="0"/>
              </a:spcBef>
            </a:pPr>
          </a:p>
          <a:p>
            <a:pPr algn="l">
              <a:lnSpc>
                <a:spcPts val="4059"/>
              </a:lnSpc>
              <a:spcBef>
                <a:spcPct val="0"/>
              </a:spcBef>
            </a:pPr>
          </a:p>
          <a:p>
            <a:pPr algn="l">
              <a:lnSpc>
                <a:spcPts val="4059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push dir="l"/>
  </p:transition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3C3F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31393" y="1322001"/>
            <a:ext cx="7019776" cy="1177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  <a:spcBef>
                <a:spcPct val="0"/>
              </a:spcBef>
            </a:pPr>
            <a:r>
              <a:rPr lang="en-US" b="true" sz="6899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CONTRIBUTORS: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31393" y="2404044"/>
            <a:ext cx="10953116" cy="3743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95"/>
              </a:lnSpc>
            </a:pPr>
            <a:r>
              <a:rPr lang="en-US" sz="5354" b="true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Abhishek Garg (B23EE1081)</a:t>
            </a:r>
          </a:p>
          <a:p>
            <a:pPr algn="l">
              <a:lnSpc>
                <a:spcPts val="7495"/>
              </a:lnSpc>
            </a:pPr>
            <a:r>
              <a:rPr lang="en-US" sz="5354" b="true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Tanisha Sonkar (B23EE1074)</a:t>
            </a:r>
          </a:p>
          <a:p>
            <a:pPr algn="l">
              <a:lnSpc>
                <a:spcPts val="7495"/>
              </a:lnSpc>
            </a:pPr>
            <a:r>
              <a:rPr lang="en-US" sz="5354" b="true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Swarnava Mandal (B23EE1072)</a:t>
            </a:r>
          </a:p>
          <a:p>
            <a:pPr algn="l">
              <a:lnSpc>
                <a:spcPts val="749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DAGV2KyaxT8</dc:identifier>
  <dcterms:modified xsi:type="dcterms:W3CDTF">2011-08-01T06:04:30Z</dcterms:modified>
  <cp:revision>1</cp:revision>
  <dc:title>dsa project</dc:title>
</cp:coreProperties>
</file>