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35" r:id="rId9"/>
    <p:sldId id="536" r:id="rId10"/>
    <p:sldId id="546" r:id="rId11"/>
    <p:sldId id="547" r:id="rId12"/>
    <p:sldId id="548" r:id="rId13"/>
    <p:sldId id="549" r:id="rId14"/>
    <p:sldId id="537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50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swarna-vel-kumaresan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Wallet Transactions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Swarna Vel K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18AAB-8AC4-B024-F278-B9B4FC5D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888-DD4E-88B2-2AF8-F5E712572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CB0F-0AC2-D63C-660D-4B5227BF0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Developed a robust and interactive dashboard using Power BI and provided actionable business insights through KPIs and user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418791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716505" y="2137098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4592" y="3136166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415460"/>
            <a:ext cx="7763256" cy="1818212"/>
          </a:xfrm>
        </p:spPr>
        <p:txBody>
          <a:bodyPr/>
          <a:lstStyle/>
          <a:p>
            <a:r>
              <a:rPr lang="en-US" dirty="0"/>
              <a:t>Without data, you’re just another person with an opinion.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774" y="4362008"/>
            <a:ext cx="2843784" cy="448056"/>
          </a:xfrm>
        </p:spPr>
        <p:txBody>
          <a:bodyPr/>
          <a:lstStyle/>
          <a:p>
            <a:r>
              <a:rPr lang="en-US" sz="2400" b="1" i="1" dirty="0"/>
              <a:t>-W.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8505" y="3374136"/>
            <a:ext cx="5022623" cy="2395728"/>
          </a:xfrm>
        </p:spPr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Swarna Vel 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swarnavelmatt@gmail.com</a:t>
            </a:r>
          </a:p>
          <a:p>
            <a:r>
              <a:rPr lang="en-US" sz="1800" i="1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http://www.linkedin.com/in/swarna-vel-kumaresan/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Objective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Analyse digital wallet transaction patterns, user behaviour, and KPIs.</a:t>
            </a:r>
          </a:p>
          <a:p>
            <a:r>
              <a:rPr lang="en-IN" dirty="0"/>
              <a:t>Used </a:t>
            </a:r>
            <a:r>
              <a:rPr lang="en-IN" b="1" dirty="0"/>
              <a:t>Power BI </a:t>
            </a:r>
            <a:r>
              <a:rPr lang="en-IN" dirty="0"/>
              <a:t>for interactive Dashboard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549572" cy="256032"/>
          </a:xfrm>
        </p:spPr>
        <p:txBody>
          <a:bodyPr/>
          <a:lstStyle/>
          <a:p>
            <a:r>
              <a:rPr lang="en-IN" dirty="0"/>
              <a:t>Digital Wallet Transactions Analysis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1929705"/>
          </a:xfrm>
        </p:spPr>
        <p:txBody>
          <a:bodyPr/>
          <a:lstStyle/>
          <a:p>
            <a:r>
              <a:rPr lang="en-US" sz="2400" dirty="0"/>
              <a:t>To analyze transaction data from a digital wallet and uncover actionable insights into customer spending, cashback, and loyalty behaviors. To identify key trends in digital transactions, highlight valuable user segments and evaluate reward program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7884"/>
            <a:ext cx="9144000" cy="1069848"/>
          </a:xfrm>
        </p:spPr>
        <p:txBody>
          <a:bodyPr/>
          <a:lstStyle/>
          <a:p>
            <a:r>
              <a:rPr lang="en-US" sz="4000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2012326"/>
            <a:ext cx="7068312" cy="758952"/>
          </a:xfrm>
        </p:spPr>
        <p:txBody>
          <a:bodyPr/>
          <a:lstStyle/>
          <a:p>
            <a:r>
              <a:rPr lang="en-US" dirty="0"/>
              <a:t>Sourced a digital wallet transaction dataset (CSV format) from Kaggle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D124C6-5887-3C06-E362-AA06AB5C55E0}"/>
              </a:ext>
            </a:extLst>
          </p:cNvPr>
          <p:cNvSpPr txBox="1">
            <a:spLocks/>
          </p:cNvSpPr>
          <p:nvPr/>
        </p:nvSpPr>
        <p:spPr>
          <a:xfrm>
            <a:off x="2561844" y="2927693"/>
            <a:ext cx="7068312" cy="2314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Fields:</a:t>
            </a:r>
          </a:p>
          <a:p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transaction_id, customer_id, date, product_amount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cashback, loyalty_points, payment_method, device_type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location, is_high_value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ETL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95F179-E6B6-1781-30ED-B3502CD4A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549572" cy="256032"/>
          </a:xfrm>
        </p:spPr>
        <p:txBody>
          <a:bodyPr/>
          <a:lstStyle/>
          <a:p>
            <a:r>
              <a:rPr lang="en-IN" dirty="0"/>
              <a:t>Digital Wallet Transactions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C62215-6325-A2EF-BB98-6AD48429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2888541"/>
          </a:xfrm>
        </p:spPr>
        <p:txBody>
          <a:bodyPr/>
          <a:lstStyle/>
          <a:p>
            <a:r>
              <a:rPr lang="en-IN" sz="2400" b="1" dirty="0"/>
              <a:t>Extract: </a:t>
            </a:r>
            <a:r>
              <a:rPr lang="en-IN" sz="2400" dirty="0"/>
              <a:t>Import the CSV into Power BI</a:t>
            </a:r>
          </a:p>
          <a:p>
            <a:r>
              <a:rPr lang="en-IN" sz="2400" b="1" dirty="0"/>
              <a:t>Transform:</a:t>
            </a:r>
          </a:p>
          <a:p>
            <a:pPr lvl="1"/>
            <a:r>
              <a:rPr lang="en-IN" dirty="0"/>
              <a:t>Checked for duplicates and missing values</a:t>
            </a:r>
          </a:p>
          <a:p>
            <a:pPr lvl="1"/>
            <a:r>
              <a:rPr lang="en-US" dirty="0"/>
              <a:t>Created columns: Month, Year, Day of Week, Weekend/Weekday</a:t>
            </a:r>
          </a:p>
          <a:p>
            <a:pPr lvl="1"/>
            <a:r>
              <a:rPr lang="en-US" dirty="0"/>
              <a:t>Added calculates fields like high-value flag</a:t>
            </a:r>
            <a:endParaRPr lang="en-IN" dirty="0"/>
          </a:p>
          <a:p>
            <a:r>
              <a:rPr lang="en-IN" sz="2400" b="1" dirty="0"/>
              <a:t>Load: </a:t>
            </a:r>
            <a:r>
              <a:rPr lang="en-US" sz="2400" dirty="0"/>
              <a:t>Loaded the transformed data to visualize the insights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Key Metrics (KPI</a:t>
            </a:r>
            <a:r>
              <a:rPr lang="en-US" sz="2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3DF48C-173E-3A3F-7FC7-14038130F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6620" y="2707392"/>
            <a:ext cx="95187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Transactions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COUNTROWS(Transactions)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Cashback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SUM(Transactions[cashback])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Average Transaction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AVERAGE(Transactions[product_amount])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High-Value Transactions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COUNT where is_high_value = Yes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Loyalty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SUM(Transactions[loyalty_points])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Loyalty Earn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Total Loyalty Points ÷ Total Product 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E5A43C3-0CEE-1F9A-1E16-4116520F5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549572" cy="256032"/>
          </a:xfrm>
        </p:spPr>
        <p:txBody>
          <a:bodyPr/>
          <a:lstStyle/>
          <a:p>
            <a:r>
              <a:rPr lang="en-IN" dirty="0"/>
              <a:t>Digital Wallet Transactions Analysis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25" y="845161"/>
            <a:ext cx="9806549" cy="1069848"/>
          </a:xfrm>
        </p:spPr>
        <p:txBody>
          <a:bodyPr/>
          <a:lstStyle/>
          <a:p>
            <a:r>
              <a:rPr lang="en-US" dirty="0"/>
              <a:t>Visual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141142"/>
            <a:ext cx="2098157" cy="702770"/>
          </a:xfrm>
        </p:spPr>
        <p:txBody>
          <a:bodyPr/>
          <a:lstStyle/>
          <a:p>
            <a:r>
              <a:rPr lang="en-US" dirty="0"/>
              <a:t>KPI Cards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2900094"/>
            <a:ext cx="2093976" cy="1856232"/>
          </a:xfrm>
        </p:spPr>
        <p:txBody>
          <a:bodyPr/>
          <a:lstStyle/>
          <a:p>
            <a:r>
              <a:rPr lang="en-US" sz="2000" dirty="0"/>
              <a:t>Key Numbers like Total Cashback, Loyalty Earn 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141142"/>
            <a:ext cx="2103120" cy="704088"/>
          </a:xfrm>
        </p:spPr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2900094"/>
            <a:ext cx="2093976" cy="1856232"/>
          </a:xfrm>
        </p:spPr>
        <p:txBody>
          <a:bodyPr/>
          <a:lstStyle/>
          <a:p>
            <a:r>
              <a:rPr lang="en-US" sz="2000" dirty="0"/>
              <a:t>Monthly transaction trends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141142"/>
            <a:ext cx="2103120" cy="704088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2900094"/>
            <a:ext cx="2093976" cy="1856232"/>
          </a:xfrm>
        </p:spPr>
        <p:txBody>
          <a:bodyPr/>
          <a:lstStyle/>
          <a:p>
            <a:r>
              <a:rPr lang="en-US" sz="2000" dirty="0"/>
              <a:t>Payment method distribution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141142"/>
            <a:ext cx="2103120" cy="704088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2900094"/>
            <a:ext cx="2093976" cy="1856232"/>
          </a:xfrm>
        </p:spPr>
        <p:txBody>
          <a:bodyPr/>
          <a:lstStyle/>
          <a:p>
            <a:r>
              <a:rPr lang="en-US" sz="2000" dirty="0"/>
              <a:t>Device type usage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141143"/>
            <a:ext cx="2098157" cy="702769"/>
          </a:xfrm>
        </p:spPr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Area Chart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2900094"/>
            <a:ext cx="2093976" cy="1856232"/>
          </a:xfrm>
        </p:spPr>
        <p:txBody>
          <a:bodyPr/>
          <a:lstStyle/>
          <a:p>
            <a:r>
              <a:rPr lang="en-US" sz="2000" dirty="0"/>
              <a:t>Cashback vs. Product Amount over time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ABE22A8-5400-337A-BD45-AD61C03A6F70}"/>
              </a:ext>
            </a:extLst>
          </p:cNvPr>
          <p:cNvSpPr txBox="1">
            <a:spLocks/>
          </p:cNvSpPr>
          <p:nvPr/>
        </p:nvSpPr>
        <p:spPr>
          <a:xfrm>
            <a:off x="1334216" y="4942992"/>
            <a:ext cx="9523565" cy="1069847"/>
          </a:xfrm>
          <a:prstGeom prst="rect">
            <a:avLst/>
          </a:prstGeom>
        </p:spPr>
        <p:txBody>
          <a:bodyPr/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Interactivity: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/>
              <a:t>Slicers for Year, Month, Payment Method, Device Type, high Value.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BC3F-3770-2240-AD74-2780F59CF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846F-0A51-EB94-4551-8835AA3C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Loyalty Point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2E58-0342-0B23-CBE2-06F81DA11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D724294-1F95-706B-A3C1-5461EFAE5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6620" y="3373215"/>
            <a:ext cx="10509287" cy="134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sz="2400" b="1" dirty="0"/>
              <a:t>Metric</a:t>
            </a:r>
            <a:r>
              <a:rPr lang="en-US" sz="2400" dirty="0"/>
              <a:t>: Loyalty Point Earn Rate = SUM(loyalty_points) / SUM(product_amount)</a:t>
            </a:r>
          </a:p>
          <a:p>
            <a:pPr marL="342900" indent="-342900"/>
            <a:r>
              <a:rPr lang="en-US" sz="2400" b="1" dirty="0"/>
              <a:t>Display Type</a:t>
            </a:r>
            <a:r>
              <a:rPr lang="en-US" sz="2400" dirty="0"/>
              <a:t>: Card</a:t>
            </a:r>
          </a:p>
          <a:p>
            <a:pPr marL="342900" indent="-342900"/>
            <a:r>
              <a:rPr lang="en-US" sz="2400" b="1" dirty="0"/>
              <a:t>Use Case</a:t>
            </a:r>
            <a:r>
              <a:rPr lang="en-US" sz="2400" dirty="0"/>
              <a:t>: Evaluates how efficiently users earn rewards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7C27E8E-4316-244F-B44D-26AD2CB1F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549572" cy="256032"/>
          </a:xfrm>
        </p:spPr>
        <p:txBody>
          <a:bodyPr/>
          <a:lstStyle/>
          <a:p>
            <a:r>
              <a:rPr lang="en-IN" dirty="0"/>
              <a:t>Digital Wallet Transactions Analysis</a:t>
            </a:r>
          </a:p>
        </p:txBody>
      </p:sp>
    </p:spTree>
    <p:extLst>
      <p:ext uri="{BB962C8B-B14F-4D97-AF65-F5344CB8AC3E}">
        <p14:creationId xmlns:p14="http://schemas.microsoft.com/office/powerpoint/2010/main" val="211476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133D-9C53-A742-CB16-DE415954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D2A8A98B-1C6C-0DA5-8FF1-8E3FB02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25" y="845161"/>
            <a:ext cx="9806549" cy="1069848"/>
          </a:xfrm>
        </p:spPr>
        <p:txBody>
          <a:bodyPr/>
          <a:lstStyle/>
          <a:p>
            <a:r>
              <a:rPr lang="en-US" dirty="0"/>
              <a:t>Insights &amp; Business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285E3-E73C-B38C-7F98-FF25EE1771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7899" y="2860004"/>
            <a:ext cx="3218496" cy="702770"/>
          </a:xfrm>
        </p:spPr>
        <p:txBody>
          <a:bodyPr/>
          <a:lstStyle/>
          <a:p>
            <a:r>
              <a:rPr lang="en-US" dirty="0"/>
              <a:t>Peak activity during weekends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AD4E-51DE-2185-52A2-048CBC869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2080" y="3618956"/>
            <a:ext cx="3212082" cy="1856232"/>
          </a:xfrm>
        </p:spPr>
        <p:txBody>
          <a:bodyPr/>
          <a:lstStyle/>
          <a:p>
            <a:r>
              <a:rPr lang="en-US" sz="2400" dirty="0"/>
              <a:t>Target Cashback offers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52DA4C-A30E-B947-3A6B-357B588BAF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4820" y="2858686"/>
            <a:ext cx="3222359" cy="704088"/>
          </a:xfrm>
        </p:spPr>
        <p:txBody>
          <a:bodyPr/>
          <a:lstStyle/>
          <a:p>
            <a:r>
              <a:rPr lang="en-IN" dirty="0"/>
              <a:t>Optimize mobile UX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5584F4-91BB-1C60-4FE6-D729D0A32A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4820" y="3618956"/>
            <a:ext cx="3222358" cy="1856232"/>
          </a:xfrm>
        </p:spPr>
        <p:txBody>
          <a:bodyPr/>
          <a:lstStyle/>
          <a:p>
            <a:r>
              <a:rPr lang="en-US" sz="2400" dirty="0"/>
              <a:t>High-value customers prefer mobile devices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B9BFF8DC-3FA7-90E2-8A33-A846F8B511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604" y="2860005"/>
            <a:ext cx="3218496" cy="702769"/>
          </a:xfrm>
        </p:spPr>
        <p:txBody>
          <a:bodyPr/>
          <a:lstStyle/>
          <a:p>
            <a:r>
              <a:rPr lang="en-IN" dirty="0"/>
              <a:t>Consider geo-targeted campaigns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C723A-A6E4-911C-53C7-72150995A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12018" y="3618956"/>
            <a:ext cx="3212082" cy="1856232"/>
          </a:xfrm>
        </p:spPr>
        <p:txBody>
          <a:bodyPr/>
          <a:lstStyle/>
          <a:p>
            <a:r>
              <a:rPr lang="en-US" sz="2400" dirty="0"/>
              <a:t>Loyalty engagement lower in certain regions</a:t>
            </a:r>
          </a:p>
        </p:txBody>
      </p:sp>
    </p:spTree>
    <p:extLst>
      <p:ext uri="{BB962C8B-B14F-4D97-AF65-F5344CB8AC3E}">
        <p14:creationId xmlns:p14="http://schemas.microsoft.com/office/powerpoint/2010/main" val="30532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907</TotalTime>
  <Words>432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Digital Wallet Transactions Analysis</vt:lpstr>
      <vt:lpstr>Objective</vt:lpstr>
      <vt:lpstr>INTRODUCTION</vt:lpstr>
      <vt:lpstr>Dataset description</vt:lpstr>
      <vt:lpstr>ETL workflow</vt:lpstr>
      <vt:lpstr>Key Metrics (KPIs)</vt:lpstr>
      <vt:lpstr>Visual exploration</vt:lpstr>
      <vt:lpstr>Loyalty Point Analytics</vt:lpstr>
      <vt:lpstr>Insights &amp; Business Recommendations</vt:lpstr>
      <vt:lpstr>conclusion</vt:lpstr>
      <vt:lpstr>Without data, you’re just another person with an opinion.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sushmithaa Varadharajan</dc:creator>
  <cp:lastModifiedBy>sushmithaa Varadharajan</cp:lastModifiedBy>
  <cp:revision>2</cp:revision>
  <dcterms:created xsi:type="dcterms:W3CDTF">2025-04-10T03:54:06Z</dcterms:created>
  <dcterms:modified xsi:type="dcterms:W3CDTF">2025-04-10T19:01:13Z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