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3" r:id="rId5"/>
    <p:sldId id="267" r:id="rId6"/>
    <p:sldId id="262" r:id="rId7"/>
    <p:sldId id="261" r:id="rId8"/>
    <p:sldId id="278" r:id="rId9"/>
    <p:sldId id="277"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0" autoAdjust="0"/>
    <p:restoredTop sz="90868" autoAdjust="0"/>
  </p:normalViewPr>
  <p:slideViewPr>
    <p:cSldViewPr snapToGrid="0" showGuides="1">
      <p:cViewPr varScale="1">
        <p:scale>
          <a:sx n="61" d="100"/>
          <a:sy n="61" d="100"/>
        </p:scale>
        <p:origin x="644"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9AE01-76B9-47F1-97D9-9D931A3E7CAD}"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B973-0F44-4F11-9718-D0FF27145248}" type="slidenum">
              <a:rPr lang="en-US" smtClean="0"/>
              <a:t>‹#›</a:t>
            </a:fld>
            <a:endParaRPr lang="en-US" dirty="0"/>
          </a:p>
        </p:txBody>
      </p:sp>
    </p:spTree>
    <p:extLst>
      <p:ext uri="{BB962C8B-B14F-4D97-AF65-F5344CB8AC3E}">
        <p14:creationId xmlns:p14="http://schemas.microsoft.com/office/powerpoint/2010/main" val="3854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wD1LRb9OeE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75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tablet-318283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sitting-near-wooden-table-318318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rson-holding-pen-318463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dirty="0"/>
          </a:p>
        </p:txBody>
      </p:sp>
    </p:spTree>
    <p:extLst>
      <p:ext uri="{BB962C8B-B14F-4D97-AF65-F5344CB8AC3E}">
        <p14:creationId xmlns:p14="http://schemas.microsoft.com/office/powerpoint/2010/main" val="2122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10</a:t>
            </a:fld>
            <a:endParaRPr lang="en-US" dirty="0"/>
          </a:p>
        </p:txBody>
      </p:sp>
    </p:spTree>
    <p:extLst>
      <p:ext uri="{BB962C8B-B14F-4D97-AF65-F5344CB8AC3E}">
        <p14:creationId xmlns:p14="http://schemas.microsoft.com/office/powerpoint/2010/main" val="73079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dirty="0"/>
          </a:p>
        </p:txBody>
      </p:sp>
    </p:spTree>
    <p:extLst>
      <p:ext uri="{BB962C8B-B14F-4D97-AF65-F5344CB8AC3E}">
        <p14:creationId xmlns:p14="http://schemas.microsoft.com/office/powerpoint/2010/main" val="240644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https://unsplash.com/photos/wD1LRb9OeEo</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dirty="0"/>
          </a:p>
        </p:txBody>
      </p:sp>
    </p:spTree>
    <p:extLst>
      <p:ext uri="{BB962C8B-B14F-4D97-AF65-F5344CB8AC3E}">
        <p14:creationId xmlns:p14="http://schemas.microsoft.com/office/powerpoint/2010/main" val="60590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https://www.pexels.com/photo/photo-of-people-looking-on-laptop-3182750/</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4</a:t>
            </a:fld>
            <a:endParaRPr lang="en-US" dirty="0"/>
          </a:p>
        </p:txBody>
      </p:sp>
    </p:spTree>
    <p:extLst>
      <p:ext uri="{BB962C8B-B14F-4D97-AF65-F5344CB8AC3E}">
        <p14:creationId xmlns:p14="http://schemas.microsoft.com/office/powerpoint/2010/main" val="331823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https://www.pexels.com/photo/photo-of-people-looking-on-tablet-3182835/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dirty="0"/>
          </a:p>
        </p:txBody>
      </p:sp>
    </p:spTree>
    <p:extLst>
      <p:ext uri="{BB962C8B-B14F-4D97-AF65-F5344CB8AC3E}">
        <p14:creationId xmlns:p14="http://schemas.microsoft.com/office/powerpoint/2010/main" val="7413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https://www.pexels.com/photo/photo-of-people-sitting-near-wooden-table-3183188/</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dirty="0"/>
          </a:p>
        </p:txBody>
      </p:sp>
    </p:spTree>
    <p:extLst>
      <p:ext uri="{BB962C8B-B14F-4D97-AF65-F5344CB8AC3E}">
        <p14:creationId xmlns:p14="http://schemas.microsoft.com/office/powerpoint/2010/main" val="262895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https://www.pexels.com/photo/photo-of-person-holding-pen-3184635/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dirty="0"/>
          </a:p>
        </p:txBody>
      </p:sp>
    </p:spTree>
    <p:extLst>
      <p:ext uri="{BB962C8B-B14F-4D97-AF65-F5344CB8AC3E}">
        <p14:creationId xmlns:p14="http://schemas.microsoft.com/office/powerpoint/2010/main" val="32043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8</a:t>
            </a:fld>
            <a:endParaRPr lang="en-US" dirty="0"/>
          </a:p>
        </p:txBody>
      </p:sp>
    </p:spTree>
    <p:extLst>
      <p:ext uri="{BB962C8B-B14F-4D97-AF65-F5344CB8AC3E}">
        <p14:creationId xmlns:p14="http://schemas.microsoft.com/office/powerpoint/2010/main" val="83386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9</a:t>
            </a:fld>
            <a:endParaRPr lang="en-US" dirty="0"/>
          </a:p>
        </p:txBody>
      </p:sp>
    </p:spTree>
    <p:extLst>
      <p:ext uri="{BB962C8B-B14F-4D97-AF65-F5344CB8AC3E}">
        <p14:creationId xmlns:p14="http://schemas.microsoft.com/office/powerpoint/2010/main" val="414330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8824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3181657"/>
            <a:ext cx="12192000" cy="3676343"/>
          </a:xfrm>
          <a:custGeom>
            <a:avLst/>
            <a:gdLst>
              <a:gd name="connsiteX0" fmla="*/ 0 w 12192000"/>
              <a:gd name="connsiteY0" fmla="*/ 234874 h 3676343"/>
              <a:gd name="connsiteX1" fmla="*/ 4716640 w 12192000"/>
              <a:gd name="connsiteY1" fmla="*/ 234874 h 3676343"/>
              <a:gd name="connsiteX2" fmla="*/ 6095998 w 12192000"/>
              <a:gd name="connsiteY2" fmla="*/ 1614234 h 3676343"/>
              <a:gd name="connsiteX3" fmla="*/ 7475358 w 12192000"/>
              <a:gd name="connsiteY3" fmla="*/ 234874 h 3676343"/>
              <a:gd name="connsiteX4" fmla="*/ 12192000 w 12192000"/>
              <a:gd name="connsiteY4" fmla="*/ 234874 h 3676343"/>
              <a:gd name="connsiteX5" fmla="*/ 12192000 w 12192000"/>
              <a:gd name="connsiteY5" fmla="*/ 3676343 h 3676343"/>
              <a:gd name="connsiteX6" fmla="*/ 0 w 12192000"/>
              <a:gd name="connsiteY6" fmla="*/ 3676343 h 3676343"/>
              <a:gd name="connsiteX7" fmla="*/ 5183718 w 12192000"/>
              <a:gd name="connsiteY7" fmla="*/ 0 h 3676343"/>
              <a:gd name="connsiteX8" fmla="*/ 6096000 w 12192000"/>
              <a:gd name="connsiteY8" fmla="*/ 926320 h 3676343"/>
              <a:gd name="connsiteX9" fmla="*/ 7006632 w 12192000"/>
              <a:gd name="connsiteY9" fmla="*/ 1676 h 3676343"/>
              <a:gd name="connsiteX10" fmla="*/ 7239831 w 12192000"/>
              <a:gd name="connsiteY10" fmla="*/ 234875 h 3676343"/>
              <a:gd name="connsiteX11" fmla="*/ 6094336 w 12192000"/>
              <a:gd name="connsiteY11" fmla="*/ 1380370 h 3676343"/>
              <a:gd name="connsiteX12" fmla="*/ 4948842 w 12192000"/>
              <a:gd name="connsiteY12" fmla="*/ 234875 h 367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3676343">
                <a:moveTo>
                  <a:pt x="0" y="234874"/>
                </a:moveTo>
                <a:lnTo>
                  <a:pt x="4716640" y="234874"/>
                </a:lnTo>
                <a:lnTo>
                  <a:pt x="6095998" y="1614234"/>
                </a:lnTo>
                <a:lnTo>
                  <a:pt x="7475358" y="234874"/>
                </a:lnTo>
                <a:lnTo>
                  <a:pt x="12192000" y="234874"/>
                </a:lnTo>
                <a:lnTo>
                  <a:pt x="12192000" y="3676343"/>
                </a:lnTo>
                <a:lnTo>
                  <a:pt x="0" y="3676343"/>
                </a:lnTo>
                <a:close/>
                <a:moveTo>
                  <a:pt x="5183718" y="0"/>
                </a:moveTo>
                <a:lnTo>
                  <a:pt x="6096000" y="926320"/>
                </a:lnTo>
                <a:lnTo>
                  <a:pt x="7006632" y="1676"/>
                </a:lnTo>
                <a:lnTo>
                  <a:pt x="7239831" y="234875"/>
                </a:lnTo>
                <a:lnTo>
                  <a:pt x="6094336" y="1380370"/>
                </a:lnTo>
                <a:lnTo>
                  <a:pt x="4948842" y="23487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8322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57530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0957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08899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29547" y="825910"/>
            <a:ext cx="8062453" cy="2067192"/>
          </a:xfrm>
        </p:spPr>
        <p:txBody>
          <a:bodyPr/>
          <a:lstStyle/>
          <a:p>
            <a:endParaRPr lang="en-US" dirty="0"/>
          </a:p>
        </p:txBody>
      </p:sp>
    </p:spTree>
    <p:extLst>
      <p:ext uri="{BB962C8B-B14F-4D97-AF65-F5344CB8AC3E}">
        <p14:creationId xmlns:p14="http://schemas.microsoft.com/office/powerpoint/2010/main" val="39497356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2129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185795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155267"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413118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www.free-power-point-template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9C8A1-6BCF-4D46-8A2E-39220EDB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24694-13DE-4520-91BF-1120F1451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3E67-6E1E-4F7F-803B-82FD3FEF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E073-B2A3-429B-9FF7-963590C1FEAC}" type="datetimeFigureOut">
              <a:rPr lang="en-US" smtClean="0"/>
              <a:t>2/14/2023</a:t>
            </a:fld>
            <a:endParaRPr lang="en-US" dirty="0"/>
          </a:p>
        </p:txBody>
      </p:sp>
      <p:sp>
        <p:nvSpPr>
          <p:cNvPr id="5" name="Footer Placeholder 4">
            <a:extLst>
              <a:ext uri="{FF2B5EF4-FFF2-40B4-BE49-F238E27FC236}">
                <a16:creationId xmlns:a16="http://schemas.microsoft.com/office/drawing/2014/main" id="{1ED8AFC3-B5B0-4D84-9026-862ADD73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F6AEC9-268F-4DD2-B9AE-1DA766BF8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8C297-5864-4FDA-A08A-9B4C53B07E20}" type="slidenum">
              <a:rPr lang="en-US" smtClean="0"/>
              <a:t>‹#›</a:t>
            </a:fld>
            <a:endParaRPr lang="en-US" dirty="0"/>
          </a:p>
        </p:txBody>
      </p:sp>
      <p:sp>
        <p:nvSpPr>
          <p:cNvPr id="8" name="TextBox 7">
            <a:extLst>
              <a:ext uri="{FF2B5EF4-FFF2-40B4-BE49-F238E27FC236}">
                <a16:creationId xmlns:a16="http://schemas.microsoft.com/office/drawing/2014/main" id="{C1D94191-4856-4F6A-9D3A-09FBC339697C}"/>
              </a:ext>
            </a:extLst>
          </p:cNvPr>
          <p:cNvSpPr txBox="1"/>
          <p:nvPr userDrawn="1"/>
        </p:nvSpPr>
        <p:spPr>
          <a:xfrm>
            <a:off x="-46180" y="6889888"/>
            <a:ext cx="6096000" cy="276999"/>
          </a:xfrm>
          <a:prstGeom prst="rect">
            <a:avLst/>
          </a:prstGeom>
          <a:noFill/>
        </p:spPr>
        <p:txBody>
          <a:bodyPr wrap="square">
            <a:spAutoFit/>
          </a:bodyPr>
          <a:lstStyle/>
          <a:p>
            <a:r>
              <a:rPr lang="en-US" sz="1200" dirty="0">
                <a:solidFill>
                  <a:schemeClr val="bg1">
                    <a:lumMod val="65000"/>
                  </a:schemeClr>
                </a:solidFill>
                <a:hlinkClick r:id="rId9">
                  <a:extLst>
                    <a:ext uri="{A12FA001-AC4F-418D-AE19-62706E023703}">
                      <ahyp:hlinkClr xmlns:ahyp="http://schemas.microsoft.com/office/drawing/2018/hyperlinkcolor" val="tx"/>
                    </a:ext>
                  </a:extLst>
                </a:hlinkClick>
              </a:rPr>
              <a:t>https://www.free-power-point-templates.com/</a:t>
            </a:r>
            <a:endParaRPr lang="en-US" sz="1200" dirty="0">
              <a:solidFill>
                <a:schemeClr val="bg1">
                  <a:lumMod val="65000"/>
                </a:schemeClr>
              </a:solidFill>
            </a:endParaRPr>
          </a:p>
        </p:txBody>
      </p:sp>
      <p:sp>
        <p:nvSpPr>
          <p:cNvPr id="10" name="TextBox 9">
            <a:extLst>
              <a:ext uri="{FF2B5EF4-FFF2-40B4-BE49-F238E27FC236}">
                <a16:creationId xmlns:a16="http://schemas.microsoft.com/office/drawing/2014/main" id="{D0E32FAA-E2F6-408E-8C70-5501A36FC3DA}"/>
              </a:ext>
            </a:extLst>
          </p:cNvPr>
          <p:cNvSpPr txBox="1"/>
          <p:nvPr userDrawn="1"/>
        </p:nvSpPr>
        <p:spPr>
          <a:xfrm>
            <a:off x="11042213" y="6889887"/>
            <a:ext cx="1206062" cy="276999"/>
          </a:xfrm>
          <a:prstGeom prst="rect">
            <a:avLst/>
          </a:prstGeom>
          <a:noFill/>
        </p:spPr>
        <p:txBody>
          <a:bodyPr wrap="square">
            <a:spAutoFit/>
          </a:bodyPr>
          <a:lstStyle/>
          <a:p>
            <a:pPr algn="r"/>
            <a:r>
              <a:rPr lang="en-US" sz="1200" dirty="0">
                <a:solidFill>
                  <a:schemeClr val="bg1">
                    <a:lumMod val="65000"/>
                  </a:schemeClr>
                </a:solidFill>
              </a:rPr>
              <a:t>FPPT.com</a:t>
            </a:r>
          </a:p>
        </p:txBody>
      </p:sp>
    </p:spTree>
    <p:extLst>
      <p:ext uri="{BB962C8B-B14F-4D97-AF65-F5344CB8AC3E}">
        <p14:creationId xmlns:p14="http://schemas.microsoft.com/office/powerpoint/2010/main" val="139154779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1699"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CEEB87FA-1932-438F-80DF-54F6DA49ECD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id="{E13B3D4E-3AEA-6F81-7CEC-F0D054ED8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4204" y="-35320"/>
            <a:ext cx="2485667" cy="1003943"/>
          </a:xfrm>
          <a:prstGeom prst="rect">
            <a:avLst/>
          </a:prstGeom>
        </p:spPr>
      </p:pic>
      <p:pic>
        <p:nvPicPr>
          <p:cNvPr id="11" name="Picture 10">
            <a:extLst>
              <a:ext uri="{FF2B5EF4-FFF2-40B4-BE49-F238E27FC236}">
                <a16:creationId xmlns:a16="http://schemas.microsoft.com/office/drawing/2014/main" id="{167C4470-904F-72C0-DA09-A6BD8C97C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206" y="2144988"/>
            <a:ext cx="5853942" cy="1883442"/>
          </a:xfrm>
          <a:prstGeom prst="rect">
            <a:avLst/>
          </a:prstGeom>
        </p:spPr>
      </p:pic>
      <p:sp>
        <p:nvSpPr>
          <p:cNvPr id="12" name="TextBox 11">
            <a:extLst>
              <a:ext uri="{FF2B5EF4-FFF2-40B4-BE49-F238E27FC236}">
                <a16:creationId xmlns:a16="http://schemas.microsoft.com/office/drawing/2014/main" id="{56E774CE-78DD-0B38-04EB-3B130CC0AD1C}"/>
              </a:ext>
            </a:extLst>
          </p:cNvPr>
          <p:cNvSpPr txBox="1"/>
          <p:nvPr/>
        </p:nvSpPr>
        <p:spPr>
          <a:xfrm>
            <a:off x="7722703" y="4821688"/>
            <a:ext cx="5824331" cy="1569660"/>
          </a:xfrm>
          <a:prstGeom prst="rect">
            <a:avLst/>
          </a:prstGeom>
          <a:noFill/>
        </p:spPr>
        <p:txBody>
          <a:bodyPr wrap="square" rtlCol="0">
            <a:spAutoFit/>
          </a:bodyPr>
          <a:lstStyle/>
          <a:p>
            <a:r>
              <a:rPr lang="en-IN" sz="2400" dirty="0">
                <a:solidFill>
                  <a:schemeClr val="bg1"/>
                </a:solidFill>
                <a:latin typeface="Franklin Gothic Book" panose="020B0503020102020204" pitchFamily="34" charset="0"/>
                <a:cs typeface="Calibri" panose="020F0502020204030204" pitchFamily="34" charset="0"/>
              </a:rPr>
              <a:t>Project By:</a:t>
            </a:r>
          </a:p>
          <a:p>
            <a:r>
              <a:rPr lang="en-IN" sz="2400" dirty="0">
                <a:solidFill>
                  <a:schemeClr val="bg1"/>
                </a:solidFill>
                <a:latin typeface="Franklin Gothic Book" panose="020B0503020102020204" pitchFamily="34" charset="0"/>
                <a:cs typeface="Calibri" panose="020F0502020204030204" pitchFamily="34" charset="0"/>
              </a:rPr>
              <a:t>      Swarneshwar -21pw25</a:t>
            </a:r>
          </a:p>
          <a:p>
            <a:r>
              <a:rPr lang="en-IN" sz="2400" dirty="0">
                <a:solidFill>
                  <a:schemeClr val="bg1"/>
                </a:solidFill>
                <a:latin typeface="Franklin Gothic Book" panose="020B0503020102020204" pitchFamily="34" charset="0"/>
                <a:cs typeface="Calibri" panose="020F0502020204030204" pitchFamily="34" charset="0"/>
              </a:rPr>
              <a:t>      Athmikha-21pw04</a:t>
            </a:r>
          </a:p>
          <a:p>
            <a:r>
              <a:rPr lang="en-IN" sz="2400" dirty="0">
                <a:solidFill>
                  <a:schemeClr val="bg1"/>
                </a:solidFill>
                <a:latin typeface="Franklin Gothic Book" panose="020B0503020102020204" pitchFamily="34" charset="0"/>
                <a:cs typeface="Calibri" panose="020F0502020204030204" pitchFamily="34" charset="0"/>
              </a:rPr>
              <a:t>      Thirusha-21pw39</a:t>
            </a:r>
          </a:p>
        </p:txBody>
      </p:sp>
    </p:spTree>
    <p:extLst>
      <p:ext uri="{BB962C8B-B14F-4D97-AF65-F5344CB8AC3E}">
        <p14:creationId xmlns:p14="http://schemas.microsoft.com/office/powerpoint/2010/main" val="426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2924019" y="2890391"/>
            <a:ext cx="6343961" cy="1077218"/>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765" y="0"/>
            <a:ext cx="1785422" cy="721119"/>
          </a:xfrm>
          <a:prstGeom prst="rect">
            <a:avLst/>
          </a:prstGeom>
        </p:spPr>
      </p:pic>
    </p:spTree>
    <p:extLst>
      <p:ext uri="{BB962C8B-B14F-4D97-AF65-F5344CB8AC3E}">
        <p14:creationId xmlns:p14="http://schemas.microsoft.com/office/powerpoint/2010/main" val="138300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4C053BF-FC7D-4F97-981A-46792B27B52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8" name="TextBox 7">
            <a:extLst>
              <a:ext uri="{FF2B5EF4-FFF2-40B4-BE49-F238E27FC236}">
                <a16:creationId xmlns:a16="http://schemas.microsoft.com/office/drawing/2014/main" id="{38F8D724-B417-4B22-A8CB-704AB7797025}"/>
              </a:ext>
            </a:extLst>
          </p:cNvPr>
          <p:cNvSpPr txBox="1"/>
          <p:nvPr/>
        </p:nvSpPr>
        <p:spPr>
          <a:xfrm>
            <a:off x="6589580" y="1276701"/>
            <a:ext cx="4907095"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InBills: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6589578" y="1988198"/>
            <a:ext cx="4907095" cy="4327723"/>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In our day-to-day life we are facing many billing disputes while we are purchasing products from various stores and suppliers. Because of which we may not be able to exchange, return or keep track of the purchases and returns we did.</a:t>
            </a:r>
          </a:p>
          <a:p>
            <a:pPr>
              <a:lnSpc>
                <a:spcPct val="107000"/>
              </a:lnSpc>
              <a:spcAft>
                <a:spcPts val="800"/>
              </a:spcAft>
            </a:pPr>
            <a:r>
              <a:rPr lang="en-IN" sz="1800" dirty="0">
                <a:effectLst/>
                <a:latin typeface="Calibri" panose="020F0502020204030204" pitchFamily="34" charset="0"/>
                <a:ea typeface="Calibri" panose="020F0502020204030204" pitchFamily="34" charset="0"/>
              </a:rPr>
              <a:t>	Apart from this, we also find difficulties in finding the best quotation for our appropriate needs such as planning a tour, AC service, architects etc.  </a:t>
            </a:r>
          </a:p>
          <a:p>
            <a:pPr>
              <a:lnSpc>
                <a:spcPct val="107000"/>
              </a:lnSpc>
              <a:spcAft>
                <a:spcPts val="800"/>
              </a:spcAft>
            </a:pPr>
            <a:r>
              <a:rPr lang="en-IN" sz="1800" dirty="0">
                <a:effectLst/>
                <a:latin typeface="Calibri" panose="020F0502020204030204" pitchFamily="34" charset="0"/>
                <a:ea typeface="Calibri" panose="020F0502020204030204" pitchFamily="34" charset="0"/>
              </a:rPr>
              <a:t>	So, it would be helpful if we are able to manage everything as a whole in a single software to solve all these disputes.</a:t>
            </a: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E8B16FFB-58D5-432C-9DBC-CAAFD6D71BB1}"/>
              </a:ext>
            </a:extLst>
          </p:cNvPr>
          <p:cNvSpPr/>
          <p:nvPr/>
        </p:nvSpPr>
        <p:spPr>
          <a:xfrm>
            <a:off x="1" y="0"/>
            <a:ext cx="6036732"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id="{AA687900-EDCA-F6AD-C428-6C4411D7A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1785422" cy="721119"/>
          </a:xfrm>
          <a:prstGeom prst="rect">
            <a:avLst/>
          </a:prstGeom>
        </p:spPr>
      </p:pic>
    </p:spTree>
    <p:extLst>
      <p:ext uri="{BB962C8B-B14F-4D97-AF65-F5344CB8AC3E}">
        <p14:creationId xmlns:p14="http://schemas.microsoft.com/office/powerpoint/2010/main" val="157774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153B3A1-C2ED-4D55-94BE-C71F5D5AB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9896" b="29896"/>
          <a:stretch>
            <a:fillRect/>
          </a:stretch>
        </p:blipFill>
        <p:spPr/>
      </p:pic>
      <p:sp>
        <p:nvSpPr>
          <p:cNvPr id="2" name="Rectangle 1">
            <a:extLst>
              <a:ext uri="{FF2B5EF4-FFF2-40B4-BE49-F238E27FC236}">
                <a16:creationId xmlns:a16="http://schemas.microsoft.com/office/drawing/2014/main" id="{31CA5A8F-5586-45C0-9653-95BE5564492D}"/>
              </a:ext>
            </a:extLst>
          </p:cNvPr>
          <p:cNvSpPr/>
          <p:nvPr/>
        </p:nvSpPr>
        <p:spPr>
          <a:xfrm>
            <a:off x="1" y="3418243"/>
            <a:ext cx="12191999" cy="3439758"/>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234E7CE-EAE5-49AD-9AE4-6B8E24113C12}"/>
              </a:ext>
            </a:extLst>
          </p:cNvPr>
          <p:cNvSpPr txBox="1"/>
          <p:nvPr/>
        </p:nvSpPr>
        <p:spPr>
          <a:xfrm>
            <a:off x="762001" y="988043"/>
            <a:ext cx="10677524" cy="2246769"/>
          </a:xfrm>
          <a:prstGeom prst="rect">
            <a:avLst/>
          </a:prstGeom>
          <a:noFill/>
        </p:spPr>
        <p:txBody>
          <a:bodyPr wrap="square" rtlCol="0">
            <a:spAutoFit/>
          </a:bodyPr>
          <a:lstStyle/>
          <a:p>
            <a:pPr algn="ctr"/>
            <a:r>
              <a:rPr lang="en-US" sz="2000" i="1" dirty="0">
                <a:ea typeface="Open Sans" panose="020B0606030504020204" pitchFamily="34" charset="0"/>
                <a:cs typeface="Open Sans" panose="020B0606030504020204" pitchFamily="34" charset="0"/>
              </a:rPr>
              <a:t>So we as a team incentive, thought of building a software which can solve billing disputes, keep track of all the bills and to find the best service provider for all our needs. </a:t>
            </a:r>
          </a:p>
          <a:p>
            <a:pPr algn="ctr"/>
            <a:r>
              <a:rPr lang="en-US" sz="2000" i="1" dirty="0">
                <a:ea typeface="Open Sans" panose="020B0606030504020204" pitchFamily="34" charset="0"/>
                <a:cs typeface="Open Sans" panose="020B0606030504020204" pitchFamily="34" charset="0"/>
              </a:rPr>
              <a:t>From the business perspective, they will be able to manage all the sales and other expenses from which the software shows a complete analysis.</a:t>
            </a:r>
          </a:p>
          <a:p>
            <a:pPr algn="ctr"/>
            <a:r>
              <a:rPr lang="en-US" sz="2000" i="1" dirty="0">
                <a:ea typeface="Open Sans" panose="020B0606030504020204" pitchFamily="34" charset="0"/>
                <a:cs typeface="Open Sans" panose="020B0606030504020204" pitchFamily="34" charset="0"/>
              </a:rPr>
              <a:t>Various service providers can use the software to find customers for their services .</a:t>
            </a: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Freeform: Shape 12">
            <a:extLst>
              <a:ext uri="{FF2B5EF4-FFF2-40B4-BE49-F238E27FC236}">
                <a16:creationId xmlns:a16="http://schemas.microsoft.com/office/drawing/2014/main" id="{18357EE1-DE0B-487A-8FF0-2B762A9A7695}"/>
              </a:ext>
            </a:extLst>
          </p:cNvPr>
          <p:cNvSpPr/>
          <p:nvPr/>
        </p:nvSpPr>
        <p:spPr>
          <a:xfrm rot="10800000">
            <a:off x="4600071" y="3301816"/>
            <a:ext cx="2979868" cy="1515066"/>
          </a:xfrm>
          <a:custGeom>
            <a:avLst/>
            <a:gdLst>
              <a:gd name="connsiteX0" fmla="*/ 2979868 w 2979868"/>
              <a:gd name="connsiteY0" fmla="*/ 1515066 h 1515066"/>
              <a:gd name="connsiteX1" fmla="*/ 2733370 w 2979868"/>
              <a:gd name="connsiteY1" fmla="*/ 1515066 h 1515066"/>
              <a:gd name="connsiteX2" fmla="*/ 1479176 w 2979868"/>
              <a:gd name="connsiteY2" fmla="*/ 239716 h 1515066"/>
              <a:gd name="connsiteX3" fmla="*/ 224981 w 2979868"/>
              <a:gd name="connsiteY3" fmla="*/ 1515066 h 1515066"/>
              <a:gd name="connsiteX4" fmla="*/ 0 w 2979868"/>
              <a:gd name="connsiteY4" fmla="*/ 1515066 h 1515066"/>
              <a:gd name="connsiteX5" fmla="*/ 1489934 w 2979868"/>
              <a:gd name="connsiteY5" fmla="*/ 0 h 151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9868" h="1515066">
                <a:moveTo>
                  <a:pt x="2979868" y="1515066"/>
                </a:moveTo>
                <a:lnTo>
                  <a:pt x="2733370" y="1515066"/>
                </a:lnTo>
                <a:lnTo>
                  <a:pt x="1479176" y="239716"/>
                </a:lnTo>
                <a:lnTo>
                  <a:pt x="224981" y="1515066"/>
                </a:lnTo>
                <a:lnTo>
                  <a:pt x="0" y="1515066"/>
                </a:lnTo>
                <a:lnTo>
                  <a:pt x="148993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3">
            <a:extLst>
              <a:ext uri="{FF2B5EF4-FFF2-40B4-BE49-F238E27FC236}">
                <a16:creationId xmlns:a16="http://schemas.microsoft.com/office/drawing/2014/main" id="{0589EBAA-9F5B-4570-A94D-7488EE5B086E}"/>
              </a:ext>
            </a:extLst>
          </p:cNvPr>
          <p:cNvSpPr/>
          <p:nvPr/>
        </p:nvSpPr>
        <p:spPr>
          <a:xfrm rot="10800000">
            <a:off x="5072360" y="3090879"/>
            <a:ext cx="2035290" cy="10348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id="{A379CEFA-8934-68D4-C7F3-D727F3014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579" y="6136881"/>
            <a:ext cx="1785422" cy="721119"/>
          </a:xfrm>
          <a:prstGeom prst="rect">
            <a:avLst/>
          </a:prstGeom>
        </p:spPr>
      </p:pic>
    </p:spTree>
    <p:extLst>
      <p:ext uri="{BB962C8B-B14F-4D97-AF65-F5344CB8AC3E}">
        <p14:creationId xmlns:p14="http://schemas.microsoft.com/office/powerpoint/2010/main" val="35707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98F03D4-2C54-49CE-AAAB-6597706EAA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706" b="13706"/>
          <a:stretch>
            <a:fillRect/>
          </a:stretch>
        </p:blipFill>
        <p:spPr/>
      </p:pic>
      <p:sp>
        <p:nvSpPr>
          <p:cNvPr id="6" name="TextBox 5">
            <a:extLst>
              <a:ext uri="{FF2B5EF4-FFF2-40B4-BE49-F238E27FC236}">
                <a16:creationId xmlns:a16="http://schemas.microsoft.com/office/drawing/2014/main" id="{53E0CCAA-DECE-4C0C-9CF2-0642CCAD51A5}"/>
              </a:ext>
            </a:extLst>
          </p:cNvPr>
          <p:cNvSpPr txBox="1"/>
          <p:nvPr/>
        </p:nvSpPr>
        <p:spPr>
          <a:xfrm>
            <a:off x="537403" y="963154"/>
            <a:ext cx="4907095" cy="584775"/>
          </a:xfrm>
          <a:prstGeom prst="rect">
            <a:avLst/>
          </a:prstGeom>
          <a:noFill/>
        </p:spPr>
        <p:txBody>
          <a:bodyPr wrap="square" rtlCol="0">
            <a:spAutoFit/>
          </a:bodyPr>
          <a:lstStyle/>
          <a:p>
            <a:r>
              <a:rPr lang="en-US" sz="3200" dirty="0">
                <a:latin typeface="Bell MT" panose="02020503060305020303" pitchFamily="18" charset="0"/>
                <a:ea typeface="Open Sans Extrabold" panose="020B0906030804020204" pitchFamily="34" charset="0"/>
                <a:cs typeface="Open Sans" panose="020B0606030504020204" pitchFamily="34" charset="0"/>
              </a:rPr>
              <a:t>BILLING DISPUTES</a:t>
            </a:r>
          </a:p>
        </p:txBody>
      </p:sp>
      <p:sp>
        <p:nvSpPr>
          <p:cNvPr id="7" name="TextBox 6">
            <a:extLst>
              <a:ext uri="{FF2B5EF4-FFF2-40B4-BE49-F238E27FC236}">
                <a16:creationId xmlns:a16="http://schemas.microsoft.com/office/drawing/2014/main" id="{9A901FFC-D4D7-4461-BF19-145E4314574D}"/>
              </a:ext>
            </a:extLst>
          </p:cNvPr>
          <p:cNvSpPr txBox="1"/>
          <p:nvPr/>
        </p:nvSpPr>
        <p:spPr>
          <a:xfrm>
            <a:off x="537403" y="1379153"/>
            <a:ext cx="4907095" cy="400110"/>
          </a:xfrm>
          <a:prstGeom prst="rect">
            <a:avLst/>
          </a:prstGeom>
          <a:noFill/>
        </p:spPr>
        <p:txBody>
          <a:bodyPr wrap="square" rtlCol="0">
            <a:spAutoFit/>
          </a:bodyPr>
          <a:lstStyle/>
          <a:p>
            <a:r>
              <a:rPr lang="en-US" sz="2000" dirty="0">
                <a:latin typeface="Bell MT" panose="02020503060305020303" pitchFamily="18" charset="0"/>
                <a:ea typeface="Open Sans" panose="020B0606030504020204" pitchFamily="34" charset="0"/>
                <a:cs typeface="Open Sans" panose="020B0606030504020204" pitchFamily="34" charset="0"/>
              </a:rPr>
              <a:t>Billing disputes faced by the society..</a:t>
            </a:r>
            <a:endParaRPr lang="en-US" sz="2000" i="1" dirty="0">
              <a:latin typeface="Bell MT" panose="02020503060305020303" pitchFamily="18"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23F2580A-5714-49A5-9187-48A9C0D8D207}"/>
              </a:ext>
            </a:extLst>
          </p:cNvPr>
          <p:cNvSpPr/>
          <p:nvPr/>
        </p:nvSpPr>
        <p:spPr>
          <a:xfrm>
            <a:off x="740686" y="2195262"/>
            <a:ext cx="5086350" cy="378565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Invoice processing errors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Dissatisfaction with the service</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Pricing disagreements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Price conflict between various service providers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Double billing disputes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Not creating a backup of your invoices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Making it hard to pay</a:t>
            </a:r>
          </a:p>
        </p:txBody>
      </p:sp>
      <p:sp>
        <p:nvSpPr>
          <p:cNvPr id="2" name="Rectangle 1">
            <a:extLst>
              <a:ext uri="{FF2B5EF4-FFF2-40B4-BE49-F238E27FC236}">
                <a16:creationId xmlns:a16="http://schemas.microsoft.com/office/drawing/2014/main" id="{17A497EB-214B-4715-B857-458EC9A328B8}"/>
              </a:ext>
            </a:extLst>
          </p:cNvPr>
          <p:cNvSpPr/>
          <p:nvPr/>
        </p:nvSpPr>
        <p:spPr>
          <a:xfrm>
            <a:off x="6209574" y="488504"/>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5366A2DF-A359-70DF-A411-C538EBF2B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6369" y="5704622"/>
            <a:ext cx="1785422" cy="721119"/>
          </a:xfrm>
          <a:prstGeom prst="rect">
            <a:avLst/>
          </a:prstGeom>
        </p:spPr>
      </p:pic>
    </p:spTree>
    <p:extLst>
      <p:ext uri="{BB962C8B-B14F-4D97-AF65-F5344CB8AC3E}">
        <p14:creationId xmlns:p14="http://schemas.microsoft.com/office/powerpoint/2010/main" val="20940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txBox="1">
            <a:spLocks noChangeArrowheads="1"/>
          </p:cNvSpPr>
          <p:nvPr/>
        </p:nvSpPr>
        <p:spPr bwMode="auto">
          <a:xfrm>
            <a:off x="1246106" y="3533897"/>
            <a:ext cx="3982651" cy="430887"/>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 can keep track of all their invoices</a:t>
            </a:r>
          </a:p>
        </p:txBody>
      </p:sp>
      <p:sp>
        <p:nvSpPr>
          <p:cNvPr id="11" name="TextBox 10"/>
          <p:cNvSpPr txBox="1"/>
          <p:nvPr/>
        </p:nvSpPr>
        <p:spPr>
          <a:xfrm>
            <a:off x="1202721" y="3228945"/>
            <a:ext cx="3509294" cy="400110"/>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Have invoice backup</a:t>
            </a:r>
            <a:r>
              <a:rPr lang="en-CA" sz="2000" b="1" spc="3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 Box 10"/>
          <p:cNvSpPr txBox="1">
            <a:spLocks noChangeArrowheads="1"/>
          </p:cNvSpPr>
          <p:nvPr/>
        </p:nvSpPr>
        <p:spPr bwMode="auto">
          <a:xfrm>
            <a:off x="1246106" y="5331704"/>
            <a:ext cx="4048079"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Users can request services based on their priorities</a:t>
            </a:r>
          </a:p>
        </p:txBody>
      </p:sp>
      <p:sp>
        <p:nvSpPr>
          <p:cNvPr id="13" name="TextBox 12"/>
          <p:cNvSpPr txBox="1"/>
          <p:nvPr/>
        </p:nvSpPr>
        <p:spPr>
          <a:xfrm>
            <a:off x="1199396" y="5035396"/>
            <a:ext cx="2738250"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Request Services</a:t>
            </a:r>
          </a:p>
        </p:txBody>
      </p:sp>
      <p:sp>
        <p:nvSpPr>
          <p:cNvPr id="16" name="Text Box 10"/>
          <p:cNvSpPr txBox="1">
            <a:spLocks noChangeArrowheads="1"/>
          </p:cNvSpPr>
          <p:nvPr/>
        </p:nvSpPr>
        <p:spPr bwMode="auto">
          <a:xfrm>
            <a:off x="6455344" y="3541163"/>
            <a:ext cx="4666543" cy="391582"/>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You can edit this text for your presentation</a:t>
            </a:r>
          </a:p>
        </p:txBody>
      </p:sp>
      <p:sp>
        <p:nvSpPr>
          <p:cNvPr id="17" name="TextBox 16"/>
          <p:cNvSpPr txBox="1"/>
          <p:nvPr/>
        </p:nvSpPr>
        <p:spPr>
          <a:xfrm>
            <a:off x="6455344" y="3198167"/>
            <a:ext cx="4795752" cy="461665"/>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Make use of credit wallets..</a:t>
            </a:r>
            <a:r>
              <a:rPr lang="en-CA" sz="2400" b="1" spc="3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9" name="TextBox 18"/>
          <p:cNvSpPr txBox="1"/>
          <p:nvPr/>
        </p:nvSpPr>
        <p:spPr>
          <a:xfrm>
            <a:off x="6308862" y="5106829"/>
            <a:ext cx="598189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Select your preferred service provider</a:t>
            </a:r>
          </a:p>
        </p:txBody>
      </p:sp>
      <p:pic>
        <p:nvPicPr>
          <p:cNvPr id="4" name="Picture Placeholder 3">
            <a:extLst>
              <a:ext uri="{FF2B5EF4-FFF2-40B4-BE49-F238E27FC236}">
                <a16:creationId xmlns:a16="http://schemas.microsoft.com/office/drawing/2014/main" id="{91A17F8E-BA49-45DB-A988-3C12EB76A60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2303" b="39229"/>
          <a:stretch/>
        </p:blipFill>
        <p:spPr>
          <a:xfrm>
            <a:off x="3914777" y="826024"/>
            <a:ext cx="7948612" cy="2067192"/>
          </a:xfrm>
        </p:spPr>
      </p:pic>
      <p:sp>
        <p:nvSpPr>
          <p:cNvPr id="25" name="TextBox 24">
            <a:extLst>
              <a:ext uri="{FF2B5EF4-FFF2-40B4-BE49-F238E27FC236}">
                <a16:creationId xmlns:a16="http://schemas.microsoft.com/office/drawing/2014/main" id="{AE244561-24A6-4222-B0DE-4BD59491DD1B}"/>
              </a:ext>
            </a:extLst>
          </p:cNvPr>
          <p:cNvSpPr txBox="1"/>
          <p:nvPr/>
        </p:nvSpPr>
        <p:spPr>
          <a:xfrm>
            <a:off x="100013" y="1443037"/>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Users can..</a:t>
            </a:r>
          </a:p>
        </p:txBody>
      </p:sp>
      <p:sp>
        <p:nvSpPr>
          <p:cNvPr id="2" name="Rectangle 1">
            <a:extLst>
              <a:ext uri="{FF2B5EF4-FFF2-40B4-BE49-F238E27FC236}">
                <a16:creationId xmlns:a16="http://schemas.microsoft.com/office/drawing/2014/main" id="{4332C55A-7120-4358-8E46-A921E33D31C2}"/>
              </a:ext>
            </a:extLst>
          </p:cNvPr>
          <p:cNvSpPr/>
          <p:nvPr/>
        </p:nvSpPr>
        <p:spPr>
          <a:xfrm>
            <a:off x="3914777" y="826024"/>
            <a:ext cx="7948611" cy="2067192"/>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25964" y="3346650"/>
            <a:ext cx="508376" cy="508376"/>
          </a:xfrm>
          <a:prstGeom prst="rect">
            <a:avLst/>
          </a:prstGeom>
        </p:spPr>
      </p:pic>
      <p:sp>
        <p:nvSpPr>
          <p:cNvPr id="21" name="Text Box 10"/>
          <p:cNvSpPr txBox="1">
            <a:spLocks noChangeArrowheads="1"/>
          </p:cNvSpPr>
          <p:nvPr/>
        </p:nvSpPr>
        <p:spPr bwMode="auto">
          <a:xfrm>
            <a:off x="6364819" y="5391639"/>
            <a:ext cx="5124023"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select the best service providers from the responses   received</a:t>
            </a:r>
          </a:p>
        </p:txBody>
      </p:sp>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23099" y="3397363"/>
            <a:ext cx="590890" cy="590890"/>
          </a:xfrm>
          <a:prstGeom prst="rect">
            <a:avLst/>
          </a:prstGeom>
        </p:spPr>
      </p:pic>
      <p:pic>
        <p:nvPicPr>
          <p:cNvPr id="8" name="Picture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80487" y="5158851"/>
            <a:ext cx="553310" cy="553310"/>
          </a:xfrm>
          <a:prstGeom prst="rect">
            <a:avLst/>
          </a:prstGeom>
        </p:spPr>
      </p:pic>
      <p:pic>
        <p:nvPicPr>
          <p:cNvPr id="14" name="Picture 1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51443" y="5120133"/>
            <a:ext cx="657419" cy="657419"/>
          </a:xfrm>
          <a:prstGeom prst="rect">
            <a:avLst/>
          </a:prstGeom>
        </p:spPr>
      </p:pic>
      <p:pic>
        <p:nvPicPr>
          <p:cNvPr id="3" name="Picture 2">
            <a:extLst>
              <a:ext uri="{FF2B5EF4-FFF2-40B4-BE49-F238E27FC236}">
                <a16:creationId xmlns:a16="http://schemas.microsoft.com/office/drawing/2014/main" id="{98CFCE43-DB77-0D09-C8B0-B522CF449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77966" y="826024"/>
            <a:ext cx="1785422" cy="721119"/>
          </a:xfrm>
          <a:prstGeom prst="rect">
            <a:avLst/>
          </a:prstGeom>
        </p:spPr>
      </p:pic>
    </p:spTree>
    <p:extLst>
      <p:ext uri="{BB962C8B-B14F-4D97-AF65-F5344CB8AC3E}">
        <p14:creationId xmlns:p14="http://schemas.microsoft.com/office/powerpoint/2010/main" val="32102964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5987B6-7513-4058-A93C-746FCB3456F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679" b="13679"/>
          <a:stretch>
            <a:fillRect/>
          </a:stretch>
        </p:blipFill>
        <p:spPr/>
      </p:pic>
      <p:sp>
        <p:nvSpPr>
          <p:cNvPr id="13" name="TextBox 12">
            <a:extLst>
              <a:ext uri="{FF2B5EF4-FFF2-40B4-BE49-F238E27FC236}">
                <a16:creationId xmlns:a16="http://schemas.microsoft.com/office/drawing/2014/main" id="{25376B55-476E-4064-A459-EDD965B5ECCE}"/>
              </a:ext>
            </a:extLst>
          </p:cNvPr>
          <p:cNvSpPr txBox="1"/>
          <p:nvPr/>
        </p:nvSpPr>
        <p:spPr>
          <a:xfrm>
            <a:off x="7534598" y="1538915"/>
            <a:ext cx="3393686"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Generate and Backup Bills</a:t>
            </a:r>
          </a:p>
        </p:txBody>
      </p:sp>
      <p:sp>
        <p:nvSpPr>
          <p:cNvPr id="28" name="TextBox 27">
            <a:extLst>
              <a:ext uri="{FF2B5EF4-FFF2-40B4-BE49-F238E27FC236}">
                <a16:creationId xmlns:a16="http://schemas.microsoft.com/office/drawing/2014/main" id="{C135DEEC-C07C-4CDC-AB1D-784CF1DF1358}"/>
              </a:ext>
            </a:extLst>
          </p:cNvPr>
          <p:cNvSpPr txBox="1"/>
          <p:nvPr/>
        </p:nvSpPr>
        <p:spPr>
          <a:xfrm>
            <a:off x="7534597" y="3139389"/>
            <a:ext cx="147944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Goods info</a:t>
            </a:r>
          </a:p>
        </p:txBody>
      </p:sp>
      <p:sp>
        <p:nvSpPr>
          <p:cNvPr id="29"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620325" y="4948689"/>
            <a:ext cx="4089542" cy="80021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Can view profit and loss in the business and overall expenses of the company for a particular period</a:t>
            </a:r>
          </a:p>
        </p:txBody>
      </p:sp>
      <p:sp>
        <p:nvSpPr>
          <p:cNvPr id="30" name="TextBox 29">
            <a:extLst>
              <a:ext uri="{FF2B5EF4-FFF2-40B4-BE49-F238E27FC236}">
                <a16:creationId xmlns:a16="http://schemas.microsoft.com/office/drawing/2014/main" id="{3F9139F3-5CC0-4FD8-8266-662545C38111}"/>
              </a:ext>
            </a:extLst>
          </p:cNvPr>
          <p:cNvSpPr txBox="1"/>
          <p:nvPr/>
        </p:nvSpPr>
        <p:spPr>
          <a:xfrm>
            <a:off x="7504785" y="4488528"/>
            <a:ext cx="2506905"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 Get Sales Analysis</a:t>
            </a:r>
          </a:p>
        </p:txBody>
      </p:sp>
      <p:sp>
        <p:nvSpPr>
          <p:cNvPr id="2" name="Rectangle 1">
            <a:extLst>
              <a:ext uri="{FF2B5EF4-FFF2-40B4-BE49-F238E27FC236}">
                <a16:creationId xmlns:a16="http://schemas.microsoft.com/office/drawing/2014/main" id="{C5446E91-003F-4028-826D-C8C2229260D8}"/>
              </a:ext>
            </a:extLst>
          </p:cNvPr>
          <p:cNvSpPr/>
          <p:nvPr/>
        </p:nvSpPr>
        <p:spPr>
          <a:xfrm>
            <a:off x="52129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AE244561-24A6-4222-B0DE-4BD59491DD1B}"/>
              </a:ext>
            </a:extLst>
          </p:cNvPr>
          <p:cNvSpPr txBox="1"/>
          <p:nvPr/>
        </p:nvSpPr>
        <p:spPr>
          <a:xfrm>
            <a:off x="6543676" y="404059"/>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Dealer can..</a:t>
            </a:r>
          </a:p>
        </p:txBody>
      </p:sp>
      <p:sp>
        <p:nvSpPr>
          <p:cNvPr id="15"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59972" y="1823317"/>
            <a:ext cx="4110734" cy="2238241"/>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Generate a bill for every sales , share it to customer and have a backup of till date bills</a:t>
            </a: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97459" y="3446092"/>
            <a:ext cx="4349376" cy="75507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Keep track of  stocks of every product available in their store</a:t>
            </a:r>
          </a:p>
        </p:txBody>
      </p:sp>
      <p:pic>
        <p:nvPicPr>
          <p:cNvPr id="7" name="Picture 6">
            <a:extLst>
              <a:ext uri="{FF2B5EF4-FFF2-40B4-BE49-F238E27FC236}">
                <a16:creationId xmlns:a16="http://schemas.microsoft.com/office/drawing/2014/main" id="{55577399-CE1D-EEDF-4FC4-EE14933CF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861" y="1625262"/>
            <a:ext cx="453582" cy="453582"/>
          </a:xfrm>
          <a:prstGeom prst="rect">
            <a:avLst/>
          </a:prstGeom>
        </p:spPr>
      </p:pic>
      <p:pic>
        <p:nvPicPr>
          <p:cNvPr id="9" name="Picture 8">
            <a:extLst>
              <a:ext uri="{FF2B5EF4-FFF2-40B4-BE49-F238E27FC236}">
                <a16:creationId xmlns:a16="http://schemas.microsoft.com/office/drawing/2014/main" id="{E211D612-6EA3-C86D-8FB3-7154DF8EA1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1861" y="3139389"/>
            <a:ext cx="453581" cy="453581"/>
          </a:xfrm>
          <a:prstGeom prst="rect">
            <a:avLst/>
          </a:prstGeom>
        </p:spPr>
      </p:pic>
      <p:pic>
        <p:nvPicPr>
          <p:cNvPr id="12" name="Picture 11">
            <a:extLst>
              <a:ext uri="{FF2B5EF4-FFF2-40B4-BE49-F238E27FC236}">
                <a16:creationId xmlns:a16="http://schemas.microsoft.com/office/drawing/2014/main" id="{BE4C8551-1425-9412-888B-88AD2B8BF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1860" y="4495108"/>
            <a:ext cx="453581" cy="453581"/>
          </a:xfrm>
          <a:prstGeom prst="rect">
            <a:avLst/>
          </a:prstGeom>
        </p:spPr>
      </p:pic>
      <p:pic>
        <p:nvPicPr>
          <p:cNvPr id="17" name="Picture 16">
            <a:extLst>
              <a:ext uri="{FF2B5EF4-FFF2-40B4-BE49-F238E27FC236}">
                <a16:creationId xmlns:a16="http://schemas.microsoft.com/office/drawing/2014/main" id="{54C448EC-187C-14F4-3C3B-C584A58DD7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292" y="482010"/>
            <a:ext cx="1785422" cy="721119"/>
          </a:xfrm>
          <a:prstGeom prst="rect">
            <a:avLst/>
          </a:prstGeom>
        </p:spPr>
      </p:pic>
    </p:spTree>
    <p:extLst>
      <p:ext uri="{BB962C8B-B14F-4D97-AF65-F5344CB8AC3E}">
        <p14:creationId xmlns:p14="http://schemas.microsoft.com/office/powerpoint/2010/main" val="27634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9747D1BA-A897-46D6-A5EC-8A0966EEA65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17" name="Text Box 10">
            <a:extLst>
              <a:ext uri="{FF2B5EF4-FFF2-40B4-BE49-F238E27FC236}">
                <a16:creationId xmlns:a16="http://schemas.microsoft.com/office/drawing/2014/main" id="{9FE534F6-7CD6-4FE0-9649-6DB87D0B8C0A}"/>
              </a:ext>
            </a:extLst>
          </p:cNvPr>
          <p:cNvSpPr txBox="1">
            <a:spLocks noChangeArrowheads="1"/>
          </p:cNvSpPr>
          <p:nvPr/>
        </p:nvSpPr>
        <p:spPr bwMode="auto">
          <a:xfrm>
            <a:off x="1271080" y="3191177"/>
            <a:ext cx="4483677"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Respond to a customer’s request based on their preference.</a:t>
            </a:r>
          </a:p>
        </p:txBody>
      </p:sp>
      <p:sp>
        <p:nvSpPr>
          <p:cNvPr id="18" name="Text Box 10">
            <a:extLst>
              <a:ext uri="{FF2B5EF4-FFF2-40B4-BE49-F238E27FC236}">
                <a16:creationId xmlns:a16="http://schemas.microsoft.com/office/drawing/2014/main" id="{A5AFAD2C-3C67-46B5-96CD-69D0B86C5F03}"/>
              </a:ext>
            </a:extLst>
          </p:cNvPr>
          <p:cNvSpPr txBox="1">
            <a:spLocks noChangeArrowheads="1"/>
          </p:cNvSpPr>
          <p:nvPr/>
        </p:nvSpPr>
        <p:spPr bwMode="auto">
          <a:xfrm>
            <a:off x="1350593" y="4344120"/>
            <a:ext cx="4304772"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Manage payments made by  the customers</a:t>
            </a:r>
          </a:p>
        </p:txBody>
      </p:sp>
      <p:sp>
        <p:nvSpPr>
          <p:cNvPr id="2" name="Rectangle 1">
            <a:extLst>
              <a:ext uri="{FF2B5EF4-FFF2-40B4-BE49-F238E27FC236}">
                <a16:creationId xmlns:a16="http://schemas.microsoft.com/office/drawing/2014/main" id="{0F635D59-4FF6-466A-81FD-174EF57C401F}"/>
              </a:ext>
            </a:extLst>
          </p:cNvPr>
          <p:cNvSpPr/>
          <p:nvPr/>
        </p:nvSpPr>
        <p:spPr>
          <a:xfrm>
            <a:off x="6155267" y="0"/>
            <a:ext cx="6036733" cy="685800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4AFED7B2-379F-4073-A2D4-B98BE9C11DB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031D6C2B-C7C5-6A39-2729-6AAD1F44E022}"/>
              </a:ext>
            </a:extLst>
          </p:cNvPr>
          <p:cNvSpPr txBox="1"/>
          <p:nvPr/>
        </p:nvSpPr>
        <p:spPr>
          <a:xfrm>
            <a:off x="272084" y="245033"/>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Contractor can..</a:t>
            </a:r>
          </a:p>
        </p:txBody>
      </p:sp>
      <p:sp>
        <p:nvSpPr>
          <p:cNvPr id="7" name="TextBox 6">
            <a:extLst>
              <a:ext uri="{FF2B5EF4-FFF2-40B4-BE49-F238E27FC236}">
                <a16:creationId xmlns:a16="http://schemas.microsoft.com/office/drawing/2014/main" id="{ABCEB95C-2EC9-85C4-6F7A-84468954AE83}"/>
              </a:ext>
            </a:extLst>
          </p:cNvPr>
          <p:cNvSpPr txBox="1"/>
          <p:nvPr/>
        </p:nvSpPr>
        <p:spPr>
          <a:xfrm>
            <a:off x="1271080" y="2243677"/>
            <a:ext cx="3777998" cy="369332"/>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 get more customer requests </a:t>
            </a:r>
          </a:p>
        </p:txBody>
      </p:sp>
      <p:pic>
        <p:nvPicPr>
          <p:cNvPr id="11" name="Picture 10">
            <a:extLst>
              <a:ext uri="{FF2B5EF4-FFF2-40B4-BE49-F238E27FC236}">
                <a16:creationId xmlns:a16="http://schemas.microsoft.com/office/drawing/2014/main" id="{6D352FAA-45C8-F42B-BDF9-2C1BF12C1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44" y="3289226"/>
            <a:ext cx="533330" cy="533330"/>
          </a:xfrm>
          <a:prstGeom prst="rect">
            <a:avLst/>
          </a:prstGeom>
        </p:spPr>
      </p:pic>
      <p:pic>
        <p:nvPicPr>
          <p:cNvPr id="15" name="Picture 14">
            <a:extLst>
              <a:ext uri="{FF2B5EF4-FFF2-40B4-BE49-F238E27FC236}">
                <a16:creationId xmlns:a16="http://schemas.microsoft.com/office/drawing/2014/main" id="{A9AC546B-D2FA-DD07-67A3-5DF49C23B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144" y="2153476"/>
            <a:ext cx="549734" cy="549734"/>
          </a:xfrm>
          <a:prstGeom prst="rect">
            <a:avLst/>
          </a:prstGeom>
        </p:spPr>
      </p:pic>
      <p:pic>
        <p:nvPicPr>
          <p:cNvPr id="20" name="Picture 19">
            <a:extLst>
              <a:ext uri="{FF2B5EF4-FFF2-40B4-BE49-F238E27FC236}">
                <a16:creationId xmlns:a16="http://schemas.microsoft.com/office/drawing/2014/main" id="{1F4A4399-42D2-2105-1156-BAA0BDF37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823" y="4427795"/>
            <a:ext cx="549735" cy="549735"/>
          </a:xfrm>
          <a:prstGeom prst="rect">
            <a:avLst/>
          </a:prstGeom>
        </p:spPr>
      </p:pic>
      <p:pic>
        <p:nvPicPr>
          <p:cNvPr id="21" name="Picture 20">
            <a:extLst>
              <a:ext uri="{FF2B5EF4-FFF2-40B4-BE49-F238E27FC236}">
                <a16:creationId xmlns:a16="http://schemas.microsoft.com/office/drawing/2014/main" id="{F18CD014-D36E-233E-B83B-2F9F1E282D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6644" y="0"/>
            <a:ext cx="1785422" cy="721119"/>
          </a:xfrm>
          <a:prstGeom prst="rect">
            <a:avLst/>
          </a:prstGeom>
        </p:spPr>
      </p:pic>
    </p:spTree>
    <p:extLst>
      <p:ext uri="{BB962C8B-B14F-4D97-AF65-F5344CB8AC3E}">
        <p14:creationId xmlns:p14="http://schemas.microsoft.com/office/powerpoint/2010/main" val="212050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767255" y="2238706"/>
            <a:ext cx="10783614" cy="2092881"/>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Demonstration</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765" y="0"/>
            <a:ext cx="1785422" cy="721119"/>
          </a:xfrm>
          <a:prstGeom prst="rect">
            <a:avLst/>
          </a:prstGeom>
        </p:spPr>
      </p:pic>
    </p:spTree>
    <p:extLst>
      <p:ext uri="{BB962C8B-B14F-4D97-AF65-F5344CB8AC3E}">
        <p14:creationId xmlns:p14="http://schemas.microsoft.com/office/powerpoint/2010/main" val="3957329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E451439-6A93-A1FE-57AE-C8C5FBBBBFB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991" r="14991"/>
          <a:stretch>
            <a:fillRect/>
          </a:stretch>
        </p:blipFill>
        <p:spPr>
          <a:xfrm>
            <a:off x="1" y="49120"/>
            <a:ext cx="1669774" cy="6759759"/>
          </a:xfrm>
        </p:spPr>
      </p:pic>
      <p:sp>
        <p:nvSpPr>
          <p:cNvPr id="8" name="TextBox 7">
            <a:extLst>
              <a:ext uri="{FF2B5EF4-FFF2-40B4-BE49-F238E27FC236}">
                <a16:creationId xmlns:a16="http://schemas.microsoft.com/office/drawing/2014/main" id="{38F8D724-B417-4B22-A8CB-704AB7797025}"/>
              </a:ext>
            </a:extLst>
          </p:cNvPr>
          <p:cNvSpPr txBox="1"/>
          <p:nvPr/>
        </p:nvSpPr>
        <p:spPr>
          <a:xfrm>
            <a:off x="2179505" y="276259"/>
            <a:ext cx="6197240"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Further Enhancements: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2373621" y="1140851"/>
            <a:ext cx="1669775" cy="2956579"/>
          </a:xfrm>
          <a:prstGeom prst="rect">
            <a:avLst/>
          </a:prstGeom>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  Deletion:                                                             </a:t>
            </a: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2" name="Rectangle 1">
            <a:extLst>
              <a:ext uri="{FF2B5EF4-FFF2-40B4-BE49-F238E27FC236}">
                <a16:creationId xmlns:a16="http://schemas.microsoft.com/office/drawing/2014/main" id="{E8B16FFB-58D5-432C-9DBC-CAAFD6D71BB1}"/>
              </a:ext>
            </a:extLst>
          </p:cNvPr>
          <p:cNvSpPr/>
          <p:nvPr/>
        </p:nvSpPr>
        <p:spPr>
          <a:xfrm>
            <a:off x="-1" y="529"/>
            <a:ext cx="1669775"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E168564-ADB1-AF56-2D43-F3433C662F28}"/>
              </a:ext>
            </a:extLst>
          </p:cNvPr>
          <p:cNvSpPr txBox="1"/>
          <p:nvPr/>
        </p:nvSpPr>
        <p:spPr>
          <a:xfrm>
            <a:off x="7663422" y="1210259"/>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Message Notification:</a:t>
            </a:r>
          </a:p>
        </p:txBody>
      </p:sp>
      <p:pic>
        <p:nvPicPr>
          <p:cNvPr id="14" name="Picture 13">
            <a:extLst>
              <a:ext uri="{FF2B5EF4-FFF2-40B4-BE49-F238E27FC236}">
                <a16:creationId xmlns:a16="http://schemas.microsoft.com/office/drawing/2014/main" id="{8D0BC763-AC95-07DB-45E1-0EBBD6BF0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4167" y="1339050"/>
            <a:ext cx="449093" cy="449093"/>
          </a:xfrm>
          <a:prstGeom prst="rect">
            <a:avLst/>
          </a:prstGeom>
        </p:spPr>
      </p:pic>
      <p:sp>
        <p:nvSpPr>
          <p:cNvPr id="16" name="TextBox 15">
            <a:extLst>
              <a:ext uri="{FF2B5EF4-FFF2-40B4-BE49-F238E27FC236}">
                <a16:creationId xmlns:a16="http://schemas.microsoft.com/office/drawing/2014/main" id="{DA3960A5-18E9-FBAD-F62D-149AA6370003}"/>
              </a:ext>
            </a:extLst>
          </p:cNvPr>
          <p:cNvSpPr txBox="1"/>
          <p:nvPr/>
        </p:nvSpPr>
        <p:spPr>
          <a:xfrm>
            <a:off x="2574236" y="4302133"/>
            <a:ext cx="2514600" cy="463588"/>
          </a:xfrm>
          <a:prstGeom prst="rect">
            <a:avLst/>
          </a:prstGeom>
          <a:noFill/>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Backup &amp; Recovery:</a:t>
            </a:r>
          </a:p>
        </p:txBody>
      </p:sp>
      <p:pic>
        <p:nvPicPr>
          <p:cNvPr id="19" name="Picture 18">
            <a:extLst>
              <a:ext uri="{FF2B5EF4-FFF2-40B4-BE49-F238E27FC236}">
                <a16:creationId xmlns:a16="http://schemas.microsoft.com/office/drawing/2014/main" id="{47A020DD-07DA-8179-C5C9-50C7B8B3F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4045" y="4357402"/>
            <a:ext cx="449093" cy="449093"/>
          </a:xfrm>
          <a:prstGeom prst="rect">
            <a:avLst/>
          </a:prstGeom>
        </p:spPr>
      </p:pic>
      <p:pic>
        <p:nvPicPr>
          <p:cNvPr id="21" name="Picture 20">
            <a:extLst>
              <a:ext uri="{FF2B5EF4-FFF2-40B4-BE49-F238E27FC236}">
                <a16:creationId xmlns:a16="http://schemas.microsoft.com/office/drawing/2014/main" id="{C706869B-7DB2-6D3C-0311-631BF94AC1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156" y="2574276"/>
            <a:ext cx="449094" cy="449094"/>
          </a:xfrm>
          <a:prstGeom prst="rect">
            <a:avLst/>
          </a:prstGeom>
        </p:spPr>
      </p:pic>
      <p:sp>
        <p:nvSpPr>
          <p:cNvPr id="22" name="TextBox 21">
            <a:extLst>
              <a:ext uri="{FF2B5EF4-FFF2-40B4-BE49-F238E27FC236}">
                <a16:creationId xmlns:a16="http://schemas.microsoft.com/office/drawing/2014/main" id="{FF667F06-6A68-F631-D5CD-F52B6494A33E}"/>
              </a:ext>
            </a:extLst>
          </p:cNvPr>
          <p:cNvSpPr txBox="1"/>
          <p:nvPr/>
        </p:nvSpPr>
        <p:spPr>
          <a:xfrm>
            <a:off x="2534482" y="2959290"/>
            <a:ext cx="4012241"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Payments using gateways like GPay, PhonePe         </a:t>
            </a:r>
          </a:p>
        </p:txBody>
      </p:sp>
      <p:sp>
        <p:nvSpPr>
          <p:cNvPr id="23" name="TextBox 22">
            <a:extLst>
              <a:ext uri="{FF2B5EF4-FFF2-40B4-BE49-F238E27FC236}">
                <a16:creationId xmlns:a16="http://schemas.microsoft.com/office/drawing/2014/main" id="{8A32CECC-1E0E-168B-997D-AAA18E0324A6}"/>
              </a:ext>
            </a:extLst>
          </p:cNvPr>
          <p:cNvSpPr txBox="1"/>
          <p:nvPr/>
        </p:nvSpPr>
        <p:spPr>
          <a:xfrm>
            <a:off x="2431493" y="1547382"/>
            <a:ext cx="4758034" cy="369332"/>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 An option to delete unwanted bills              </a:t>
            </a:r>
            <a:endParaRPr lang="en-IN" dirty="0"/>
          </a:p>
        </p:txBody>
      </p:sp>
      <p:sp>
        <p:nvSpPr>
          <p:cNvPr id="24" name="TextBox 23">
            <a:extLst>
              <a:ext uri="{FF2B5EF4-FFF2-40B4-BE49-F238E27FC236}">
                <a16:creationId xmlns:a16="http://schemas.microsoft.com/office/drawing/2014/main" id="{5A737E36-8F14-6F63-F7E3-F10EBFC64291}"/>
              </a:ext>
            </a:extLst>
          </p:cNvPr>
          <p:cNvSpPr txBox="1"/>
          <p:nvPr/>
        </p:nvSpPr>
        <p:spPr>
          <a:xfrm>
            <a:off x="2613992" y="4718483"/>
            <a:ext cx="4635170" cy="646331"/>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An option to specify the duration for    backup         </a:t>
            </a:r>
            <a:endParaRPr lang="en-IN" dirty="0"/>
          </a:p>
        </p:txBody>
      </p:sp>
      <p:sp>
        <p:nvSpPr>
          <p:cNvPr id="25" name="TextBox 24">
            <a:extLst>
              <a:ext uri="{FF2B5EF4-FFF2-40B4-BE49-F238E27FC236}">
                <a16:creationId xmlns:a16="http://schemas.microsoft.com/office/drawing/2014/main" id="{C3FB0F65-D528-D639-79E6-A4466CA41A09}"/>
              </a:ext>
            </a:extLst>
          </p:cNvPr>
          <p:cNvSpPr txBox="1"/>
          <p:nvPr/>
        </p:nvSpPr>
        <p:spPr>
          <a:xfrm>
            <a:off x="2534479" y="2581471"/>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Payment Gateway:</a:t>
            </a:r>
          </a:p>
        </p:txBody>
      </p:sp>
      <p:sp>
        <p:nvSpPr>
          <p:cNvPr id="26" name="TextBox 25">
            <a:extLst>
              <a:ext uri="{FF2B5EF4-FFF2-40B4-BE49-F238E27FC236}">
                <a16:creationId xmlns:a16="http://schemas.microsoft.com/office/drawing/2014/main" id="{78740EBC-D32E-7092-C827-DFE7DD19C628}"/>
              </a:ext>
            </a:extLst>
          </p:cNvPr>
          <p:cNvSpPr txBox="1"/>
          <p:nvPr/>
        </p:nvSpPr>
        <p:spPr>
          <a:xfrm>
            <a:off x="7653483" y="1521313"/>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Notifications will be sent via WhatsApp whenever needed   </a:t>
            </a:r>
          </a:p>
        </p:txBody>
      </p:sp>
      <p:pic>
        <p:nvPicPr>
          <p:cNvPr id="28" name="Picture 27">
            <a:extLst>
              <a:ext uri="{FF2B5EF4-FFF2-40B4-BE49-F238E27FC236}">
                <a16:creationId xmlns:a16="http://schemas.microsoft.com/office/drawing/2014/main" id="{96492B55-F919-A328-9866-FCBC470EFD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7054651" y="1313197"/>
            <a:ext cx="494823" cy="494823"/>
          </a:xfrm>
          <a:prstGeom prst="rect">
            <a:avLst/>
          </a:prstGeom>
        </p:spPr>
      </p:pic>
      <p:sp>
        <p:nvSpPr>
          <p:cNvPr id="31" name="TextBox 30">
            <a:extLst>
              <a:ext uri="{FF2B5EF4-FFF2-40B4-BE49-F238E27FC236}">
                <a16:creationId xmlns:a16="http://schemas.microsoft.com/office/drawing/2014/main" id="{90BF176B-A250-2279-4E5D-259A735E2D1B}"/>
              </a:ext>
            </a:extLst>
          </p:cNvPr>
          <p:cNvSpPr txBox="1"/>
          <p:nvPr/>
        </p:nvSpPr>
        <p:spPr>
          <a:xfrm>
            <a:off x="7633605" y="2556624"/>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Online Orders:</a:t>
            </a:r>
          </a:p>
        </p:txBody>
      </p:sp>
      <p:sp>
        <p:nvSpPr>
          <p:cNvPr id="32" name="TextBox 31">
            <a:extLst>
              <a:ext uri="{FF2B5EF4-FFF2-40B4-BE49-F238E27FC236}">
                <a16:creationId xmlns:a16="http://schemas.microsoft.com/office/drawing/2014/main" id="{FAB1839A-15CF-F6D2-E170-57132E5EBF7C}"/>
              </a:ext>
            </a:extLst>
          </p:cNvPr>
          <p:cNvSpPr txBox="1"/>
          <p:nvPr/>
        </p:nvSpPr>
        <p:spPr>
          <a:xfrm>
            <a:off x="7643544" y="2968110"/>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Making online in different shops using make orders option</a:t>
            </a:r>
          </a:p>
        </p:txBody>
      </p:sp>
      <p:pic>
        <p:nvPicPr>
          <p:cNvPr id="34" name="Picture 33">
            <a:extLst>
              <a:ext uri="{FF2B5EF4-FFF2-40B4-BE49-F238E27FC236}">
                <a16:creationId xmlns:a16="http://schemas.microsoft.com/office/drawing/2014/main" id="{F5757D0D-A4FD-6C03-D55A-4241A00759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1445" y="2583721"/>
            <a:ext cx="494824" cy="494824"/>
          </a:xfrm>
          <a:prstGeom prst="rect">
            <a:avLst/>
          </a:prstGeom>
        </p:spPr>
      </p:pic>
      <p:pic>
        <p:nvPicPr>
          <p:cNvPr id="35" name="Picture 34">
            <a:extLst>
              <a:ext uri="{FF2B5EF4-FFF2-40B4-BE49-F238E27FC236}">
                <a16:creationId xmlns:a16="http://schemas.microsoft.com/office/drawing/2014/main" id="{944EA29A-5E5F-7E98-31CC-C501A2C155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24" y="-1"/>
            <a:ext cx="1351258" cy="544488"/>
          </a:xfrm>
          <a:prstGeom prst="rect">
            <a:avLst/>
          </a:prstGeom>
        </p:spPr>
      </p:pic>
    </p:spTree>
    <p:extLst>
      <p:ext uri="{BB962C8B-B14F-4D97-AF65-F5344CB8AC3E}">
        <p14:creationId xmlns:p14="http://schemas.microsoft.com/office/powerpoint/2010/main" val="31571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0010-business-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593</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Calibri</vt:lpstr>
      <vt:lpstr>Calibri Light</vt:lpstr>
      <vt:lpstr>Franklin Gothic Book</vt:lpstr>
      <vt:lpstr>Open Sans</vt:lpstr>
      <vt:lpstr>Wingdings</vt:lpstr>
      <vt:lpstr>30010-business-presentation-1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30010-business-presentation-1</dc:title>
  <dc:creator>Thirusha Mathivanan</dc:creator>
  <cp:lastModifiedBy>Swarneshwar S</cp:lastModifiedBy>
  <cp:revision>31</cp:revision>
  <dcterms:created xsi:type="dcterms:W3CDTF">2020-03-22T07:32:46Z</dcterms:created>
  <dcterms:modified xsi:type="dcterms:W3CDTF">2023-02-14T14:06:29Z</dcterms:modified>
</cp:coreProperties>
</file>