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8" r:id="rId2"/>
    <p:sldId id="260" r:id="rId3"/>
    <p:sldId id="259" r:id="rId4"/>
    <p:sldId id="263" r:id="rId5"/>
    <p:sldId id="267" r:id="rId6"/>
    <p:sldId id="262" r:id="rId7"/>
    <p:sldId id="261" r:id="rId8"/>
    <p:sldId id="278" r:id="rId9"/>
    <p:sldId id="277" r:id="rId10"/>
    <p:sldId id="27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56" autoAdjust="0"/>
    <p:restoredTop sz="90868" autoAdjust="0"/>
  </p:normalViewPr>
  <p:slideViewPr>
    <p:cSldViewPr snapToGrid="0" showGuides="1">
      <p:cViewPr varScale="1">
        <p:scale>
          <a:sx n="61" d="100"/>
          <a:sy n="61" d="100"/>
        </p:scale>
        <p:origin x="516" y="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39AE01-76B9-47F1-97D9-9D931A3E7CAD}" type="datetimeFigureOut">
              <a:rPr lang="en-US" smtClean="0"/>
              <a:t>2/15/2023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4B973-0F44-4F11-9718-D0FF27145248}" type="slidenum">
              <a:rPr lang="en-US" smtClean="0"/>
              <a:t>‹#›</a:t>
            </a:fld>
            <a:endParaRPr lang="en-US" dirty="0"/>
          </a:p>
        </p:txBody>
      </p:sp>
    </p:spTree>
    <p:extLst>
      <p:ext uri="{BB962C8B-B14F-4D97-AF65-F5344CB8AC3E}">
        <p14:creationId xmlns:p14="http://schemas.microsoft.com/office/powerpoint/2010/main" val="385457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unsplash.com/photos/fzOITuS1DIQ"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unsplash.com/photos/fzOITuS1DIQ"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pexels.com/photo/photo-of-men-talking-to-each-other-3285197/"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unsplash.com/photos/wD1LRb9OeEo"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pexels.com/photo/photo-of-people-looking-on-laptop-3182750/"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pexels.com/photo/photo-of-people-looking-on-tablet-3182835/"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pexels.com/photo/photo-of-people-sitting-near-wooden-table-3183188/"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pexels.com/photo/photo-of-person-holding-pen-3184635/"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unsplash.com/photos/fzOITuS1DIQ"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pexels.com/photo/photo-of-men-talking-to-each-other-3285197/"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https://unsplash.com/photos/fzOITuS1DIQ</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1</a:t>
            </a:fld>
            <a:endParaRPr lang="en-US" dirty="0"/>
          </a:p>
        </p:txBody>
      </p:sp>
    </p:spTree>
    <p:extLst>
      <p:ext uri="{BB962C8B-B14F-4D97-AF65-F5344CB8AC3E}">
        <p14:creationId xmlns:p14="http://schemas.microsoft.com/office/powerpoint/2010/main" val="212274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https://unsplash.com/photos/fzOITuS1DIQ</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10</a:t>
            </a:fld>
            <a:endParaRPr lang="en-US" dirty="0"/>
          </a:p>
        </p:txBody>
      </p:sp>
    </p:spTree>
    <p:extLst>
      <p:ext uri="{BB962C8B-B14F-4D97-AF65-F5344CB8AC3E}">
        <p14:creationId xmlns:p14="http://schemas.microsoft.com/office/powerpoint/2010/main" val="730795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https://www.pexels.com/photo/photo-of-men-talking-to-each-other-3285197/</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2</a:t>
            </a:fld>
            <a:endParaRPr lang="en-US" dirty="0"/>
          </a:p>
        </p:txBody>
      </p:sp>
    </p:spTree>
    <p:extLst>
      <p:ext uri="{BB962C8B-B14F-4D97-AF65-F5344CB8AC3E}">
        <p14:creationId xmlns:p14="http://schemas.microsoft.com/office/powerpoint/2010/main" val="2406440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https://unsplash.com/photos/wD1LRb9OeEo</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3</a:t>
            </a:fld>
            <a:endParaRPr lang="en-US" dirty="0"/>
          </a:p>
        </p:txBody>
      </p:sp>
    </p:spTree>
    <p:extLst>
      <p:ext uri="{BB962C8B-B14F-4D97-AF65-F5344CB8AC3E}">
        <p14:creationId xmlns:p14="http://schemas.microsoft.com/office/powerpoint/2010/main" val="605907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https://www.pexels.com/photo/photo-of-people-looking-on-laptop-3182750/</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4</a:t>
            </a:fld>
            <a:endParaRPr lang="en-US" dirty="0"/>
          </a:p>
        </p:txBody>
      </p:sp>
    </p:spTree>
    <p:extLst>
      <p:ext uri="{BB962C8B-B14F-4D97-AF65-F5344CB8AC3E}">
        <p14:creationId xmlns:p14="http://schemas.microsoft.com/office/powerpoint/2010/main" val="3318238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https://www.pexels.com/photo/photo-of-people-looking-on-tablet-3182835/</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5</a:t>
            </a:fld>
            <a:endParaRPr lang="en-US" dirty="0"/>
          </a:p>
        </p:txBody>
      </p:sp>
    </p:spTree>
    <p:extLst>
      <p:ext uri="{BB962C8B-B14F-4D97-AF65-F5344CB8AC3E}">
        <p14:creationId xmlns:p14="http://schemas.microsoft.com/office/powerpoint/2010/main" val="741384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https://www.pexels.com/photo/photo-of-people-sitting-near-wooden-table-3183188/</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6</a:t>
            </a:fld>
            <a:endParaRPr lang="en-US" dirty="0"/>
          </a:p>
        </p:txBody>
      </p:sp>
    </p:spTree>
    <p:extLst>
      <p:ext uri="{BB962C8B-B14F-4D97-AF65-F5344CB8AC3E}">
        <p14:creationId xmlns:p14="http://schemas.microsoft.com/office/powerpoint/2010/main" val="2628952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https://www.pexels.com/photo/photo-of-person-holding-pen-3184635/</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7</a:t>
            </a:fld>
            <a:endParaRPr lang="en-US" dirty="0"/>
          </a:p>
        </p:txBody>
      </p:sp>
    </p:spTree>
    <p:extLst>
      <p:ext uri="{BB962C8B-B14F-4D97-AF65-F5344CB8AC3E}">
        <p14:creationId xmlns:p14="http://schemas.microsoft.com/office/powerpoint/2010/main" val="320432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https://unsplash.com/photos/fzOITuS1DIQ</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8</a:t>
            </a:fld>
            <a:endParaRPr lang="en-US" dirty="0"/>
          </a:p>
        </p:txBody>
      </p:sp>
    </p:spTree>
    <p:extLst>
      <p:ext uri="{BB962C8B-B14F-4D97-AF65-F5344CB8AC3E}">
        <p14:creationId xmlns:p14="http://schemas.microsoft.com/office/powerpoint/2010/main" val="833863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https://www.pexels.com/photo/photo-of-men-talking-to-each-other-3285197/</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9</a:t>
            </a:fld>
            <a:endParaRPr lang="en-US" dirty="0"/>
          </a:p>
        </p:txBody>
      </p:sp>
    </p:spTree>
    <p:extLst>
      <p:ext uri="{BB962C8B-B14F-4D97-AF65-F5344CB8AC3E}">
        <p14:creationId xmlns:p14="http://schemas.microsoft.com/office/powerpoint/2010/main" val="4143302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p:spPr>
        <p:txBody>
          <a:bodyPr/>
          <a:lstStyle/>
          <a:p>
            <a:endParaRPr lang="en-US" dirty="0"/>
          </a:p>
        </p:txBody>
      </p:sp>
    </p:spTree>
    <p:extLst>
      <p:ext uri="{BB962C8B-B14F-4D97-AF65-F5344CB8AC3E}">
        <p14:creationId xmlns:p14="http://schemas.microsoft.com/office/powerpoint/2010/main" val="882457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
    <p:spTree>
      <p:nvGrpSpPr>
        <p:cNvPr id="1" name=""/>
        <p:cNvGrpSpPr/>
        <p:nvPr/>
      </p:nvGrpSpPr>
      <p:grpSpPr>
        <a:xfrm>
          <a:off x="0" y="0"/>
          <a:ext cx="0" cy="0"/>
          <a:chOff x="0" y="0"/>
          <a:chExt cx="0" cy="0"/>
        </a:xfrm>
      </p:grpSpPr>
      <p:sp>
        <p:nvSpPr>
          <p:cNvPr id="10" name="Picture Placeholder 9"/>
          <p:cNvSpPr>
            <a:spLocks noGrp="1"/>
          </p:cNvSpPr>
          <p:nvPr>
            <p:ph type="pic" sz="quarter" idx="12"/>
          </p:nvPr>
        </p:nvSpPr>
        <p:spPr>
          <a:xfrm>
            <a:off x="0" y="3181657"/>
            <a:ext cx="12192000" cy="3676343"/>
          </a:xfrm>
          <a:custGeom>
            <a:avLst/>
            <a:gdLst>
              <a:gd name="connsiteX0" fmla="*/ 0 w 12192000"/>
              <a:gd name="connsiteY0" fmla="*/ 234874 h 3676343"/>
              <a:gd name="connsiteX1" fmla="*/ 4716640 w 12192000"/>
              <a:gd name="connsiteY1" fmla="*/ 234874 h 3676343"/>
              <a:gd name="connsiteX2" fmla="*/ 6095998 w 12192000"/>
              <a:gd name="connsiteY2" fmla="*/ 1614234 h 3676343"/>
              <a:gd name="connsiteX3" fmla="*/ 7475358 w 12192000"/>
              <a:gd name="connsiteY3" fmla="*/ 234874 h 3676343"/>
              <a:gd name="connsiteX4" fmla="*/ 12192000 w 12192000"/>
              <a:gd name="connsiteY4" fmla="*/ 234874 h 3676343"/>
              <a:gd name="connsiteX5" fmla="*/ 12192000 w 12192000"/>
              <a:gd name="connsiteY5" fmla="*/ 3676343 h 3676343"/>
              <a:gd name="connsiteX6" fmla="*/ 0 w 12192000"/>
              <a:gd name="connsiteY6" fmla="*/ 3676343 h 3676343"/>
              <a:gd name="connsiteX7" fmla="*/ 5183718 w 12192000"/>
              <a:gd name="connsiteY7" fmla="*/ 0 h 3676343"/>
              <a:gd name="connsiteX8" fmla="*/ 6096000 w 12192000"/>
              <a:gd name="connsiteY8" fmla="*/ 926320 h 3676343"/>
              <a:gd name="connsiteX9" fmla="*/ 7006632 w 12192000"/>
              <a:gd name="connsiteY9" fmla="*/ 1676 h 3676343"/>
              <a:gd name="connsiteX10" fmla="*/ 7239831 w 12192000"/>
              <a:gd name="connsiteY10" fmla="*/ 234875 h 3676343"/>
              <a:gd name="connsiteX11" fmla="*/ 6094336 w 12192000"/>
              <a:gd name="connsiteY11" fmla="*/ 1380370 h 3676343"/>
              <a:gd name="connsiteX12" fmla="*/ 4948842 w 12192000"/>
              <a:gd name="connsiteY12" fmla="*/ 234875 h 3676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3676343">
                <a:moveTo>
                  <a:pt x="0" y="234874"/>
                </a:moveTo>
                <a:lnTo>
                  <a:pt x="4716640" y="234874"/>
                </a:lnTo>
                <a:lnTo>
                  <a:pt x="6095998" y="1614234"/>
                </a:lnTo>
                <a:lnTo>
                  <a:pt x="7475358" y="234874"/>
                </a:lnTo>
                <a:lnTo>
                  <a:pt x="12192000" y="234874"/>
                </a:lnTo>
                <a:lnTo>
                  <a:pt x="12192000" y="3676343"/>
                </a:lnTo>
                <a:lnTo>
                  <a:pt x="0" y="3676343"/>
                </a:lnTo>
                <a:close/>
                <a:moveTo>
                  <a:pt x="5183718" y="0"/>
                </a:moveTo>
                <a:lnTo>
                  <a:pt x="6096000" y="926320"/>
                </a:lnTo>
                <a:lnTo>
                  <a:pt x="7006632" y="1676"/>
                </a:lnTo>
                <a:lnTo>
                  <a:pt x="7239831" y="234875"/>
                </a:lnTo>
                <a:lnTo>
                  <a:pt x="6094336" y="1380370"/>
                </a:lnTo>
                <a:lnTo>
                  <a:pt x="4948842" y="234875"/>
                </a:lnTo>
                <a:close/>
              </a:path>
            </a:pathLst>
          </a:custGeom>
        </p:spPr>
        <p:txBody>
          <a:bodyPr wrap="square">
            <a:noAutofit/>
          </a:bodyPr>
          <a:lstStyle/>
          <a:p>
            <a:endParaRPr lang="en-US" dirty="0"/>
          </a:p>
        </p:txBody>
      </p:sp>
    </p:spTree>
    <p:extLst>
      <p:ext uri="{BB962C8B-B14F-4D97-AF65-F5344CB8AC3E}">
        <p14:creationId xmlns:p14="http://schemas.microsoft.com/office/powerpoint/2010/main" val="288322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6036733" cy="6858000"/>
          </a:xfrm>
        </p:spPr>
        <p:txBody>
          <a:bodyPr>
            <a:normAutofit/>
          </a:bodyPr>
          <a:lstStyle>
            <a:lvl1pPr>
              <a:defRPr sz="1500">
                <a:solidFill>
                  <a:schemeClr val="tx1"/>
                </a:solidFill>
              </a:defRPr>
            </a:lvl1pPr>
          </a:lstStyle>
          <a:p>
            <a:endParaRPr lang="id-ID" dirty="0"/>
          </a:p>
        </p:txBody>
      </p:sp>
    </p:spTree>
    <p:extLst>
      <p:ext uri="{BB962C8B-B14F-4D97-AF65-F5344CB8AC3E}">
        <p14:creationId xmlns:p14="http://schemas.microsoft.com/office/powerpoint/2010/main" val="2575307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209574" y="478565"/>
            <a:ext cx="5452217" cy="5935054"/>
          </a:xfrm>
          <a:custGeom>
            <a:avLst/>
            <a:gdLst>
              <a:gd name="connsiteX0" fmla="*/ 0 w 5452217"/>
              <a:gd name="connsiteY0" fmla="*/ 0 h 5935054"/>
              <a:gd name="connsiteX1" fmla="*/ 5452217 w 5452217"/>
              <a:gd name="connsiteY1" fmla="*/ 0 h 5935054"/>
              <a:gd name="connsiteX2" fmla="*/ 5452217 w 5452217"/>
              <a:gd name="connsiteY2" fmla="*/ 5935054 h 5935054"/>
              <a:gd name="connsiteX3" fmla="*/ 0 w 5452217"/>
              <a:gd name="connsiteY3" fmla="*/ 5935054 h 5935054"/>
            </a:gdLst>
            <a:ahLst/>
            <a:cxnLst>
              <a:cxn ang="0">
                <a:pos x="connsiteX0" y="connsiteY0"/>
              </a:cxn>
              <a:cxn ang="0">
                <a:pos x="connsiteX1" y="connsiteY1"/>
              </a:cxn>
              <a:cxn ang="0">
                <a:pos x="connsiteX2" y="connsiteY2"/>
              </a:cxn>
              <a:cxn ang="0">
                <a:pos x="connsiteX3" y="connsiteY3"/>
              </a:cxn>
            </a:cxnLst>
            <a:rect l="l" t="t" r="r" b="b"/>
            <a:pathLst>
              <a:path w="5452217" h="5935054">
                <a:moveTo>
                  <a:pt x="0" y="0"/>
                </a:moveTo>
                <a:lnTo>
                  <a:pt x="5452217" y="0"/>
                </a:lnTo>
                <a:lnTo>
                  <a:pt x="5452217" y="5935054"/>
                </a:lnTo>
                <a:lnTo>
                  <a:pt x="0" y="5935054"/>
                </a:lnTo>
                <a:close/>
              </a:path>
            </a:pathLst>
          </a:custGeom>
        </p:spPr>
        <p:txBody>
          <a:bodyPr wrap="square">
            <a:noAutofit/>
          </a:bodyPr>
          <a:lstStyle>
            <a:lvl1pPr>
              <a:defRPr sz="1500">
                <a:solidFill>
                  <a:schemeClr val="tx1"/>
                </a:solidFill>
              </a:defRPr>
            </a:lvl1pPr>
          </a:lstStyle>
          <a:p>
            <a:endParaRPr lang="id-ID" dirty="0"/>
          </a:p>
        </p:txBody>
      </p:sp>
    </p:spTree>
    <p:extLst>
      <p:ext uri="{BB962C8B-B14F-4D97-AF65-F5344CB8AC3E}">
        <p14:creationId xmlns:p14="http://schemas.microsoft.com/office/powerpoint/2010/main" val="2088992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4129547" y="825910"/>
            <a:ext cx="8062453" cy="2067192"/>
          </a:xfrm>
        </p:spPr>
        <p:txBody>
          <a:bodyPr/>
          <a:lstStyle/>
          <a:p>
            <a:endParaRPr lang="en-US" dirty="0"/>
          </a:p>
        </p:txBody>
      </p:sp>
    </p:spTree>
    <p:extLst>
      <p:ext uri="{BB962C8B-B14F-4D97-AF65-F5344CB8AC3E}">
        <p14:creationId xmlns:p14="http://schemas.microsoft.com/office/powerpoint/2010/main" val="394973562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6">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521294" y="478565"/>
            <a:ext cx="5452217" cy="5935054"/>
          </a:xfrm>
          <a:custGeom>
            <a:avLst/>
            <a:gdLst>
              <a:gd name="connsiteX0" fmla="*/ 0 w 5452217"/>
              <a:gd name="connsiteY0" fmla="*/ 0 h 5935054"/>
              <a:gd name="connsiteX1" fmla="*/ 5452217 w 5452217"/>
              <a:gd name="connsiteY1" fmla="*/ 0 h 5935054"/>
              <a:gd name="connsiteX2" fmla="*/ 5452217 w 5452217"/>
              <a:gd name="connsiteY2" fmla="*/ 5935054 h 5935054"/>
              <a:gd name="connsiteX3" fmla="*/ 0 w 5452217"/>
              <a:gd name="connsiteY3" fmla="*/ 5935054 h 5935054"/>
            </a:gdLst>
            <a:ahLst/>
            <a:cxnLst>
              <a:cxn ang="0">
                <a:pos x="connsiteX0" y="connsiteY0"/>
              </a:cxn>
              <a:cxn ang="0">
                <a:pos x="connsiteX1" y="connsiteY1"/>
              </a:cxn>
              <a:cxn ang="0">
                <a:pos x="connsiteX2" y="connsiteY2"/>
              </a:cxn>
              <a:cxn ang="0">
                <a:pos x="connsiteX3" y="connsiteY3"/>
              </a:cxn>
            </a:cxnLst>
            <a:rect l="l" t="t" r="r" b="b"/>
            <a:pathLst>
              <a:path w="5452217" h="5935054">
                <a:moveTo>
                  <a:pt x="0" y="0"/>
                </a:moveTo>
                <a:lnTo>
                  <a:pt x="5452217" y="0"/>
                </a:lnTo>
                <a:lnTo>
                  <a:pt x="5452217" y="5935054"/>
                </a:lnTo>
                <a:lnTo>
                  <a:pt x="0" y="5935054"/>
                </a:lnTo>
                <a:close/>
              </a:path>
            </a:pathLst>
          </a:custGeom>
        </p:spPr>
        <p:txBody>
          <a:bodyPr wrap="square">
            <a:noAutofit/>
          </a:bodyPr>
          <a:lstStyle>
            <a:lvl1pPr>
              <a:defRPr sz="1500">
                <a:solidFill>
                  <a:schemeClr val="tx1"/>
                </a:solidFill>
              </a:defRPr>
            </a:lvl1pPr>
          </a:lstStyle>
          <a:p>
            <a:endParaRPr lang="id-ID" dirty="0"/>
          </a:p>
        </p:txBody>
      </p:sp>
    </p:spTree>
    <p:extLst>
      <p:ext uri="{BB962C8B-B14F-4D97-AF65-F5344CB8AC3E}">
        <p14:creationId xmlns:p14="http://schemas.microsoft.com/office/powerpoint/2010/main" val="1857952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7">
    <p:spTree>
      <p:nvGrpSpPr>
        <p:cNvPr id="1" name=""/>
        <p:cNvGrpSpPr/>
        <p:nvPr/>
      </p:nvGrpSpPr>
      <p:grpSpPr>
        <a:xfrm>
          <a:off x="0" y="0"/>
          <a:ext cx="0" cy="0"/>
          <a:chOff x="0" y="0"/>
          <a:chExt cx="0" cy="0"/>
        </a:xfrm>
      </p:grpSpPr>
      <p:sp>
        <p:nvSpPr>
          <p:cNvPr id="5" name="Picture Placeholder 2"/>
          <p:cNvSpPr>
            <a:spLocks noGrp="1"/>
          </p:cNvSpPr>
          <p:nvPr>
            <p:ph type="pic" sz="quarter" idx="10"/>
          </p:nvPr>
        </p:nvSpPr>
        <p:spPr>
          <a:xfrm>
            <a:off x="6155267" y="0"/>
            <a:ext cx="6036733" cy="6858000"/>
          </a:xfrm>
        </p:spPr>
        <p:txBody>
          <a:bodyPr>
            <a:normAutofit/>
          </a:bodyPr>
          <a:lstStyle>
            <a:lvl1pPr>
              <a:defRPr sz="1500">
                <a:solidFill>
                  <a:schemeClr val="tx1"/>
                </a:solidFill>
              </a:defRPr>
            </a:lvl1pPr>
          </a:lstStyle>
          <a:p>
            <a:endParaRPr lang="id-ID" dirty="0"/>
          </a:p>
        </p:txBody>
      </p:sp>
    </p:spTree>
    <p:extLst>
      <p:ext uri="{BB962C8B-B14F-4D97-AF65-F5344CB8AC3E}">
        <p14:creationId xmlns:p14="http://schemas.microsoft.com/office/powerpoint/2010/main" val="4131186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hyperlink" Target="https://www.free-power-point-templates.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89C8A1-6BCF-4D46-8A2E-39220EDB60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124694-13DE-4520-91BF-1120F14513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973E67-6E1E-4F7F-803B-82FD3FEF05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CAE073-B2A3-429B-9FF7-963590C1FEAC}" type="datetimeFigureOut">
              <a:rPr lang="en-US" smtClean="0"/>
              <a:t>2/15/2023</a:t>
            </a:fld>
            <a:endParaRPr lang="en-US" dirty="0"/>
          </a:p>
        </p:txBody>
      </p:sp>
      <p:sp>
        <p:nvSpPr>
          <p:cNvPr id="5" name="Footer Placeholder 4">
            <a:extLst>
              <a:ext uri="{FF2B5EF4-FFF2-40B4-BE49-F238E27FC236}">
                <a16:creationId xmlns:a16="http://schemas.microsoft.com/office/drawing/2014/main" id="{1ED8AFC3-B5B0-4D84-9026-862ADD73CF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EF6AEC9-268F-4DD2-B9AE-1DA766BF82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78C297-5864-4FDA-A08A-9B4C53B07E20}" type="slidenum">
              <a:rPr lang="en-US" smtClean="0"/>
              <a:t>‹#›</a:t>
            </a:fld>
            <a:endParaRPr lang="en-US" dirty="0"/>
          </a:p>
        </p:txBody>
      </p:sp>
      <p:sp>
        <p:nvSpPr>
          <p:cNvPr id="8" name="TextBox 7">
            <a:extLst>
              <a:ext uri="{FF2B5EF4-FFF2-40B4-BE49-F238E27FC236}">
                <a16:creationId xmlns:a16="http://schemas.microsoft.com/office/drawing/2014/main" id="{C1D94191-4856-4F6A-9D3A-09FBC339697C}"/>
              </a:ext>
            </a:extLst>
          </p:cNvPr>
          <p:cNvSpPr txBox="1"/>
          <p:nvPr userDrawn="1"/>
        </p:nvSpPr>
        <p:spPr>
          <a:xfrm>
            <a:off x="-46180" y="6889888"/>
            <a:ext cx="6096000" cy="276999"/>
          </a:xfrm>
          <a:prstGeom prst="rect">
            <a:avLst/>
          </a:prstGeom>
          <a:noFill/>
        </p:spPr>
        <p:txBody>
          <a:bodyPr wrap="square">
            <a:spAutoFit/>
          </a:bodyPr>
          <a:lstStyle/>
          <a:p>
            <a:r>
              <a:rPr lang="en-US" sz="1200" dirty="0">
                <a:solidFill>
                  <a:schemeClr val="bg1">
                    <a:lumMod val="65000"/>
                  </a:schemeClr>
                </a:solidFill>
                <a:hlinkClick r:id="rId9">
                  <a:extLst>
                    <a:ext uri="{A12FA001-AC4F-418D-AE19-62706E023703}">
                      <ahyp:hlinkClr xmlns:ahyp="http://schemas.microsoft.com/office/drawing/2018/hyperlinkcolor" val="tx"/>
                    </a:ext>
                  </a:extLst>
                </a:hlinkClick>
              </a:rPr>
              <a:t>https://www.free-power-point-templates.com/</a:t>
            </a:r>
            <a:endParaRPr lang="en-US" sz="1200" dirty="0">
              <a:solidFill>
                <a:schemeClr val="bg1">
                  <a:lumMod val="65000"/>
                </a:schemeClr>
              </a:solidFill>
            </a:endParaRPr>
          </a:p>
        </p:txBody>
      </p:sp>
      <p:sp>
        <p:nvSpPr>
          <p:cNvPr id="10" name="TextBox 9">
            <a:extLst>
              <a:ext uri="{FF2B5EF4-FFF2-40B4-BE49-F238E27FC236}">
                <a16:creationId xmlns:a16="http://schemas.microsoft.com/office/drawing/2014/main" id="{D0E32FAA-E2F6-408E-8C70-5501A36FC3DA}"/>
              </a:ext>
            </a:extLst>
          </p:cNvPr>
          <p:cNvSpPr txBox="1"/>
          <p:nvPr userDrawn="1"/>
        </p:nvSpPr>
        <p:spPr>
          <a:xfrm>
            <a:off x="11042213" y="6889887"/>
            <a:ext cx="1206062" cy="276999"/>
          </a:xfrm>
          <a:prstGeom prst="rect">
            <a:avLst/>
          </a:prstGeom>
          <a:noFill/>
        </p:spPr>
        <p:txBody>
          <a:bodyPr wrap="square">
            <a:spAutoFit/>
          </a:bodyPr>
          <a:lstStyle/>
          <a:p>
            <a:pPr algn="r"/>
            <a:r>
              <a:rPr lang="en-US" sz="1200" dirty="0">
                <a:solidFill>
                  <a:schemeClr val="bg1">
                    <a:lumMod val="65000"/>
                  </a:schemeClr>
                </a:solidFill>
              </a:rPr>
              <a:t>FPPT.com</a:t>
            </a:r>
          </a:p>
        </p:txBody>
      </p:sp>
    </p:spTree>
    <p:extLst>
      <p:ext uri="{BB962C8B-B14F-4D97-AF65-F5344CB8AC3E}">
        <p14:creationId xmlns:p14="http://schemas.microsoft.com/office/powerpoint/2010/main" val="1391547794"/>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8.jp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7"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7.jp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jp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E7A4C43F-0D19-423A-BCD1-9E9811694D2D}"/>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813" b="7813"/>
          <a:stretch>
            <a:fillRect/>
          </a:stretch>
        </p:blipFill>
        <p:spPr/>
      </p:pic>
      <p:sp>
        <p:nvSpPr>
          <p:cNvPr id="5" name="Rectangle 4"/>
          <p:cNvSpPr/>
          <p:nvPr/>
        </p:nvSpPr>
        <p:spPr>
          <a:xfrm>
            <a:off x="0" y="0"/>
            <a:ext cx="12192000" cy="6858000"/>
          </a:xfrm>
          <a:prstGeom prst="rect">
            <a:avLst/>
          </a:prstGeom>
          <a:gradFill>
            <a:gsLst>
              <a:gs pos="0">
                <a:schemeClr val="tx1">
                  <a:alpha val="82000"/>
                </a:schemeClr>
              </a:gs>
              <a:gs pos="100000">
                <a:schemeClr val="tx1">
                  <a:alpha val="59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CCF960C1-5228-42D6-AEC6-A1A4E7D2851C}"/>
              </a:ext>
            </a:extLst>
          </p:cNvPr>
          <p:cNvSpPr/>
          <p:nvPr/>
        </p:nvSpPr>
        <p:spPr>
          <a:xfrm>
            <a:off x="11699" y="0"/>
            <a:ext cx="12192000" cy="685747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descr="E:\websites\free-power-point-templates\2012\logos.png">
            <a:extLst>
              <a:ext uri="{FF2B5EF4-FFF2-40B4-BE49-F238E27FC236}">
                <a16:creationId xmlns:a16="http://schemas.microsoft.com/office/drawing/2014/main" id="{CEEB87FA-1932-438F-80DF-54F6DA49ECD2}"/>
              </a:ext>
            </a:extLst>
          </p:cNvPr>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a:off x="11275476" y="6488531"/>
            <a:ext cx="754882" cy="271757"/>
          </a:xfrm>
          <a:prstGeom prst="rect">
            <a:avLst/>
          </a:prstGeom>
          <a:noFill/>
          <a:ln>
            <a:noFill/>
          </a:ln>
          <a:extLst>
            <a:ext uri="{909E8E84-426E-40dd-AFC4-6F175D3DCCD1}">
              <a14:hiddenFill xmlns:a14="http://schemas.microsoft.com/office/drawing/2010/main" xmlns="">
                <a:solidFill>
                  <a:srgbClr val="FFFFFF"/>
                </a:solidFill>
              </a14:hiddenFill>
            </a:ext>
          </a:extLst>
        </p:spPr>
      </p:pic>
      <p:pic>
        <p:nvPicPr>
          <p:cNvPr id="8" name="Picture 7">
            <a:extLst>
              <a:ext uri="{FF2B5EF4-FFF2-40B4-BE49-F238E27FC236}">
                <a16:creationId xmlns:a16="http://schemas.microsoft.com/office/drawing/2014/main" id="{E13B3D4E-3AEA-6F81-7CEC-F0D054ED8F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24204" y="-35320"/>
            <a:ext cx="2485667" cy="1003943"/>
          </a:xfrm>
          <a:prstGeom prst="rect">
            <a:avLst/>
          </a:prstGeom>
        </p:spPr>
      </p:pic>
      <p:pic>
        <p:nvPicPr>
          <p:cNvPr id="11" name="Picture 10">
            <a:extLst>
              <a:ext uri="{FF2B5EF4-FFF2-40B4-BE49-F238E27FC236}">
                <a16:creationId xmlns:a16="http://schemas.microsoft.com/office/drawing/2014/main" id="{167C4470-904F-72C0-DA09-A6BD8C97CD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3206" y="2144988"/>
            <a:ext cx="5853942" cy="1883442"/>
          </a:xfrm>
          <a:prstGeom prst="rect">
            <a:avLst/>
          </a:prstGeom>
        </p:spPr>
      </p:pic>
      <p:sp>
        <p:nvSpPr>
          <p:cNvPr id="12" name="TextBox 11">
            <a:extLst>
              <a:ext uri="{FF2B5EF4-FFF2-40B4-BE49-F238E27FC236}">
                <a16:creationId xmlns:a16="http://schemas.microsoft.com/office/drawing/2014/main" id="{56E774CE-78DD-0B38-04EB-3B130CC0AD1C}"/>
              </a:ext>
            </a:extLst>
          </p:cNvPr>
          <p:cNvSpPr txBox="1"/>
          <p:nvPr/>
        </p:nvSpPr>
        <p:spPr>
          <a:xfrm>
            <a:off x="7722703" y="4821688"/>
            <a:ext cx="5824331" cy="1569660"/>
          </a:xfrm>
          <a:prstGeom prst="rect">
            <a:avLst/>
          </a:prstGeom>
          <a:noFill/>
        </p:spPr>
        <p:txBody>
          <a:bodyPr wrap="square" rtlCol="0">
            <a:spAutoFit/>
          </a:bodyPr>
          <a:lstStyle/>
          <a:p>
            <a:r>
              <a:rPr lang="en-IN"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Project By:</a:t>
            </a:r>
          </a:p>
          <a:p>
            <a:r>
              <a:rPr lang="en-IN"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Swarneshwar -21PW25</a:t>
            </a:r>
          </a:p>
          <a:p>
            <a:r>
              <a:rPr lang="en-IN"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Athmikha-21PW04</a:t>
            </a:r>
          </a:p>
          <a:p>
            <a:r>
              <a:rPr lang="en-IN"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Thirusha-21PW39</a:t>
            </a:r>
          </a:p>
        </p:txBody>
      </p:sp>
    </p:spTree>
    <p:extLst>
      <p:ext uri="{BB962C8B-B14F-4D97-AF65-F5344CB8AC3E}">
        <p14:creationId xmlns:p14="http://schemas.microsoft.com/office/powerpoint/2010/main" val="42687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E7A4C43F-0D19-423A-BCD1-9E9811694D2D}"/>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813" b="7813"/>
          <a:stretch>
            <a:fillRect/>
          </a:stretch>
        </p:blipFill>
        <p:spPr/>
      </p:pic>
      <p:sp>
        <p:nvSpPr>
          <p:cNvPr id="5" name="Rectangle 4"/>
          <p:cNvSpPr/>
          <p:nvPr/>
        </p:nvSpPr>
        <p:spPr>
          <a:xfrm>
            <a:off x="0" y="0"/>
            <a:ext cx="12192000" cy="6858000"/>
          </a:xfrm>
          <a:prstGeom prst="rect">
            <a:avLst/>
          </a:prstGeom>
          <a:gradFill>
            <a:gsLst>
              <a:gs pos="0">
                <a:schemeClr val="tx1">
                  <a:alpha val="51000"/>
                </a:schemeClr>
              </a:gs>
              <a:gs pos="100000">
                <a:schemeClr val="tx1">
                  <a:alpha val="8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22942F5-B4CB-4528-ADB5-6223A7CCF49C}"/>
              </a:ext>
            </a:extLst>
          </p:cNvPr>
          <p:cNvSpPr/>
          <p:nvPr/>
        </p:nvSpPr>
        <p:spPr>
          <a:xfrm>
            <a:off x="1" y="0"/>
            <a:ext cx="12191999" cy="685800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Text Box 7"/>
          <p:cNvSpPr txBox="1">
            <a:spLocks noChangeArrowheads="1"/>
          </p:cNvSpPr>
          <p:nvPr/>
        </p:nvSpPr>
        <p:spPr bwMode="auto">
          <a:xfrm>
            <a:off x="2924019" y="2890391"/>
            <a:ext cx="6343961" cy="1077218"/>
          </a:xfrm>
          <a:prstGeom prst="rect">
            <a:avLst/>
          </a:prstGeom>
          <a:noFill/>
          <a:ln w="9525">
            <a:noFill/>
            <a:miter lim="800000"/>
            <a:headEnd/>
            <a:tailEnd/>
          </a:ln>
        </p:spPr>
        <p:txBody>
          <a:bodyPr wrap="square" lIns="60960" tIns="30480" rIns="60960" bIns="30480">
            <a:spAutoFit/>
          </a:bodyPr>
          <a:lstStyle/>
          <a:p>
            <a:pPr algn="ctr" defTabSz="1450904"/>
            <a:r>
              <a:rPr lang="en-CA" sz="6600" b="1" spc="600" dirty="0">
                <a:solidFill>
                  <a:schemeClr val="bg1"/>
                </a:solidFill>
                <a:latin typeface="Open Sans" panose="020B0606030504020204" pitchFamily="34" charset="0"/>
                <a:ea typeface="Open Sans" panose="020B0606030504020204" pitchFamily="34" charset="0"/>
                <a:cs typeface="Open Sans" panose="020B0606030504020204" pitchFamily="34" charset="0"/>
              </a:rPr>
              <a:t>THANK YOU!</a:t>
            </a:r>
          </a:p>
        </p:txBody>
      </p:sp>
      <p:pic>
        <p:nvPicPr>
          <p:cNvPr id="7" name="Picture 6" descr="E:\websites\free-power-point-templates\2012\logos.png">
            <a:extLst>
              <a:ext uri="{FF2B5EF4-FFF2-40B4-BE49-F238E27FC236}">
                <a16:creationId xmlns:a16="http://schemas.microsoft.com/office/drawing/2014/main" id="{D15D8EEA-6E59-4A21-B88D-1E99A4A7B60D}"/>
              </a:ext>
            </a:extLst>
          </p:cNvPr>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a:off x="11275476" y="6488531"/>
            <a:ext cx="754882" cy="271757"/>
          </a:xfrm>
          <a:prstGeom prst="rect">
            <a:avLst/>
          </a:prstGeom>
          <a:noFill/>
          <a:ln>
            <a:noFill/>
          </a:ln>
          <a:extLst>
            <a:ext uri="{909E8E84-426E-40dd-AFC4-6F175D3DCCD1}">
              <a14:hiddenFill xmlns:a14="http://schemas.microsoft.com/office/drawing/2010/main" xmlns="">
                <a:solidFill>
                  <a:srgbClr val="FFFFFF"/>
                </a:solidFill>
              </a14:hiddenFill>
            </a:ext>
          </a:extLst>
        </p:spPr>
      </p:pic>
      <p:pic>
        <p:nvPicPr>
          <p:cNvPr id="3" name="Picture 2">
            <a:extLst>
              <a:ext uri="{FF2B5EF4-FFF2-40B4-BE49-F238E27FC236}">
                <a16:creationId xmlns:a16="http://schemas.microsoft.com/office/drawing/2014/main" id="{62AD59AC-1588-32A8-6B3F-3AAD691915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82765" y="0"/>
            <a:ext cx="1785422" cy="721119"/>
          </a:xfrm>
          <a:prstGeom prst="rect">
            <a:avLst/>
          </a:prstGeom>
        </p:spPr>
      </p:pic>
    </p:spTree>
    <p:extLst>
      <p:ext uri="{BB962C8B-B14F-4D97-AF65-F5344CB8AC3E}">
        <p14:creationId xmlns:p14="http://schemas.microsoft.com/office/powerpoint/2010/main" val="1383003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24C053BF-FC7D-4F97-981A-46792B27B529}"/>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2135" b="12135"/>
          <a:stretch>
            <a:fillRect/>
          </a:stretch>
        </p:blipFill>
        <p:spPr/>
      </p:pic>
      <p:sp>
        <p:nvSpPr>
          <p:cNvPr id="8" name="TextBox 7">
            <a:extLst>
              <a:ext uri="{FF2B5EF4-FFF2-40B4-BE49-F238E27FC236}">
                <a16:creationId xmlns:a16="http://schemas.microsoft.com/office/drawing/2014/main" id="{38F8D724-B417-4B22-A8CB-704AB7797025}"/>
              </a:ext>
            </a:extLst>
          </p:cNvPr>
          <p:cNvSpPr txBox="1"/>
          <p:nvPr/>
        </p:nvSpPr>
        <p:spPr>
          <a:xfrm>
            <a:off x="6589580" y="1276701"/>
            <a:ext cx="4907095" cy="584775"/>
          </a:xfrm>
          <a:prstGeom prst="rect">
            <a:avLst/>
          </a:prstGeom>
          <a:noFill/>
        </p:spPr>
        <p:txBody>
          <a:bodyPr wrap="square" rtlCol="0">
            <a:spAutoFit/>
          </a:bodyPr>
          <a:lstStyle/>
          <a:p>
            <a:r>
              <a:rPr lang="en-US" sz="3200" b="1" dirty="0">
                <a:latin typeface="Open Sans" panose="020B0606030504020204" pitchFamily="34" charset="0"/>
                <a:ea typeface="Open Sans Extrabold" panose="020B0906030804020204" pitchFamily="34" charset="0"/>
                <a:cs typeface="Open Sans" panose="020B0606030504020204" pitchFamily="34" charset="0"/>
              </a:rPr>
              <a:t>InBills:</a:t>
            </a:r>
          </a:p>
        </p:txBody>
      </p:sp>
      <p:sp>
        <p:nvSpPr>
          <p:cNvPr id="11" name="TextBox 10">
            <a:extLst>
              <a:ext uri="{FF2B5EF4-FFF2-40B4-BE49-F238E27FC236}">
                <a16:creationId xmlns:a16="http://schemas.microsoft.com/office/drawing/2014/main" id="{CCAC9BBC-8445-4958-AECA-3A9E1F43E785}"/>
              </a:ext>
            </a:extLst>
          </p:cNvPr>
          <p:cNvSpPr txBox="1"/>
          <p:nvPr/>
        </p:nvSpPr>
        <p:spPr>
          <a:xfrm>
            <a:off x="6589579" y="1788143"/>
            <a:ext cx="4907095" cy="400110"/>
          </a:xfrm>
          <a:prstGeom prst="rect">
            <a:avLst/>
          </a:prstGeom>
          <a:noFill/>
        </p:spPr>
        <p:txBody>
          <a:bodyPr wrap="square" rtlCol="0">
            <a:spAutoFit/>
          </a:bodyPr>
          <a:lstStyle/>
          <a:p>
            <a:r>
              <a:rPr lang="en-US" sz="2000" i="1" dirty="0">
                <a:latin typeface="Open Sans" panose="020B0606030504020204" pitchFamily="34" charset="0"/>
                <a:ea typeface="Open Sans" panose="020B0606030504020204" pitchFamily="34" charset="0"/>
                <a:cs typeface="Open Sans" panose="020B0606030504020204" pitchFamily="34" charset="0"/>
              </a:rPr>
              <a:t>        </a:t>
            </a:r>
          </a:p>
        </p:txBody>
      </p:sp>
      <p:sp>
        <p:nvSpPr>
          <p:cNvPr id="12" name="Rectangle 11">
            <a:extLst>
              <a:ext uri="{FF2B5EF4-FFF2-40B4-BE49-F238E27FC236}">
                <a16:creationId xmlns:a16="http://schemas.microsoft.com/office/drawing/2014/main" id="{B46117F7-BF2B-4F16-BAFD-D9DB499C9578}"/>
              </a:ext>
            </a:extLst>
          </p:cNvPr>
          <p:cNvSpPr/>
          <p:nvPr/>
        </p:nvSpPr>
        <p:spPr>
          <a:xfrm>
            <a:off x="6589578" y="1988198"/>
            <a:ext cx="4907095" cy="4327723"/>
          </a:xfrm>
          <a:prstGeom prst="rect">
            <a:avLst/>
          </a:prstGeom>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rPr>
              <a:t>In our day-to-day life we are facing many billing disputes while we are purchasing products from various stores and suppliers. Because of which we may not be able to exchange, return or keep track of the purchases and returns we did.</a:t>
            </a:r>
          </a:p>
          <a:p>
            <a:pPr>
              <a:lnSpc>
                <a:spcPct val="107000"/>
              </a:lnSpc>
              <a:spcAft>
                <a:spcPts val="800"/>
              </a:spcAft>
            </a:pPr>
            <a:r>
              <a:rPr lang="en-IN" sz="1800" dirty="0">
                <a:effectLst/>
                <a:latin typeface="Calibri" panose="020F0502020204030204" pitchFamily="34" charset="0"/>
                <a:ea typeface="Calibri" panose="020F0502020204030204" pitchFamily="34" charset="0"/>
              </a:rPr>
              <a:t>	Apart from this, we also find difficulties in finding the best quotation for our appropriate needs such as planning a tour, AC service, architects etc.  </a:t>
            </a:r>
          </a:p>
          <a:p>
            <a:pPr>
              <a:lnSpc>
                <a:spcPct val="107000"/>
              </a:lnSpc>
              <a:spcAft>
                <a:spcPts val="800"/>
              </a:spcAft>
            </a:pPr>
            <a:r>
              <a:rPr lang="en-IN" sz="1800" dirty="0">
                <a:effectLst/>
                <a:latin typeface="Calibri" panose="020F0502020204030204" pitchFamily="34" charset="0"/>
                <a:ea typeface="Calibri" panose="020F0502020204030204" pitchFamily="34" charset="0"/>
              </a:rPr>
              <a:t>	So, it would be helpful if we are able to manage everything as a whole in a single software to solve all these disputes.</a:t>
            </a:r>
          </a:p>
          <a:p>
            <a:pPr>
              <a:lnSpc>
                <a:spcPct val="150000"/>
              </a:lnSpc>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E8B16FFB-58D5-432C-9DBC-CAAFD6D71BB1}"/>
              </a:ext>
            </a:extLst>
          </p:cNvPr>
          <p:cNvSpPr/>
          <p:nvPr/>
        </p:nvSpPr>
        <p:spPr>
          <a:xfrm>
            <a:off x="1" y="0"/>
            <a:ext cx="6036732" cy="685747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descr="E:\websites\free-power-point-templates\2012\logos.png">
            <a:extLst>
              <a:ext uri="{FF2B5EF4-FFF2-40B4-BE49-F238E27FC236}">
                <a16:creationId xmlns:a16="http://schemas.microsoft.com/office/drawing/2014/main" id="{8B9F7D1C-3403-4ED0-A144-1681CD8B9E94}"/>
              </a:ext>
            </a:extLst>
          </p:cNvPr>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a:off x="152069" y="6488531"/>
            <a:ext cx="754882" cy="271757"/>
          </a:xfrm>
          <a:prstGeom prst="rect">
            <a:avLst/>
          </a:prstGeom>
          <a:noFill/>
          <a:ln>
            <a:noFill/>
          </a:ln>
          <a:extLst>
            <a:ext uri="{909E8E84-426E-40dd-AFC4-6F175D3DCCD1}">
              <a14:hiddenFill xmlns:a14="http://schemas.microsoft.com/office/drawing/2010/main" xmlns="">
                <a:solidFill>
                  <a:srgbClr val="FFFFFF"/>
                </a:solidFill>
              </a14:hiddenFill>
            </a:ext>
          </a:extLst>
        </p:spPr>
      </p:pic>
      <p:pic>
        <p:nvPicPr>
          <p:cNvPr id="5" name="Picture 4">
            <a:extLst>
              <a:ext uri="{FF2B5EF4-FFF2-40B4-BE49-F238E27FC236}">
                <a16:creationId xmlns:a16="http://schemas.microsoft.com/office/drawing/2014/main" id="{AA687900-EDCA-F6AD-C428-6C4411D7AC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1785422" cy="721119"/>
          </a:xfrm>
          <a:prstGeom prst="rect">
            <a:avLst/>
          </a:prstGeom>
        </p:spPr>
      </p:pic>
    </p:spTree>
    <p:extLst>
      <p:ext uri="{BB962C8B-B14F-4D97-AF65-F5344CB8AC3E}">
        <p14:creationId xmlns:p14="http://schemas.microsoft.com/office/powerpoint/2010/main" val="157774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E153B3A1-C2ED-4D55-94BE-C71F5D5AB830}"/>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29896" b="29896"/>
          <a:stretch>
            <a:fillRect/>
          </a:stretch>
        </p:blipFill>
        <p:spPr/>
      </p:pic>
      <p:sp>
        <p:nvSpPr>
          <p:cNvPr id="2" name="Rectangle 1">
            <a:extLst>
              <a:ext uri="{FF2B5EF4-FFF2-40B4-BE49-F238E27FC236}">
                <a16:creationId xmlns:a16="http://schemas.microsoft.com/office/drawing/2014/main" id="{31CA5A8F-5586-45C0-9653-95BE5564492D}"/>
              </a:ext>
            </a:extLst>
          </p:cNvPr>
          <p:cNvSpPr/>
          <p:nvPr/>
        </p:nvSpPr>
        <p:spPr>
          <a:xfrm>
            <a:off x="1" y="3418243"/>
            <a:ext cx="12191999" cy="3439758"/>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a:extLst>
              <a:ext uri="{FF2B5EF4-FFF2-40B4-BE49-F238E27FC236}">
                <a16:creationId xmlns:a16="http://schemas.microsoft.com/office/drawing/2014/main" id="{4234E7CE-EAE5-49AD-9AE4-6B8E24113C12}"/>
              </a:ext>
            </a:extLst>
          </p:cNvPr>
          <p:cNvSpPr txBox="1"/>
          <p:nvPr/>
        </p:nvSpPr>
        <p:spPr>
          <a:xfrm>
            <a:off x="762001" y="988043"/>
            <a:ext cx="10677524" cy="2246769"/>
          </a:xfrm>
          <a:prstGeom prst="rect">
            <a:avLst/>
          </a:prstGeom>
          <a:noFill/>
        </p:spPr>
        <p:txBody>
          <a:bodyPr wrap="square" rtlCol="0">
            <a:spAutoFit/>
          </a:bodyPr>
          <a:lstStyle/>
          <a:p>
            <a:pPr algn="ctr"/>
            <a:r>
              <a:rPr lang="en-US" sz="2000" i="1" dirty="0">
                <a:ea typeface="Open Sans" panose="020B0606030504020204" pitchFamily="34" charset="0"/>
                <a:cs typeface="Open Sans" panose="020B0606030504020204" pitchFamily="34" charset="0"/>
              </a:rPr>
              <a:t>So we as a team incentive, thought of building a software which can solve billing disputes, keep track of all the bills and to find the best service provider for all our needs. </a:t>
            </a:r>
          </a:p>
          <a:p>
            <a:pPr algn="ctr"/>
            <a:r>
              <a:rPr lang="en-US" sz="2000" i="1" dirty="0">
                <a:ea typeface="Open Sans" panose="020B0606030504020204" pitchFamily="34" charset="0"/>
                <a:cs typeface="Open Sans" panose="020B0606030504020204" pitchFamily="34" charset="0"/>
              </a:rPr>
              <a:t>From the business perspective, they will be able to manage all the sales and other expenses from which the software shows a complete analysis.</a:t>
            </a:r>
          </a:p>
          <a:p>
            <a:pPr algn="ctr"/>
            <a:r>
              <a:rPr lang="en-US" sz="2000" i="1" dirty="0">
                <a:ea typeface="Open Sans" panose="020B0606030504020204" pitchFamily="34" charset="0"/>
                <a:cs typeface="Open Sans" panose="020B0606030504020204" pitchFamily="34" charset="0"/>
              </a:rPr>
              <a:t>Various service providers can use the software to find customers for their services .</a:t>
            </a:r>
          </a:p>
          <a:p>
            <a:pPr algn="ctr"/>
            <a:endParaRPr lang="en-US" sz="2000" i="1"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2000" i="1" dirty="0">
              <a:latin typeface="Open Sans" panose="020B0606030504020204" pitchFamily="34" charset="0"/>
              <a:ea typeface="Open Sans" panose="020B0606030504020204" pitchFamily="34" charset="0"/>
              <a:cs typeface="Open Sans" panose="020B0606030504020204" pitchFamily="34" charset="0"/>
            </a:endParaRPr>
          </a:p>
        </p:txBody>
      </p:sp>
      <p:sp>
        <p:nvSpPr>
          <p:cNvPr id="13" name="Freeform: Shape 12">
            <a:extLst>
              <a:ext uri="{FF2B5EF4-FFF2-40B4-BE49-F238E27FC236}">
                <a16:creationId xmlns:a16="http://schemas.microsoft.com/office/drawing/2014/main" id="{18357EE1-DE0B-487A-8FF0-2B762A9A7695}"/>
              </a:ext>
            </a:extLst>
          </p:cNvPr>
          <p:cNvSpPr/>
          <p:nvPr/>
        </p:nvSpPr>
        <p:spPr>
          <a:xfrm rot="10800000">
            <a:off x="4600071" y="3301816"/>
            <a:ext cx="2979868" cy="1515066"/>
          </a:xfrm>
          <a:custGeom>
            <a:avLst/>
            <a:gdLst>
              <a:gd name="connsiteX0" fmla="*/ 2979868 w 2979868"/>
              <a:gd name="connsiteY0" fmla="*/ 1515066 h 1515066"/>
              <a:gd name="connsiteX1" fmla="*/ 2733370 w 2979868"/>
              <a:gd name="connsiteY1" fmla="*/ 1515066 h 1515066"/>
              <a:gd name="connsiteX2" fmla="*/ 1479176 w 2979868"/>
              <a:gd name="connsiteY2" fmla="*/ 239716 h 1515066"/>
              <a:gd name="connsiteX3" fmla="*/ 224981 w 2979868"/>
              <a:gd name="connsiteY3" fmla="*/ 1515066 h 1515066"/>
              <a:gd name="connsiteX4" fmla="*/ 0 w 2979868"/>
              <a:gd name="connsiteY4" fmla="*/ 1515066 h 1515066"/>
              <a:gd name="connsiteX5" fmla="*/ 1489934 w 2979868"/>
              <a:gd name="connsiteY5" fmla="*/ 0 h 1515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9868" h="1515066">
                <a:moveTo>
                  <a:pt x="2979868" y="1515066"/>
                </a:moveTo>
                <a:lnTo>
                  <a:pt x="2733370" y="1515066"/>
                </a:lnTo>
                <a:lnTo>
                  <a:pt x="1479176" y="239716"/>
                </a:lnTo>
                <a:lnTo>
                  <a:pt x="224981" y="1515066"/>
                </a:lnTo>
                <a:lnTo>
                  <a:pt x="0" y="1515066"/>
                </a:lnTo>
                <a:lnTo>
                  <a:pt x="148993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Isosceles Triangle 13">
            <a:extLst>
              <a:ext uri="{FF2B5EF4-FFF2-40B4-BE49-F238E27FC236}">
                <a16:creationId xmlns:a16="http://schemas.microsoft.com/office/drawing/2014/main" id="{0589EBAA-9F5B-4570-A94D-7488EE5B086E}"/>
              </a:ext>
            </a:extLst>
          </p:cNvPr>
          <p:cNvSpPr/>
          <p:nvPr/>
        </p:nvSpPr>
        <p:spPr>
          <a:xfrm rot="10800000">
            <a:off x="5072360" y="3090879"/>
            <a:ext cx="2035290" cy="103481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 name="Picture 2">
            <a:extLst>
              <a:ext uri="{FF2B5EF4-FFF2-40B4-BE49-F238E27FC236}">
                <a16:creationId xmlns:a16="http://schemas.microsoft.com/office/drawing/2014/main" id="{A379CEFA-8934-68D4-C7F3-D727F3014E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06579" y="6136881"/>
            <a:ext cx="1785422" cy="721119"/>
          </a:xfrm>
          <a:prstGeom prst="rect">
            <a:avLst/>
          </a:prstGeom>
        </p:spPr>
      </p:pic>
    </p:spTree>
    <p:extLst>
      <p:ext uri="{BB962C8B-B14F-4D97-AF65-F5344CB8AC3E}">
        <p14:creationId xmlns:p14="http://schemas.microsoft.com/office/powerpoint/2010/main" val="3570794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898F03D4-2C54-49CE-AAAB-6597706EAABC}"/>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3706" b="13706"/>
          <a:stretch>
            <a:fillRect/>
          </a:stretch>
        </p:blipFill>
        <p:spPr/>
      </p:pic>
      <p:sp>
        <p:nvSpPr>
          <p:cNvPr id="6" name="TextBox 5">
            <a:extLst>
              <a:ext uri="{FF2B5EF4-FFF2-40B4-BE49-F238E27FC236}">
                <a16:creationId xmlns:a16="http://schemas.microsoft.com/office/drawing/2014/main" id="{53E0CCAA-DECE-4C0C-9CF2-0642CCAD51A5}"/>
              </a:ext>
            </a:extLst>
          </p:cNvPr>
          <p:cNvSpPr txBox="1"/>
          <p:nvPr/>
        </p:nvSpPr>
        <p:spPr>
          <a:xfrm>
            <a:off x="537403" y="963154"/>
            <a:ext cx="4907095" cy="584775"/>
          </a:xfrm>
          <a:prstGeom prst="rect">
            <a:avLst/>
          </a:prstGeom>
          <a:noFill/>
        </p:spPr>
        <p:txBody>
          <a:bodyPr wrap="square" rtlCol="0">
            <a:spAutoFit/>
          </a:bodyPr>
          <a:lstStyle/>
          <a:p>
            <a:r>
              <a:rPr lang="en-US" sz="3200" dirty="0">
                <a:latin typeface="Bell MT" panose="02020503060305020303" pitchFamily="18" charset="0"/>
                <a:ea typeface="Open Sans Extrabold" panose="020B0906030804020204" pitchFamily="34" charset="0"/>
                <a:cs typeface="Open Sans" panose="020B0606030504020204" pitchFamily="34" charset="0"/>
              </a:rPr>
              <a:t>BILLING DISPUTES</a:t>
            </a:r>
          </a:p>
        </p:txBody>
      </p:sp>
      <p:sp>
        <p:nvSpPr>
          <p:cNvPr id="7" name="TextBox 6">
            <a:extLst>
              <a:ext uri="{FF2B5EF4-FFF2-40B4-BE49-F238E27FC236}">
                <a16:creationId xmlns:a16="http://schemas.microsoft.com/office/drawing/2014/main" id="{9A901FFC-D4D7-4461-BF19-145E4314574D}"/>
              </a:ext>
            </a:extLst>
          </p:cNvPr>
          <p:cNvSpPr txBox="1"/>
          <p:nvPr/>
        </p:nvSpPr>
        <p:spPr>
          <a:xfrm>
            <a:off x="537403" y="1379153"/>
            <a:ext cx="4907095" cy="400110"/>
          </a:xfrm>
          <a:prstGeom prst="rect">
            <a:avLst/>
          </a:prstGeom>
          <a:noFill/>
        </p:spPr>
        <p:txBody>
          <a:bodyPr wrap="square" rtlCol="0">
            <a:spAutoFit/>
          </a:bodyPr>
          <a:lstStyle/>
          <a:p>
            <a:r>
              <a:rPr lang="en-US" sz="2000" dirty="0">
                <a:latin typeface="Bell MT" panose="02020503060305020303" pitchFamily="18" charset="0"/>
                <a:ea typeface="Open Sans" panose="020B0606030504020204" pitchFamily="34" charset="0"/>
                <a:cs typeface="Open Sans" panose="020B0606030504020204" pitchFamily="34" charset="0"/>
              </a:rPr>
              <a:t>Billing disputes faced by the society..</a:t>
            </a:r>
            <a:endParaRPr lang="en-US" sz="2000" i="1" dirty="0">
              <a:latin typeface="Bell MT" panose="02020503060305020303" pitchFamily="18" charset="0"/>
              <a:ea typeface="Open Sans" panose="020B0606030504020204" pitchFamily="34" charset="0"/>
              <a:cs typeface="Open Sans" panose="020B0606030504020204" pitchFamily="34" charset="0"/>
            </a:endParaRPr>
          </a:p>
        </p:txBody>
      </p:sp>
      <p:sp>
        <p:nvSpPr>
          <p:cNvPr id="9" name="Rectangle 8">
            <a:extLst>
              <a:ext uri="{FF2B5EF4-FFF2-40B4-BE49-F238E27FC236}">
                <a16:creationId xmlns:a16="http://schemas.microsoft.com/office/drawing/2014/main" id="{23F2580A-5714-49A5-9187-48A9C0D8D207}"/>
              </a:ext>
            </a:extLst>
          </p:cNvPr>
          <p:cNvSpPr/>
          <p:nvPr/>
        </p:nvSpPr>
        <p:spPr>
          <a:xfrm>
            <a:off x="740686" y="2195262"/>
            <a:ext cx="5086350" cy="3785652"/>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sz="2000" dirty="0">
                <a:latin typeface="Bell MT" panose="02020503060305020303" pitchFamily="18" charset="0"/>
                <a:ea typeface="Open Sans" panose="020B0606030504020204" pitchFamily="34" charset="0"/>
                <a:cs typeface="Open Sans" panose="020B0606030504020204" pitchFamily="34" charset="0"/>
              </a:rPr>
              <a:t>Invoice processing errors</a:t>
            </a:r>
          </a:p>
          <a:p>
            <a:pPr marL="285750" indent="-285750">
              <a:lnSpc>
                <a:spcPct val="150000"/>
              </a:lnSpc>
              <a:buFont typeface="Wingdings" panose="05000000000000000000" pitchFamily="2" charset="2"/>
              <a:buChar char="Ø"/>
            </a:pPr>
            <a:r>
              <a:rPr lang="en-US" sz="2000" dirty="0">
                <a:latin typeface="Bell MT" panose="02020503060305020303" pitchFamily="18" charset="0"/>
                <a:ea typeface="Open Sans" panose="020B0606030504020204" pitchFamily="34" charset="0"/>
                <a:cs typeface="Open Sans" panose="020B0606030504020204" pitchFamily="34" charset="0"/>
              </a:rPr>
              <a:t>Dissatisfaction with the service</a:t>
            </a:r>
          </a:p>
          <a:p>
            <a:pPr marL="285750" indent="-285750">
              <a:lnSpc>
                <a:spcPct val="150000"/>
              </a:lnSpc>
              <a:buFont typeface="Wingdings" panose="05000000000000000000" pitchFamily="2" charset="2"/>
              <a:buChar char="Ø"/>
            </a:pPr>
            <a:r>
              <a:rPr lang="en-US" sz="2000" dirty="0">
                <a:latin typeface="Bell MT" panose="02020503060305020303" pitchFamily="18" charset="0"/>
                <a:ea typeface="Open Sans" panose="020B0606030504020204" pitchFamily="34" charset="0"/>
                <a:cs typeface="Open Sans" panose="020B0606030504020204" pitchFamily="34" charset="0"/>
              </a:rPr>
              <a:t>Pricing disagreements</a:t>
            </a:r>
          </a:p>
          <a:p>
            <a:pPr marL="285750" indent="-285750">
              <a:lnSpc>
                <a:spcPct val="150000"/>
              </a:lnSpc>
              <a:buFont typeface="Wingdings" panose="05000000000000000000" pitchFamily="2" charset="2"/>
              <a:buChar char="Ø"/>
            </a:pPr>
            <a:r>
              <a:rPr lang="en-US" sz="2000" dirty="0">
                <a:latin typeface="Bell MT" panose="02020503060305020303" pitchFamily="18" charset="0"/>
                <a:ea typeface="Open Sans" panose="020B0606030504020204" pitchFamily="34" charset="0"/>
                <a:cs typeface="Open Sans" panose="020B0606030504020204" pitchFamily="34" charset="0"/>
              </a:rPr>
              <a:t>Price conflict between various service providers</a:t>
            </a:r>
          </a:p>
          <a:p>
            <a:pPr marL="285750" indent="-285750">
              <a:lnSpc>
                <a:spcPct val="150000"/>
              </a:lnSpc>
              <a:buFont typeface="Wingdings" panose="05000000000000000000" pitchFamily="2" charset="2"/>
              <a:buChar char="Ø"/>
            </a:pPr>
            <a:r>
              <a:rPr lang="en-US" sz="2000" dirty="0">
                <a:latin typeface="Bell MT" panose="02020503060305020303" pitchFamily="18" charset="0"/>
                <a:ea typeface="Open Sans" panose="020B0606030504020204" pitchFamily="34" charset="0"/>
                <a:cs typeface="Open Sans" panose="020B0606030504020204" pitchFamily="34" charset="0"/>
              </a:rPr>
              <a:t>Double billing disputes</a:t>
            </a:r>
          </a:p>
          <a:p>
            <a:pPr marL="285750" indent="-285750">
              <a:lnSpc>
                <a:spcPct val="150000"/>
              </a:lnSpc>
              <a:buFont typeface="Wingdings" panose="05000000000000000000" pitchFamily="2" charset="2"/>
              <a:buChar char="Ø"/>
            </a:pPr>
            <a:r>
              <a:rPr lang="en-US" sz="2000" dirty="0">
                <a:latin typeface="Bell MT" panose="02020503060305020303" pitchFamily="18" charset="0"/>
                <a:ea typeface="Open Sans" panose="020B0606030504020204" pitchFamily="34" charset="0"/>
                <a:cs typeface="Open Sans" panose="020B0606030504020204" pitchFamily="34" charset="0"/>
              </a:rPr>
              <a:t>Not creating a backup of your invoices</a:t>
            </a:r>
          </a:p>
          <a:p>
            <a:pPr marL="285750" indent="-285750">
              <a:lnSpc>
                <a:spcPct val="150000"/>
              </a:lnSpc>
              <a:buFont typeface="Wingdings" panose="05000000000000000000" pitchFamily="2" charset="2"/>
              <a:buChar char="Ø"/>
            </a:pPr>
            <a:r>
              <a:rPr lang="en-US" sz="2000" dirty="0">
                <a:latin typeface="Bell MT" panose="02020503060305020303" pitchFamily="18" charset="0"/>
                <a:ea typeface="Open Sans" panose="020B0606030504020204" pitchFamily="34" charset="0"/>
                <a:cs typeface="Open Sans" panose="020B0606030504020204" pitchFamily="34" charset="0"/>
              </a:rPr>
              <a:t>Making it hard to pay</a:t>
            </a:r>
          </a:p>
        </p:txBody>
      </p:sp>
      <p:sp>
        <p:nvSpPr>
          <p:cNvPr id="2" name="Rectangle 1">
            <a:extLst>
              <a:ext uri="{FF2B5EF4-FFF2-40B4-BE49-F238E27FC236}">
                <a16:creationId xmlns:a16="http://schemas.microsoft.com/office/drawing/2014/main" id="{17A497EB-214B-4715-B857-458EC9A328B8}"/>
              </a:ext>
            </a:extLst>
          </p:cNvPr>
          <p:cNvSpPr/>
          <p:nvPr/>
        </p:nvSpPr>
        <p:spPr>
          <a:xfrm>
            <a:off x="6209574" y="520034"/>
            <a:ext cx="5452217" cy="5900870"/>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5366A2DF-A359-70DF-A411-C538EBF2B8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76369" y="5704622"/>
            <a:ext cx="1785422" cy="721119"/>
          </a:xfrm>
          <a:prstGeom prst="rect">
            <a:avLst/>
          </a:prstGeom>
        </p:spPr>
      </p:pic>
    </p:spTree>
    <p:extLst>
      <p:ext uri="{BB962C8B-B14F-4D97-AF65-F5344CB8AC3E}">
        <p14:creationId xmlns:p14="http://schemas.microsoft.com/office/powerpoint/2010/main" val="2094095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0"/>
          <p:cNvSpPr txBox="1">
            <a:spLocks noChangeArrowheads="1"/>
          </p:cNvSpPr>
          <p:nvPr/>
        </p:nvSpPr>
        <p:spPr bwMode="auto">
          <a:xfrm>
            <a:off x="1246106" y="3533897"/>
            <a:ext cx="3982651" cy="430887"/>
          </a:xfrm>
          <a:prstGeom prst="rect">
            <a:avLst/>
          </a:prstGeom>
          <a:noFill/>
          <a:ln w="9525">
            <a:noFill/>
            <a:miter lim="800000"/>
            <a:headEnd/>
            <a:tailEnd/>
          </a:ln>
        </p:spPr>
        <p:txBody>
          <a:bodyPr wrap="square" lIns="60960" tIns="30480" rIns="60960" bIns="30480">
            <a:spAutoFit/>
          </a:bodyPr>
          <a:lstStyle/>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User can keep track of all their invoices</a:t>
            </a:r>
          </a:p>
        </p:txBody>
      </p:sp>
      <p:sp>
        <p:nvSpPr>
          <p:cNvPr id="11" name="TextBox 10"/>
          <p:cNvSpPr txBox="1"/>
          <p:nvPr/>
        </p:nvSpPr>
        <p:spPr>
          <a:xfrm>
            <a:off x="1202721" y="3228945"/>
            <a:ext cx="3509294" cy="400110"/>
          </a:xfrm>
          <a:prstGeom prst="rect">
            <a:avLst/>
          </a:prstGeom>
          <a:noFill/>
          <a:ln>
            <a:noFill/>
          </a:ln>
        </p:spPr>
        <p:txBody>
          <a:bodyPr wrap="square" rtlCol="0">
            <a:spAutoFit/>
          </a:bodyPr>
          <a:lstStyle/>
          <a:p>
            <a:r>
              <a:rPr lang="en-CA" b="1" spc="300" dirty="0">
                <a:latin typeface="Open Sans" panose="020B0606030504020204" pitchFamily="34" charset="0"/>
                <a:ea typeface="Open Sans" panose="020B0606030504020204" pitchFamily="34" charset="0"/>
                <a:cs typeface="Open Sans" panose="020B0606030504020204" pitchFamily="34" charset="0"/>
              </a:rPr>
              <a:t>Have invoice backup</a:t>
            </a:r>
            <a:r>
              <a:rPr lang="en-CA" sz="2000" b="1" spc="300" dirty="0">
                <a:latin typeface="Open Sans" panose="020B0606030504020204" pitchFamily="34" charset="0"/>
                <a:ea typeface="Open Sans" panose="020B0606030504020204" pitchFamily="34" charset="0"/>
                <a:cs typeface="Open Sans" panose="020B0606030504020204" pitchFamily="34" charset="0"/>
              </a:rPr>
              <a:t>..</a:t>
            </a:r>
          </a:p>
        </p:txBody>
      </p:sp>
      <p:sp>
        <p:nvSpPr>
          <p:cNvPr id="12" name="Text Box 10"/>
          <p:cNvSpPr txBox="1">
            <a:spLocks noChangeArrowheads="1"/>
          </p:cNvSpPr>
          <p:nvPr/>
        </p:nvSpPr>
        <p:spPr bwMode="auto">
          <a:xfrm>
            <a:off x="1246106" y="5331704"/>
            <a:ext cx="4048079" cy="760914"/>
          </a:xfrm>
          <a:prstGeom prst="rect">
            <a:avLst/>
          </a:prstGeom>
          <a:noFill/>
          <a:ln w="9525">
            <a:noFill/>
            <a:miter lim="800000"/>
            <a:headEnd/>
            <a:tailEnd/>
          </a:ln>
        </p:spPr>
        <p:txBody>
          <a:bodyPr wrap="square" lIns="60960" tIns="30480" rIns="60960" bIns="30480">
            <a:spAutoFit/>
          </a:bodyPr>
          <a:lstStyle/>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Users can request services based on their priorities</a:t>
            </a:r>
          </a:p>
        </p:txBody>
      </p:sp>
      <p:sp>
        <p:nvSpPr>
          <p:cNvPr id="13" name="TextBox 12"/>
          <p:cNvSpPr txBox="1"/>
          <p:nvPr/>
        </p:nvSpPr>
        <p:spPr>
          <a:xfrm>
            <a:off x="1199396" y="5035396"/>
            <a:ext cx="2738250" cy="369332"/>
          </a:xfrm>
          <a:prstGeom prst="rect">
            <a:avLst/>
          </a:prstGeom>
          <a:noFill/>
          <a:ln>
            <a:noFill/>
          </a:ln>
        </p:spPr>
        <p:txBody>
          <a:bodyPr wrap="none" rtlCol="0">
            <a:spAutoFit/>
          </a:bodyPr>
          <a:lstStyle/>
          <a:p>
            <a:r>
              <a:rPr lang="en-CA" b="1" spc="300" dirty="0">
                <a:latin typeface="Open Sans" panose="020B0606030504020204" pitchFamily="34" charset="0"/>
                <a:ea typeface="Open Sans" panose="020B0606030504020204" pitchFamily="34" charset="0"/>
                <a:cs typeface="Open Sans" panose="020B0606030504020204" pitchFamily="34" charset="0"/>
              </a:rPr>
              <a:t>Request Services</a:t>
            </a:r>
          </a:p>
        </p:txBody>
      </p:sp>
      <p:sp>
        <p:nvSpPr>
          <p:cNvPr id="16" name="Text Box 10"/>
          <p:cNvSpPr txBox="1">
            <a:spLocks noChangeArrowheads="1"/>
          </p:cNvSpPr>
          <p:nvPr/>
        </p:nvSpPr>
        <p:spPr bwMode="auto">
          <a:xfrm>
            <a:off x="6455344" y="3541163"/>
            <a:ext cx="4666543" cy="760914"/>
          </a:xfrm>
          <a:prstGeom prst="rect">
            <a:avLst/>
          </a:prstGeom>
          <a:noFill/>
          <a:ln w="9525">
            <a:noFill/>
            <a:miter lim="800000"/>
            <a:headEnd/>
            <a:tailEnd/>
          </a:ln>
        </p:spPr>
        <p:txBody>
          <a:bodyPr wrap="square" lIns="60960" tIns="30480" rIns="60960" bIns="30480">
            <a:spAutoFit/>
          </a:bodyPr>
          <a:lstStyle/>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 Credit wallets can be used incase the preferred method of payment is not available</a:t>
            </a:r>
          </a:p>
        </p:txBody>
      </p:sp>
      <p:sp>
        <p:nvSpPr>
          <p:cNvPr id="17" name="TextBox 16"/>
          <p:cNvSpPr txBox="1"/>
          <p:nvPr/>
        </p:nvSpPr>
        <p:spPr>
          <a:xfrm>
            <a:off x="6455344" y="3198167"/>
            <a:ext cx="4795752" cy="461665"/>
          </a:xfrm>
          <a:prstGeom prst="rect">
            <a:avLst/>
          </a:prstGeom>
          <a:noFill/>
          <a:ln>
            <a:noFill/>
          </a:ln>
        </p:spPr>
        <p:txBody>
          <a:bodyPr wrap="square" rtlCol="0">
            <a:spAutoFit/>
          </a:bodyPr>
          <a:lstStyle/>
          <a:p>
            <a:r>
              <a:rPr lang="en-CA" b="1" spc="300" dirty="0">
                <a:latin typeface="Open Sans" panose="020B0606030504020204" pitchFamily="34" charset="0"/>
                <a:ea typeface="Open Sans" panose="020B0606030504020204" pitchFamily="34" charset="0"/>
                <a:cs typeface="Open Sans" panose="020B0606030504020204" pitchFamily="34" charset="0"/>
              </a:rPr>
              <a:t>Make use of credit wallets..</a:t>
            </a:r>
            <a:r>
              <a:rPr lang="en-CA" sz="2400" b="1" spc="300" dirty="0">
                <a:latin typeface="Open Sans" panose="020B0606030504020204" pitchFamily="34" charset="0"/>
                <a:ea typeface="Open Sans" panose="020B0606030504020204" pitchFamily="34" charset="0"/>
                <a:cs typeface="Open Sans" panose="020B0606030504020204" pitchFamily="34" charset="0"/>
              </a:rPr>
              <a:t>	</a:t>
            </a:r>
          </a:p>
        </p:txBody>
      </p:sp>
      <p:sp>
        <p:nvSpPr>
          <p:cNvPr id="19" name="TextBox 18"/>
          <p:cNvSpPr txBox="1"/>
          <p:nvPr/>
        </p:nvSpPr>
        <p:spPr>
          <a:xfrm>
            <a:off x="6308862" y="5106829"/>
            <a:ext cx="5981894" cy="369332"/>
          </a:xfrm>
          <a:prstGeom prst="rect">
            <a:avLst/>
          </a:prstGeom>
          <a:noFill/>
          <a:ln>
            <a:noFill/>
          </a:ln>
        </p:spPr>
        <p:txBody>
          <a:bodyPr wrap="none" rtlCol="0">
            <a:spAutoFit/>
          </a:bodyPr>
          <a:lstStyle/>
          <a:p>
            <a:r>
              <a:rPr lang="en-CA" b="1" spc="300" dirty="0">
                <a:latin typeface="Open Sans" panose="020B0606030504020204" pitchFamily="34" charset="0"/>
                <a:ea typeface="Open Sans" panose="020B0606030504020204" pitchFamily="34" charset="0"/>
                <a:cs typeface="Open Sans" panose="020B0606030504020204" pitchFamily="34" charset="0"/>
              </a:rPr>
              <a:t>Select your preferred service provider</a:t>
            </a:r>
          </a:p>
        </p:txBody>
      </p:sp>
      <p:pic>
        <p:nvPicPr>
          <p:cNvPr id="4" name="Picture Placeholder 3">
            <a:extLst>
              <a:ext uri="{FF2B5EF4-FFF2-40B4-BE49-F238E27FC236}">
                <a16:creationId xmlns:a16="http://schemas.microsoft.com/office/drawing/2014/main" id="{91A17F8E-BA49-45DB-A988-3C12EB76A609}"/>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t="22303" b="39229"/>
          <a:stretch/>
        </p:blipFill>
        <p:spPr>
          <a:xfrm>
            <a:off x="3914777" y="826024"/>
            <a:ext cx="7948612" cy="2067192"/>
          </a:xfrm>
        </p:spPr>
      </p:pic>
      <p:sp>
        <p:nvSpPr>
          <p:cNvPr id="25" name="TextBox 24">
            <a:extLst>
              <a:ext uri="{FF2B5EF4-FFF2-40B4-BE49-F238E27FC236}">
                <a16:creationId xmlns:a16="http://schemas.microsoft.com/office/drawing/2014/main" id="{AE244561-24A6-4222-B0DE-4BD59491DD1B}"/>
              </a:ext>
            </a:extLst>
          </p:cNvPr>
          <p:cNvSpPr txBox="1"/>
          <p:nvPr/>
        </p:nvSpPr>
        <p:spPr>
          <a:xfrm>
            <a:off x="100013" y="1443037"/>
            <a:ext cx="4429125" cy="1077218"/>
          </a:xfrm>
          <a:prstGeom prst="rect">
            <a:avLst/>
          </a:prstGeom>
          <a:noFill/>
        </p:spPr>
        <p:txBody>
          <a:bodyPr wrap="square" rtlCol="0">
            <a:spAutoFit/>
          </a:bodyPr>
          <a:lstStyle/>
          <a:p>
            <a:r>
              <a:rPr lang="en-US" sz="3200" b="1" dirty="0">
                <a:latin typeface="Bell MT" panose="02020503060305020303" pitchFamily="18" charset="0"/>
                <a:ea typeface="Open Sans Extrabold" panose="020B0906030804020204" pitchFamily="34" charset="0"/>
                <a:cs typeface="Open Sans" panose="020B0606030504020204" pitchFamily="34" charset="0"/>
              </a:rPr>
              <a:t>With inBills, </a:t>
            </a:r>
          </a:p>
          <a:p>
            <a:r>
              <a:rPr lang="en-US" sz="3200" b="1" dirty="0">
                <a:latin typeface="Bell MT" panose="02020503060305020303" pitchFamily="18" charset="0"/>
                <a:ea typeface="Open Sans Extrabold" panose="020B0906030804020204" pitchFamily="34" charset="0"/>
                <a:cs typeface="Open Sans" panose="020B0606030504020204" pitchFamily="34" charset="0"/>
              </a:rPr>
              <a:t>	      Users can..</a:t>
            </a:r>
          </a:p>
        </p:txBody>
      </p:sp>
      <p:sp>
        <p:nvSpPr>
          <p:cNvPr id="2" name="Rectangle 1">
            <a:extLst>
              <a:ext uri="{FF2B5EF4-FFF2-40B4-BE49-F238E27FC236}">
                <a16:creationId xmlns:a16="http://schemas.microsoft.com/office/drawing/2014/main" id="{4332C55A-7120-4358-8E46-A921E33D31C2}"/>
              </a:ext>
            </a:extLst>
          </p:cNvPr>
          <p:cNvSpPr/>
          <p:nvPr/>
        </p:nvSpPr>
        <p:spPr>
          <a:xfrm>
            <a:off x="3914777" y="826024"/>
            <a:ext cx="7948611" cy="2067192"/>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725964" y="3346650"/>
            <a:ext cx="508376" cy="508376"/>
          </a:xfrm>
          <a:prstGeom prst="rect">
            <a:avLst/>
          </a:prstGeom>
        </p:spPr>
      </p:pic>
      <p:sp>
        <p:nvSpPr>
          <p:cNvPr id="21" name="Text Box 10"/>
          <p:cNvSpPr txBox="1">
            <a:spLocks noChangeArrowheads="1"/>
          </p:cNvSpPr>
          <p:nvPr/>
        </p:nvSpPr>
        <p:spPr bwMode="auto">
          <a:xfrm>
            <a:off x="6364819" y="5391639"/>
            <a:ext cx="5124023" cy="760914"/>
          </a:xfrm>
          <a:prstGeom prst="rect">
            <a:avLst/>
          </a:prstGeom>
          <a:noFill/>
          <a:ln w="9525">
            <a:noFill/>
            <a:miter lim="800000"/>
            <a:headEnd/>
            <a:tailEnd/>
          </a:ln>
        </p:spPr>
        <p:txBody>
          <a:bodyPr wrap="square" lIns="60960" tIns="30480" rIns="60960" bIns="30480">
            <a:spAutoFit/>
          </a:bodyPr>
          <a:lstStyle/>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 select the best service providers from the responses   received</a:t>
            </a:r>
          </a:p>
        </p:txBody>
      </p:sp>
      <p:pic>
        <p:nvPicPr>
          <p:cNvPr id="7" name="Picture 6"/>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23099" y="3397363"/>
            <a:ext cx="590890" cy="590890"/>
          </a:xfrm>
          <a:prstGeom prst="rect">
            <a:avLst/>
          </a:prstGeom>
        </p:spPr>
      </p:pic>
      <p:pic>
        <p:nvPicPr>
          <p:cNvPr id="8" name="Picture 7"/>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480487" y="5158851"/>
            <a:ext cx="553310" cy="553310"/>
          </a:xfrm>
          <a:prstGeom prst="rect">
            <a:avLst/>
          </a:prstGeom>
        </p:spPr>
      </p:pic>
      <p:pic>
        <p:nvPicPr>
          <p:cNvPr id="14" name="Picture 13"/>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5651443" y="5120133"/>
            <a:ext cx="657419" cy="657419"/>
          </a:xfrm>
          <a:prstGeom prst="rect">
            <a:avLst/>
          </a:prstGeom>
        </p:spPr>
      </p:pic>
      <p:pic>
        <p:nvPicPr>
          <p:cNvPr id="3" name="Picture 2">
            <a:extLst>
              <a:ext uri="{FF2B5EF4-FFF2-40B4-BE49-F238E27FC236}">
                <a16:creationId xmlns:a16="http://schemas.microsoft.com/office/drawing/2014/main" id="{98CFCE43-DB77-0D09-C8B0-B522CF44969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77966" y="826024"/>
            <a:ext cx="1785422" cy="721119"/>
          </a:xfrm>
          <a:prstGeom prst="rect">
            <a:avLst/>
          </a:prstGeom>
        </p:spPr>
      </p:pic>
    </p:spTree>
    <p:extLst>
      <p:ext uri="{BB962C8B-B14F-4D97-AF65-F5344CB8AC3E}">
        <p14:creationId xmlns:p14="http://schemas.microsoft.com/office/powerpoint/2010/main" val="321029648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275987B6-7513-4058-A93C-746FCB3456F2}"/>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3679" b="13679"/>
          <a:stretch>
            <a:fillRect/>
          </a:stretch>
        </p:blipFill>
        <p:spPr/>
      </p:pic>
      <p:sp>
        <p:nvSpPr>
          <p:cNvPr id="13" name="TextBox 12">
            <a:extLst>
              <a:ext uri="{FF2B5EF4-FFF2-40B4-BE49-F238E27FC236}">
                <a16:creationId xmlns:a16="http://schemas.microsoft.com/office/drawing/2014/main" id="{25376B55-476E-4064-A459-EDD965B5ECCE}"/>
              </a:ext>
            </a:extLst>
          </p:cNvPr>
          <p:cNvSpPr txBox="1"/>
          <p:nvPr/>
        </p:nvSpPr>
        <p:spPr>
          <a:xfrm>
            <a:off x="7534598" y="1538915"/>
            <a:ext cx="3393686" cy="369332"/>
          </a:xfrm>
          <a:prstGeom prst="rect">
            <a:avLst/>
          </a:prstGeom>
          <a:noFill/>
          <a:ln>
            <a:noFill/>
          </a:ln>
        </p:spPr>
        <p:txBody>
          <a:bodyPr wrap="none" rtlCol="0">
            <a:spAutoFit/>
          </a:bodyPr>
          <a:lstStyle/>
          <a:p>
            <a:r>
              <a:rPr lang="en-CA" b="1" spc="300" dirty="0">
                <a:latin typeface="Open Sans" panose="020B0606030504020204" pitchFamily="34" charset="0"/>
                <a:ea typeface="Open Sans" panose="020B0606030504020204" pitchFamily="34" charset="0"/>
                <a:cs typeface="Open Sans" panose="020B0606030504020204" pitchFamily="34" charset="0"/>
              </a:rPr>
              <a:t>Generate and Backup Bills</a:t>
            </a:r>
          </a:p>
        </p:txBody>
      </p:sp>
      <p:sp>
        <p:nvSpPr>
          <p:cNvPr id="28" name="TextBox 27">
            <a:extLst>
              <a:ext uri="{FF2B5EF4-FFF2-40B4-BE49-F238E27FC236}">
                <a16:creationId xmlns:a16="http://schemas.microsoft.com/office/drawing/2014/main" id="{C135DEEC-C07C-4CDC-AB1D-784CF1DF1358}"/>
              </a:ext>
            </a:extLst>
          </p:cNvPr>
          <p:cNvSpPr txBox="1"/>
          <p:nvPr/>
        </p:nvSpPr>
        <p:spPr>
          <a:xfrm>
            <a:off x="7534597" y="3139389"/>
            <a:ext cx="1479444" cy="369332"/>
          </a:xfrm>
          <a:prstGeom prst="rect">
            <a:avLst/>
          </a:prstGeom>
          <a:noFill/>
          <a:ln>
            <a:noFill/>
          </a:ln>
        </p:spPr>
        <p:txBody>
          <a:bodyPr wrap="none" rtlCol="0">
            <a:spAutoFit/>
          </a:bodyPr>
          <a:lstStyle/>
          <a:p>
            <a:r>
              <a:rPr lang="en-CA" b="1" spc="300" dirty="0">
                <a:latin typeface="Open Sans" panose="020B0606030504020204" pitchFamily="34" charset="0"/>
                <a:ea typeface="Open Sans" panose="020B0606030504020204" pitchFamily="34" charset="0"/>
                <a:cs typeface="Open Sans" panose="020B0606030504020204" pitchFamily="34" charset="0"/>
              </a:rPr>
              <a:t>Goods info</a:t>
            </a:r>
          </a:p>
        </p:txBody>
      </p:sp>
      <p:sp>
        <p:nvSpPr>
          <p:cNvPr id="29" name="Text Box 10">
            <a:extLst>
              <a:ext uri="{FF2B5EF4-FFF2-40B4-BE49-F238E27FC236}">
                <a16:creationId xmlns:a16="http://schemas.microsoft.com/office/drawing/2014/main" id="{DD8E90ED-AD64-4E12-91E0-24B23E2EA44A}"/>
              </a:ext>
            </a:extLst>
          </p:cNvPr>
          <p:cNvSpPr txBox="1">
            <a:spLocks noChangeArrowheads="1"/>
          </p:cNvSpPr>
          <p:nvPr/>
        </p:nvSpPr>
        <p:spPr bwMode="auto">
          <a:xfrm>
            <a:off x="7620325" y="4948689"/>
            <a:ext cx="4089542" cy="800219"/>
          </a:xfrm>
          <a:prstGeom prst="rect">
            <a:avLst/>
          </a:prstGeom>
          <a:noFill/>
          <a:ln w="9525">
            <a:noFill/>
            <a:miter lim="800000"/>
            <a:headEnd/>
            <a:tailEnd/>
          </a:ln>
        </p:spPr>
        <p:txBody>
          <a:bodyPr wrap="square" lIns="60960" tIns="30480" rIns="60960" bIns="30480">
            <a:spAutoFit/>
          </a:bodyPr>
          <a:lstStyle/>
          <a:p>
            <a:pPr defTabSz="1450904">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Can view profit and loss in the business and overall expenses of the company for a particular period</a:t>
            </a:r>
          </a:p>
        </p:txBody>
      </p:sp>
      <p:sp>
        <p:nvSpPr>
          <p:cNvPr id="30" name="TextBox 29">
            <a:extLst>
              <a:ext uri="{FF2B5EF4-FFF2-40B4-BE49-F238E27FC236}">
                <a16:creationId xmlns:a16="http://schemas.microsoft.com/office/drawing/2014/main" id="{3F9139F3-5CC0-4FD8-8266-662545C38111}"/>
              </a:ext>
            </a:extLst>
          </p:cNvPr>
          <p:cNvSpPr txBox="1"/>
          <p:nvPr/>
        </p:nvSpPr>
        <p:spPr>
          <a:xfrm>
            <a:off x="7504785" y="4488528"/>
            <a:ext cx="2506905" cy="369332"/>
          </a:xfrm>
          <a:prstGeom prst="rect">
            <a:avLst/>
          </a:prstGeom>
          <a:noFill/>
          <a:ln>
            <a:noFill/>
          </a:ln>
        </p:spPr>
        <p:txBody>
          <a:bodyPr wrap="none" rtlCol="0">
            <a:spAutoFit/>
          </a:bodyPr>
          <a:lstStyle/>
          <a:p>
            <a:r>
              <a:rPr lang="en-CA" b="1" spc="300" dirty="0">
                <a:latin typeface="Open Sans" panose="020B0606030504020204" pitchFamily="34" charset="0"/>
                <a:ea typeface="Open Sans" panose="020B0606030504020204" pitchFamily="34" charset="0"/>
                <a:cs typeface="Open Sans" panose="020B0606030504020204" pitchFamily="34" charset="0"/>
              </a:rPr>
              <a:t> Get Sales Analysis</a:t>
            </a:r>
          </a:p>
        </p:txBody>
      </p:sp>
      <p:sp>
        <p:nvSpPr>
          <p:cNvPr id="2" name="Rectangle 1">
            <a:extLst>
              <a:ext uri="{FF2B5EF4-FFF2-40B4-BE49-F238E27FC236}">
                <a16:creationId xmlns:a16="http://schemas.microsoft.com/office/drawing/2014/main" id="{C5446E91-003F-4028-826D-C8C2229260D8}"/>
              </a:ext>
            </a:extLst>
          </p:cNvPr>
          <p:cNvSpPr/>
          <p:nvPr/>
        </p:nvSpPr>
        <p:spPr>
          <a:xfrm>
            <a:off x="521293" y="478565"/>
            <a:ext cx="5452217" cy="5900870"/>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TextBox 13">
            <a:extLst>
              <a:ext uri="{FF2B5EF4-FFF2-40B4-BE49-F238E27FC236}">
                <a16:creationId xmlns:a16="http://schemas.microsoft.com/office/drawing/2014/main" id="{AE244561-24A6-4222-B0DE-4BD59491DD1B}"/>
              </a:ext>
            </a:extLst>
          </p:cNvPr>
          <p:cNvSpPr txBox="1"/>
          <p:nvPr/>
        </p:nvSpPr>
        <p:spPr>
          <a:xfrm>
            <a:off x="6543676" y="404059"/>
            <a:ext cx="4429125" cy="1077218"/>
          </a:xfrm>
          <a:prstGeom prst="rect">
            <a:avLst/>
          </a:prstGeom>
          <a:noFill/>
        </p:spPr>
        <p:txBody>
          <a:bodyPr wrap="square" rtlCol="0">
            <a:spAutoFit/>
          </a:bodyPr>
          <a:lstStyle/>
          <a:p>
            <a:r>
              <a:rPr lang="en-US" sz="3200" b="1" dirty="0">
                <a:latin typeface="Bell MT" panose="02020503060305020303" pitchFamily="18" charset="0"/>
                <a:ea typeface="Open Sans Extrabold" panose="020B0906030804020204" pitchFamily="34" charset="0"/>
                <a:cs typeface="Open Sans" panose="020B0606030504020204" pitchFamily="34" charset="0"/>
              </a:rPr>
              <a:t>With inBills, </a:t>
            </a:r>
          </a:p>
          <a:p>
            <a:r>
              <a:rPr lang="en-US" sz="3200" b="1" dirty="0">
                <a:latin typeface="Bell MT" panose="02020503060305020303" pitchFamily="18" charset="0"/>
                <a:ea typeface="Open Sans Extrabold" panose="020B0906030804020204" pitchFamily="34" charset="0"/>
                <a:cs typeface="Open Sans" panose="020B0606030504020204" pitchFamily="34" charset="0"/>
              </a:rPr>
              <a:t>	      Dealer can..</a:t>
            </a:r>
          </a:p>
        </p:txBody>
      </p:sp>
      <p:sp>
        <p:nvSpPr>
          <p:cNvPr id="15" name="Text Box 10">
            <a:extLst>
              <a:ext uri="{FF2B5EF4-FFF2-40B4-BE49-F238E27FC236}">
                <a16:creationId xmlns:a16="http://schemas.microsoft.com/office/drawing/2014/main" id="{DD8E90ED-AD64-4E12-91E0-24B23E2EA44A}"/>
              </a:ext>
            </a:extLst>
          </p:cNvPr>
          <p:cNvSpPr txBox="1">
            <a:spLocks noChangeArrowheads="1"/>
          </p:cNvSpPr>
          <p:nvPr/>
        </p:nvSpPr>
        <p:spPr bwMode="auto">
          <a:xfrm>
            <a:off x="7559972" y="1823317"/>
            <a:ext cx="4110734" cy="2238241"/>
          </a:xfrm>
          <a:prstGeom prst="rect">
            <a:avLst/>
          </a:prstGeom>
          <a:noFill/>
          <a:ln w="9525">
            <a:noFill/>
            <a:miter lim="800000"/>
            <a:headEnd/>
            <a:tailEnd/>
          </a:ln>
        </p:spPr>
        <p:txBody>
          <a:bodyPr wrap="square" lIns="60960" tIns="30480" rIns="60960" bIns="30480">
            <a:spAutoFit/>
          </a:bodyPr>
          <a:lstStyle/>
          <a:p>
            <a:pPr defTabSz="1450904">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Generate a bill for every sales , share it to customer and have a backup of till date bills</a:t>
            </a:r>
            <a:endParaRPr lang="en-US" sz="1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defTabSz="1450904">
              <a:lnSpc>
                <a:spcPct val="150000"/>
              </a:lnSpc>
            </a:pPr>
            <a:endParaRPr lang="en-US" sz="1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defTabSz="1450904">
              <a:lnSpc>
                <a:spcPct val="150000"/>
              </a:lnSpc>
            </a:pPr>
            <a:endParaRPr lang="en-US" sz="1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defTabSz="1450904">
              <a:lnSpc>
                <a:spcPct val="150000"/>
              </a:lnSpc>
            </a:pPr>
            <a:endParaRPr lang="en-US" sz="1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Text Box 10">
            <a:extLst>
              <a:ext uri="{FF2B5EF4-FFF2-40B4-BE49-F238E27FC236}">
                <a16:creationId xmlns:a16="http://schemas.microsoft.com/office/drawing/2014/main" id="{DD8E90ED-AD64-4E12-91E0-24B23E2EA44A}"/>
              </a:ext>
            </a:extLst>
          </p:cNvPr>
          <p:cNvSpPr txBox="1">
            <a:spLocks noChangeArrowheads="1"/>
          </p:cNvSpPr>
          <p:nvPr/>
        </p:nvSpPr>
        <p:spPr bwMode="auto">
          <a:xfrm>
            <a:off x="7597459" y="3446092"/>
            <a:ext cx="4349376" cy="755079"/>
          </a:xfrm>
          <a:prstGeom prst="rect">
            <a:avLst/>
          </a:prstGeom>
          <a:noFill/>
          <a:ln w="9525">
            <a:noFill/>
            <a:miter lim="800000"/>
            <a:headEnd/>
            <a:tailEnd/>
          </a:ln>
        </p:spPr>
        <p:txBody>
          <a:bodyPr wrap="square" lIns="60960" tIns="30480" rIns="60960" bIns="30480">
            <a:spAutoFit/>
          </a:bodyPr>
          <a:lstStyle/>
          <a:p>
            <a:pPr defTabSz="1450904">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Keep track of  stocks of every product available in their store</a:t>
            </a:r>
          </a:p>
        </p:txBody>
      </p:sp>
      <p:pic>
        <p:nvPicPr>
          <p:cNvPr id="7" name="Picture 6">
            <a:extLst>
              <a:ext uri="{FF2B5EF4-FFF2-40B4-BE49-F238E27FC236}">
                <a16:creationId xmlns:a16="http://schemas.microsoft.com/office/drawing/2014/main" id="{55577399-CE1D-EEDF-4FC4-EE14933CF2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1861" y="1625262"/>
            <a:ext cx="453582" cy="453582"/>
          </a:xfrm>
          <a:prstGeom prst="rect">
            <a:avLst/>
          </a:prstGeom>
        </p:spPr>
      </p:pic>
      <p:pic>
        <p:nvPicPr>
          <p:cNvPr id="9" name="Picture 8">
            <a:extLst>
              <a:ext uri="{FF2B5EF4-FFF2-40B4-BE49-F238E27FC236}">
                <a16:creationId xmlns:a16="http://schemas.microsoft.com/office/drawing/2014/main" id="{E211D612-6EA3-C86D-8FB3-7154DF8EA1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1861" y="3139389"/>
            <a:ext cx="453581" cy="453581"/>
          </a:xfrm>
          <a:prstGeom prst="rect">
            <a:avLst/>
          </a:prstGeom>
        </p:spPr>
      </p:pic>
      <p:pic>
        <p:nvPicPr>
          <p:cNvPr id="12" name="Picture 11">
            <a:extLst>
              <a:ext uri="{FF2B5EF4-FFF2-40B4-BE49-F238E27FC236}">
                <a16:creationId xmlns:a16="http://schemas.microsoft.com/office/drawing/2014/main" id="{BE4C8551-1425-9412-888B-88AD2B8BF2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01860" y="4495108"/>
            <a:ext cx="453581" cy="453581"/>
          </a:xfrm>
          <a:prstGeom prst="rect">
            <a:avLst/>
          </a:prstGeom>
        </p:spPr>
      </p:pic>
      <p:pic>
        <p:nvPicPr>
          <p:cNvPr id="17" name="Picture 16">
            <a:extLst>
              <a:ext uri="{FF2B5EF4-FFF2-40B4-BE49-F238E27FC236}">
                <a16:creationId xmlns:a16="http://schemas.microsoft.com/office/drawing/2014/main" id="{54C448EC-187C-14F4-3C3B-C584A58DD7A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1292" y="482010"/>
            <a:ext cx="1785422" cy="721119"/>
          </a:xfrm>
          <a:prstGeom prst="rect">
            <a:avLst/>
          </a:prstGeom>
        </p:spPr>
      </p:pic>
    </p:spTree>
    <p:extLst>
      <p:ext uri="{BB962C8B-B14F-4D97-AF65-F5344CB8AC3E}">
        <p14:creationId xmlns:p14="http://schemas.microsoft.com/office/powerpoint/2010/main" val="276347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9747D1BA-A897-46D6-A5EC-8A0966EEA653}"/>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2135" b="12135"/>
          <a:stretch>
            <a:fillRect/>
          </a:stretch>
        </p:blipFill>
        <p:spPr/>
      </p:pic>
      <p:sp>
        <p:nvSpPr>
          <p:cNvPr id="17" name="Text Box 10">
            <a:extLst>
              <a:ext uri="{FF2B5EF4-FFF2-40B4-BE49-F238E27FC236}">
                <a16:creationId xmlns:a16="http://schemas.microsoft.com/office/drawing/2014/main" id="{9FE534F6-7CD6-4FE0-9649-6DB87D0B8C0A}"/>
              </a:ext>
            </a:extLst>
          </p:cNvPr>
          <p:cNvSpPr txBox="1">
            <a:spLocks noChangeArrowheads="1"/>
          </p:cNvSpPr>
          <p:nvPr/>
        </p:nvSpPr>
        <p:spPr bwMode="auto">
          <a:xfrm>
            <a:off x="1271080" y="3191177"/>
            <a:ext cx="4483677" cy="848309"/>
          </a:xfrm>
          <a:prstGeom prst="rect">
            <a:avLst/>
          </a:prstGeom>
          <a:noFill/>
          <a:ln w="9525">
            <a:noFill/>
            <a:miter lim="800000"/>
            <a:headEnd/>
            <a:tailEnd/>
          </a:ln>
        </p:spPr>
        <p:txBody>
          <a:bodyPr wrap="square" lIns="60960" tIns="30480" rIns="60960" bIns="30480" anchor="ctr">
            <a:spAutoFit/>
          </a:bodyPr>
          <a:lstStyle/>
          <a:p>
            <a:pPr defTabSz="1450904">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Respond to a customer’s request based on their preference.</a:t>
            </a:r>
          </a:p>
        </p:txBody>
      </p:sp>
      <p:sp>
        <p:nvSpPr>
          <p:cNvPr id="18" name="Text Box 10">
            <a:extLst>
              <a:ext uri="{FF2B5EF4-FFF2-40B4-BE49-F238E27FC236}">
                <a16:creationId xmlns:a16="http://schemas.microsoft.com/office/drawing/2014/main" id="{A5AFAD2C-3C67-46B5-96CD-69D0B86C5F03}"/>
              </a:ext>
            </a:extLst>
          </p:cNvPr>
          <p:cNvSpPr txBox="1">
            <a:spLocks noChangeArrowheads="1"/>
          </p:cNvSpPr>
          <p:nvPr/>
        </p:nvSpPr>
        <p:spPr bwMode="auto">
          <a:xfrm>
            <a:off x="1350593" y="4344120"/>
            <a:ext cx="4304772" cy="848309"/>
          </a:xfrm>
          <a:prstGeom prst="rect">
            <a:avLst/>
          </a:prstGeom>
          <a:noFill/>
          <a:ln w="9525">
            <a:noFill/>
            <a:miter lim="800000"/>
            <a:headEnd/>
            <a:tailEnd/>
          </a:ln>
        </p:spPr>
        <p:txBody>
          <a:bodyPr wrap="square" lIns="60960" tIns="30480" rIns="60960" bIns="30480" anchor="ctr">
            <a:spAutoFit/>
          </a:bodyPr>
          <a:lstStyle/>
          <a:p>
            <a:pPr defTabSz="1450904">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Manage payments made by  the customers</a:t>
            </a:r>
          </a:p>
        </p:txBody>
      </p:sp>
      <p:sp>
        <p:nvSpPr>
          <p:cNvPr id="2" name="Rectangle 1">
            <a:extLst>
              <a:ext uri="{FF2B5EF4-FFF2-40B4-BE49-F238E27FC236}">
                <a16:creationId xmlns:a16="http://schemas.microsoft.com/office/drawing/2014/main" id="{0F635D59-4FF6-466A-81FD-174EF57C401F}"/>
              </a:ext>
            </a:extLst>
          </p:cNvPr>
          <p:cNvSpPr/>
          <p:nvPr/>
        </p:nvSpPr>
        <p:spPr>
          <a:xfrm>
            <a:off x="6155267" y="0"/>
            <a:ext cx="6036733" cy="6858000"/>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descr="E:\websites\free-power-point-templates\2012\logos.png">
            <a:extLst>
              <a:ext uri="{FF2B5EF4-FFF2-40B4-BE49-F238E27FC236}">
                <a16:creationId xmlns:a16="http://schemas.microsoft.com/office/drawing/2014/main" id="{4AFED7B2-379F-4073-A2D4-B98BE9C11DB6}"/>
              </a:ext>
            </a:extLst>
          </p:cNvPr>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a:off x="11275476" y="6488531"/>
            <a:ext cx="754882" cy="271757"/>
          </a:xfrm>
          <a:prstGeom prst="rect">
            <a:avLst/>
          </a:prstGeom>
          <a:noFill/>
          <a:ln>
            <a:noFill/>
          </a:ln>
          <a:extLst>
            <a:ext uri="{909E8E84-426E-40dd-AFC4-6F175D3DCCD1}">
              <a14:hiddenFill xmlns:a14="http://schemas.microsoft.com/office/drawing/2010/main" xmlns="">
                <a:solidFill>
                  <a:srgbClr val="FFFFFF"/>
                </a:solidFill>
              </a14:hiddenFill>
            </a:ext>
          </a:extLst>
        </p:spPr>
      </p:pic>
      <p:sp>
        <p:nvSpPr>
          <p:cNvPr id="5" name="TextBox 4">
            <a:extLst>
              <a:ext uri="{FF2B5EF4-FFF2-40B4-BE49-F238E27FC236}">
                <a16:creationId xmlns:a16="http://schemas.microsoft.com/office/drawing/2014/main" id="{031D6C2B-C7C5-6A39-2729-6AAD1F44E022}"/>
              </a:ext>
            </a:extLst>
          </p:cNvPr>
          <p:cNvSpPr txBox="1"/>
          <p:nvPr/>
        </p:nvSpPr>
        <p:spPr>
          <a:xfrm>
            <a:off x="272084" y="245033"/>
            <a:ext cx="4429125" cy="1077218"/>
          </a:xfrm>
          <a:prstGeom prst="rect">
            <a:avLst/>
          </a:prstGeom>
          <a:noFill/>
        </p:spPr>
        <p:txBody>
          <a:bodyPr wrap="square" rtlCol="0">
            <a:spAutoFit/>
          </a:bodyPr>
          <a:lstStyle/>
          <a:p>
            <a:r>
              <a:rPr lang="en-US" sz="3200" b="1" dirty="0">
                <a:latin typeface="Bell MT" panose="02020503060305020303" pitchFamily="18" charset="0"/>
                <a:ea typeface="Open Sans Extrabold" panose="020B0906030804020204" pitchFamily="34" charset="0"/>
                <a:cs typeface="Open Sans" panose="020B0606030504020204" pitchFamily="34" charset="0"/>
              </a:rPr>
              <a:t>With inBills, </a:t>
            </a:r>
          </a:p>
          <a:p>
            <a:r>
              <a:rPr lang="en-US" sz="3200" b="1" dirty="0">
                <a:latin typeface="Bell MT" panose="02020503060305020303" pitchFamily="18" charset="0"/>
                <a:ea typeface="Open Sans Extrabold" panose="020B0906030804020204" pitchFamily="34" charset="0"/>
                <a:cs typeface="Open Sans" panose="020B0606030504020204" pitchFamily="34" charset="0"/>
              </a:rPr>
              <a:t>	    Contractor can..</a:t>
            </a:r>
          </a:p>
        </p:txBody>
      </p:sp>
      <p:sp>
        <p:nvSpPr>
          <p:cNvPr id="7" name="TextBox 6">
            <a:extLst>
              <a:ext uri="{FF2B5EF4-FFF2-40B4-BE49-F238E27FC236}">
                <a16:creationId xmlns:a16="http://schemas.microsoft.com/office/drawing/2014/main" id="{ABCEB95C-2EC9-85C4-6F7A-84468954AE83}"/>
              </a:ext>
            </a:extLst>
          </p:cNvPr>
          <p:cNvSpPr txBox="1"/>
          <p:nvPr/>
        </p:nvSpPr>
        <p:spPr>
          <a:xfrm>
            <a:off x="1271080" y="2243677"/>
            <a:ext cx="3777998" cy="369332"/>
          </a:xfrm>
          <a:prstGeom prst="rect">
            <a:avLst/>
          </a:prstGeom>
          <a:noFill/>
        </p:spPr>
        <p:txBody>
          <a:bodyPr wrap="square" rtlCol="0">
            <a:spAutoFit/>
          </a:bodyPr>
          <a:lstStyle/>
          <a:p>
            <a:r>
              <a:rPr lang="en-IN" dirty="0">
                <a:latin typeface="Open Sans" panose="020B0606030504020204" pitchFamily="34" charset="0"/>
                <a:ea typeface="Open Sans" panose="020B0606030504020204" pitchFamily="34" charset="0"/>
                <a:cs typeface="Open Sans" panose="020B0606030504020204" pitchFamily="34" charset="0"/>
              </a:rPr>
              <a:t> get more customer requests </a:t>
            </a:r>
          </a:p>
        </p:txBody>
      </p:sp>
      <p:pic>
        <p:nvPicPr>
          <p:cNvPr id="11" name="Picture 10">
            <a:extLst>
              <a:ext uri="{FF2B5EF4-FFF2-40B4-BE49-F238E27FC236}">
                <a16:creationId xmlns:a16="http://schemas.microsoft.com/office/drawing/2014/main" id="{6D352FAA-45C8-F42B-BDF9-2C1BF12C1B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144" y="3289226"/>
            <a:ext cx="533330" cy="533330"/>
          </a:xfrm>
          <a:prstGeom prst="rect">
            <a:avLst/>
          </a:prstGeom>
        </p:spPr>
      </p:pic>
      <p:pic>
        <p:nvPicPr>
          <p:cNvPr id="15" name="Picture 14">
            <a:extLst>
              <a:ext uri="{FF2B5EF4-FFF2-40B4-BE49-F238E27FC236}">
                <a16:creationId xmlns:a16="http://schemas.microsoft.com/office/drawing/2014/main" id="{A9AC546B-D2FA-DD07-67A3-5DF49C23BE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1144" y="2153476"/>
            <a:ext cx="549734" cy="549734"/>
          </a:xfrm>
          <a:prstGeom prst="rect">
            <a:avLst/>
          </a:prstGeom>
        </p:spPr>
      </p:pic>
      <p:pic>
        <p:nvPicPr>
          <p:cNvPr id="20" name="Picture 19">
            <a:extLst>
              <a:ext uri="{FF2B5EF4-FFF2-40B4-BE49-F238E27FC236}">
                <a16:creationId xmlns:a16="http://schemas.microsoft.com/office/drawing/2014/main" id="{1F4A4399-42D2-2105-1156-BAA0BDF37E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5823" y="4427795"/>
            <a:ext cx="549735" cy="549735"/>
          </a:xfrm>
          <a:prstGeom prst="rect">
            <a:avLst/>
          </a:prstGeom>
        </p:spPr>
      </p:pic>
      <p:pic>
        <p:nvPicPr>
          <p:cNvPr id="21" name="Picture 20">
            <a:extLst>
              <a:ext uri="{FF2B5EF4-FFF2-40B4-BE49-F238E27FC236}">
                <a16:creationId xmlns:a16="http://schemas.microsoft.com/office/drawing/2014/main" id="{F18CD014-D36E-233E-B83B-2F9F1E282D4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66644" y="0"/>
            <a:ext cx="1785422" cy="721119"/>
          </a:xfrm>
          <a:prstGeom prst="rect">
            <a:avLst/>
          </a:prstGeom>
        </p:spPr>
      </p:pic>
    </p:spTree>
    <p:extLst>
      <p:ext uri="{BB962C8B-B14F-4D97-AF65-F5344CB8AC3E}">
        <p14:creationId xmlns:p14="http://schemas.microsoft.com/office/powerpoint/2010/main" val="2120505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E7A4C43F-0D19-423A-BCD1-9E9811694D2D}"/>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813" b="7813"/>
          <a:stretch>
            <a:fillRect/>
          </a:stretch>
        </p:blipFill>
        <p:spPr/>
      </p:pic>
      <p:sp>
        <p:nvSpPr>
          <p:cNvPr id="5" name="Rectangle 4"/>
          <p:cNvSpPr/>
          <p:nvPr/>
        </p:nvSpPr>
        <p:spPr>
          <a:xfrm>
            <a:off x="0" y="0"/>
            <a:ext cx="12192000" cy="6858000"/>
          </a:xfrm>
          <a:prstGeom prst="rect">
            <a:avLst/>
          </a:prstGeom>
          <a:gradFill>
            <a:gsLst>
              <a:gs pos="0">
                <a:schemeClr val="tx1">
                  <a:alpha val="51000"/>
                </a:schemeClr>
              </a:gs>
              <a:gs pos="100000">
                <a:schemeClr val="tx1">
                  <a:alpha val="8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22942F5-B4CB-4528-ADB5-6223A7CCF49C}"/>
              </a:ext>
            </a:extLst>
          </p:cNvPr>
          <p:cNvSpPr/>
          <p:nvPr/>
        </p:nvSpPr>
        <p:spPr>
          <a:xfrm>
            <a:off x="1" y="0"/>
            <a:ext cx="12191999" cy="685800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Text Box 7"/>
          <p:cNvSpPr txBox="1">
            <a:spLocks noChangeArrowheads="1"/>
          </p:cNvSpPr>
          <p:nvPr/>
        </p:nvSpPr>
        <p:spPr bwMode="auto">
          <a:xfrm>
            <a:off x="767255" y="2238706"/>
            <a:ext cx="10783614" cy="2092881"/>
          </a:xfrm>
          <a:prstGeom prst="rect">
            <a:avLst/>
          </a:prstGeom>
          <a:noFill/>
          <a:ln w="9525">
            <a:noFill/>
            <a:miter lim="800000"/>
            <a:headEnd/>
            <a:tailEnd/>
          </a:ln>
        </p:spPr>
        <p:txBody>
          <a:bodyPr wrap="square" lIns="60960" tIns="30480" rIns="60960" bIns="30480">
            <a:spAutoFit/>
          </a:bodyPr>
          <a:lstStyle/>
          <a:p>
            <a:pPr algn="ctr" defTabSz="1450904"/>
            <a:r>
              <a:rPr lang="en-CA" sz="6600" b="1" spc="600" dirty="0">
                <a:solidFill>
                  <a:schemeClr val="bg1"/>
                </a:solidFill>
                <a:latin typeface="Open Sans" panose="020B0606030504020204" pitchFamily="34" charset="0"/>
                <a:ea typeface="Open Sans" panose="020B0606030504020204" pitchFamily="34" charset="0"/>
                <a:cs typeface="Open Sans" panose="020B0606030504020204" pitchFamily="34" charset="0"/>
              </a:rPr>
              <a:t>Project Demonstration</a:t>
            </a:r>
          </a:p>
        </p:txBody>
      </p:sp>
      <p:pic>
        <p:nvPicPr>
          <p:cNvPr id="7" name="Picture 6" descr="E:\websites\free-power-point-templates\2012\logos.png">
            <a:extLst>
              <a:ext uri="{FF2B5EF4-FFF2-40B4-BE49-F238E27FC236}">
                <a16:creationId xmlns:a16="http://schemas.microsoft.com/office/drawing/2014/main" id="{D15D8EEA-6E59-4A21-B88D-1E99A4A7B60D}"/>
              </a:ext>
            </a:extLst>
          </p:cNvPr>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a:off x="11275476" y="6488531"/>
            <a:ext cx="754882" cy="271757"/>
          </a:xfrm>
          <a:prstGeom prst="rect">
            <a:avLst/>
          </a:prstGeom>
          <a:noFill/>
          <a:ln>
            <a:noFill/>
          </a:ln>
          <a:extLst>
            <a:ext uri="{909E8E84-426E-40dd-AFC4-6F175D3DCCD1}">
              <a14:hiddenFill xmlns=""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2AD59AC-1588-32A8-6B3F-3AAD691915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82765" y="0"/>
            <a:ext cx="1785422" cy="721119"/>
          </a:xfrm>
          <a:prstGeom prst="rect">
            <a:avLst/>
          </a:prstGeom>
        </p:spPr>
      </p:pic>
    </p:spTree>
    <p:extLst>
      <p:ext uri="{BB962C8B-B14F-4D97-AF65-F5344CB8AC3E}">
        <p14:creationId xmlns:p14="http://schemas.microsoft.com/office/powerpoint/2010/main" val="395732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AE451439-6A93-A1FE-57AE-C8C5FBBBBFB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4991" r="14991"/>
          <a:stretch>
            <a:fillRect/>
          </a:stretch>
        </p:blipFill>
        <p:spPr>
          <a:xfrm>
            <a:off x="1" y="49120"/>
            <a:ext cx="1669774" cy="6759759"/>
          </a:xfrm>
        </p:spPr>
      </p:pic>
      <p:sp>
        <p:nvSpPr>
          <p:cNvPr id="8" name="TextBox 7">
            <a:extLst>
              <a:ext uri="{FF2B5EF4-FFF2-40B4-BE49-F238E27FC236}">
                <a16:creationId xmlns:a16="http://schemas.microsoft.com/office/drawing/2014/main" id="{38F8D724-B417-4B22-A8CB-704AB7797025}"/>
              </a:ext>
            </a:extLst>
          </p:cNvPr>
          <p:cNvSpPr txBox="1"/>
          <p:nvPr/>
        </p:nvSpPr>
        <p:spPr>
          <a:xfrm>
            <a:off x="2179505" y="276259"/>
            <a:ext cx="6197240" cy="584775"/>
          </a:xfrm>
          <a:prstGeom prst="rect">
            <a:avLst/>
          </a:prstGeom>
          <a:noFill/>
        </p:spPr>
        <p:txBody>
          <a:bodyPr wrap="square" rtlCol="0">
            <a:spAutoFit/>
          </a:bodyPr>
          <a:lstStyle/>
          <a:p>
            <a:r>
              <a:rPr lang="en-US" sz="3200" b="1" dirty="0">
                <a:latin typeface="Open Sans" panose="020B0606030504020204" pitchFamily="34" charset="0"/>
                <a:ea typeface="Open Sans Extrabold" panose="020B0906030804020204" pitchFamily="34" charset="0"/>
                <a:cs typeface="Open Sans" panose="020B0606030504020204" pitchFamily="34" charset="0"/>
              </a:rPr>
              <a:t>Further Enhancements:</a:t>
            </a:r>
          </a:p>
        </p:txBody>
      </p:sp>
      <p:sp>
        <p:nvSpPr>
          <p:cNvPr id="11" name="TextBox 10">
            <a:extLst>
              <a:ext uri="{FF2B5EF4-FFF2-40B4-BE49-F238E27FC236}">
                <a16:creationId xmlns:a16="http://schemas.microsoft.com/office/drawing/2014/main" id="{CCAC9BBC-8445-4958-AECA-3A9E1F43E785}"/>
              </a:ext>
            </a:extLst>
          </p:cNvPr>
          <p:cNvSpPr txBox="1"/>
          <p:nvPr/>
        </p:nvSpPr>
        <p:spPr>
          <a:xfrm>
            <a:off x="6589579" y="1788143"/>
            <a:ext cx="4907095" cy="400110"/>
          </a:xfrm>
          <a:prstGeom prst="rect">
            <a:avLst/>
          </a:prstGeom>
          <a:noFill/>
        </p:spPr>
        <p:txBody>
          <a:bodyPr wrap="square" rtlCol="0">
            <a:spAutoFit/>
          </a:bodyPr>
          <a:lstStyle/>
          <a:p>
            <a:r>
              <a:rPr lang="en-US" sz="2000" i="1" dirty="0">
                <a:latin typeface="Open Sans" panose="020B0606030504020204" pitchFamily="34" charset="0"/>
                <a:ea typeface="Open Sans" panose="020B0606030504020204" pitchFamily="34" charset="0"/>
                <a:cs typeface="Open Sans" panose="020B0606030504020204" pitchFamily="34" charset="0"/>
              </a:rPr>
              <a:t>        </a:t>
            </a:r>
          </a:p>
        </p:txBody>
      </p:sp>
      <p:sp>
        <p:nvSpPr>
          <p:cNvPr id="12" name="Rectangle 11">
            <a:extLst>
              <a:ext uri="{FF2B5EF4-FFF2-40B4-BE49-F238E27FC236}">
                <a16:creationId xmlns:a16="http://schemas.microsoft.com/office/drawing/2014/main" id="{B46117F7-BF2B-4F16-BAFD-D9DB499C9578}"/>
              </a:ext>
            </a:extLst>
          </p:cNvPr>
          <p:cNvSpPr/>
          <p:nvPr/>
        </p:nvSpPr>
        <p:spPr>
          <a:xfrm>
            <a:off x="2373621" y="1140851"/>
            <a:ext cx="1669775" cy="2956579"/>
          </a:xfrm>
          <a:prstGeom prst="rect">
            <a:avLst/>
          </a:prstGeom>
        </p:spPr>
        <p:txBody>
          <a:bodyPr wrap="square">
            <a:spAutoFit/>
          </a:bodyPr>
          <a:lstStyle/>
          <a:p>
            <a:pPr>
              <a:lnSpc>
                <a:spcPct val="150000"/>
              </a:lnSpc>
            </a:pPr>
            <a:r>
              <a:rPr lang="en-US" b="1" dirty="0">
                <a:latin typeface="Open Sans" panose="020B0606030504020204" pitchFamily="34" charset="0"/>
                <a:ea typeface="Open Sans" panose="020B0606030504020204" pitchFamily="34" charset="0"/>
                <a:cs typeface="Open Sans" panose="020B0606030504020204" pitchFamily="34" charset="0"/>
              </a:rPr>
              <a:t>  Deletion:                                                             </a:t>
            </a:r>
            <a:endParaRPr lang="en-US"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					</a:t>
            </a:r>
          </a:p>
        </p:txBody>
      </p:sp>
      <p:sp>
        <p:nvSpPr>
          <p:cNvPr id="2" name="Rectangle 1">
            <a:extLst>
              <a:ext uri="{FF2B5EF4-FFF2-40B4-BE49-F238E27FC236}">
                <a16:creationId xmlns:a16="http://schemas.microsoft.com/office/drawing/2014/main" id="{E8B16FFB-58D5-432C-9DBC-CAAFD6D71BB1}"/>
              </a:ext>
            </a:extLst>
          </p:cNvPr>
          <p:cNvSpPr/>
          <p:nvPr/>
        </p:nvSpPr>
        <p:spPr>
          <a:xfrm>
            <a:off x="-1" y="529"/>
            <a:ext cx="1669775" cy="685747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descr="E:\websites\free-power-point-templates\2012\logos.png">
            <a:extLst>
              <a:ext uri="{FF2B5EF4-FFF2-40B4-BE49-F238E27FC236}">
                <a16:creationId xmlns:a16="http://schemas.microsoft.com/office/drawing/2014/main" id="{8B9F7D1C-3403-4ED0-A144-1681CD8B9E94}"/>
              </a:ext>
            </a:extLst>
          </p:cNvPr>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a:off x="152069" y="6488531"/>
            <a:ext cx="754882" cy="271757"/>
          </a:xfrm>
          <a:prstGeom prst="rect">
            <a:avLst/>
          </a:prstGeom>
          <a:noFill/>
          <a:ln>
            <a:noFill/>
          </a:ln>
          <a:extLst>
            <a:ext uri="{909E8E84-426E-40dd-AFC4-6F175D3DCCD1}">
              <a14:hiddenFill xmlns=""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E168564-ADB1-AF56-2D43-F3433C662F28}"/>
              </a:ext>
            </a:extLst>
          </p:cNvPr>
          <p:cNvSpPr txBox="1"/>
          <p:nvPr/>
        </p:nvSpPr>
        <p:spPr>
          <a:xfrm>
            <a:off x="7663422" y="1210259"/>
            <a:ext cx="3916018" cy="369332"/>
          </a:xfrm>
          <a:prstGeom prst="rect">
            <a:avLst/>
          </a:prstGeom>
          <a:noFill/>
        </p:spPr>
        <p:txBody>
          <a:bodyPr wrap="square" rtlCol="0">
            <a:sp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Message Notification:</a:t>
            </a:r>
          </a:p>
        </p:txBody>
      </p:sp>
      <p:pic>
        <p:nvPicPr>
          <p:cNvPr id="14" name="Picture 13">
            <a:extLst>
              <a:ext uri="{FF2B5EF4-FFF2-40B4-BE49-F238E27FC236}">
                <a16:creationId xmlns:a16="http://schemas.microsoft.com/office/drawing/2014/main" id="{8D0BC763-AC95-07DB-45E1-0EBBD6BF00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4167" y="1339050"/>
            <a:ext cx="449093" cy="449093"/>
          </a:xfrm>
          <a:prstGeom prst="rect">
            <a:avLst/>
          </a:prstGeom>
        </p:spPr>
      </p:pic>
      <p:sp>
        <p:nvSpPr>
          <p:cNvPr id="16" name="TextBox 15">
            <a:extLst>
              <a:ext uri="{FF2B5EF4-FFF2-40B4-BE49-F238E27FC236}">
                <a16:creationId xmlns:a16="http://schemas.microsoft.com/office/drawing/2014/main" id="{DA3960A5-18E9-FBAD-F62D-149AA6370003}"/>
              </a:ext>
            </a:extLst>
          </p:cNvPr>
          <p:cNvSpPr txBox="1"/>
          <p:nvPr/>
        </p:nvSpPr>
        <p:spPr>
          <a:xfrm>
            <a:off x="2574236" y="4302133"/>
            <a:ext cx="2514600" cy="463588"/>
          </a:xfrm>
          <a:prstGeom prst="rect">
            <a:avLst/>
          </a:prstGeom>
          <a:noFill/>
        </p:spPr>
        <p:txBody>
          <a:bodyPr wrap="square">
            <a:spAutoFit/>
          </a:bodyPr>
          <a:lstStyle/>
          <a:p>
            <a:pPr>
              <a:lnSpc>
                <a:spcPct val="150000"/>
              </a:lnSpc>
            </a:pPr>
            <a:r>
              <a:rPr lang="en-US" b="1" dirty="0">
                <a:latin typeface="Open Sans" panose="020B0606030504020204" pitchFamily="34" charset="0"/>
                <a:ea typeface="Open Sans" panose="020B0606030504020204" pitchFamily="34" charset="0"/>
                <a:cs typeface="Open Sans" panose="020B0606030504020204" pitchFamily="34" charset="0"/>
              </a:rPr>
              <a:t>Backup &amp; Recovery:</a:t>
            </a:r>
          </a:p>
        </p:txBody>
      </p:sp>
      <p:pic>
        <p:nvPicPr>
          <p:cNvPr id="19" name="Picture 18">
            <a:extLst>
              <a:ext uri="{FF2B5EF4-FFF2-40B4-BE49-F238E27FC236}">
                <a16:creationId xmlns:a16="http://schemas.microsoft.com/office/drawing/2014/main" id="{47A020DD-07DA-8179-C5C9-50C7B8B3F9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04045" y="4357402"/>
            <a:ext cx="449093" cy="449093"/>
          </a:xfrm>
          <a:prstGeom prst="rect">
            <a:avLst/>
          </a:prstGeom>
        </p:spPr>
      </p:pic>
      <p:pic>
        <p:nvPicPr>
          <p:cNvPr id="21" name="Picture 20">
            <a:extLst>
              <a:ext uri="{FF2B5EF4-FFF2-40B4-BE49-F238E27FC236}">
                <a16:creationId xmlns:a16="http://schemas.microsoft.com/office/drawing/2014/main" id="{C706869B-7DB2-6D3C-0311-631BF94AC1E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22156" y="2574276"/>
            <a:ext cx="449094" cy="449094"/>
          </a:xfrm>
          <a:prstGeom prst="rect">
            <a:avLst/>
          </a:prstGeom>
        </p:spPr>
      </p:pic>
      <p:sp>
        <p:nvSpPr>
          <p:cNvPr id="22" name="TextBox 21">
            <a:extLst>
              <a:ext uri="{FF2B5EF4-FFF2-40B4-BE49-F238E27FC236}">
                <a16:creationId xmlns:a16="http://schemas.microsoft.com/office/drawing/2014/main" id="{FF667F06-6A68-F631-D5CD-F52B6494A33E}"/>
              </a:ext>
            </a:extLst>
          </p:cNvPr>
          <p:cNvSpPr txBox="1"/>
          <p:nvPr/>
        </p:nvSpPr>
        <p:spPr>
          <a:xfrm>
            <a:off x="2534482" y="2959290"/>
            <a:ext cx="4012241" cy="646331"/>
          </a:xfrm>
          <a:prstGeom prst="rect">
            <a:avLst/>
          </a:prstGeom>
          <a:noFill/>
        </p:spPr>
        <p:txBody>
          <a:bodyPr wrap="square" rtlCol="0">
            <a:spAutoFit/>
          </a:bodyPr>
          <a:lstStyle/>
          <a:p>
            <a:r>
              <a:rPr lang="en-IN" dirty="0">
                <a:latin typeface="Open Sans" panose="020B0606030504020204" pitchFamily="34" charset="0"/>
                <a:ea typeface="Open Sans" panose="020B0606030504020204" pitchFamily="34" charset="0"/>
                <a:cs typeface="Open Sans" panose="020B0606030504020204" pitchFamily="34" charset="0"/>
              </a:rPr>
              <a:t>Payments using gateways like GPay, PhonePe         </a:t>
            </a:r>
          </a:p>
        </p:txBody>
      </p:sp>
      <p:sp>
        <p:nvSpPr>
          <p:cNvPr id="23" name="TextBox 22">
            <a:extLst>
              <a:ext uri="{FF2B5EF4-FFF2-40B4-BE49-F238E27FC236}">
                <a16:creationId xmlns:a16="http://schemas.microsoft.com/office/drawing/2014/main" id="{8A32CECC-1E0E-168B-997D-AAA18E0324A6}"/>
              </a:ext>
            </a:extLst>
          </p:cNvPr>
          <p:cNvSpPr txBox="1"/>
          <p:nvPr/>
        </p:nvSpPr>
        <p:spPr>
          <a:xfrm>
            <a:off x="2431493" y="1547382"/>
            <a:ext cx="4758034" cy="369332"/>
          </a:xfrm>
          <a:prstGeom prst="rect">
            <a:avLst/>
          </a:prstGeom>
          <a:noFill/>
        </p:spPr>
        <p:txBody>
          <a:bodyPr wrap="non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 An option to delete unwanted bills              </a:t>
            </a:r>
            <a:endParaRPr lang="en-IN" dirty="0"/>
          </a:p>
        </p:txBody>
      </p:sp>
      <p:sp>
        <p:nvSpPr>
          <p:cNvPr id="24" name="TextBox 23">
            <a:extLst>
              <a:ext uri="{FF2B5EF4-FFF2-40B4-BE49-F238E27FC236}">
                <a16:creationId xmlns:a16="http://schemas.microsoft.com/office/drawing/2014/main" id="{5A737E36-8F14-6F63-F7E3-F10EBFC64291}"/>
              </a:ext>
            </a:extLst>
          </p:cNvPr>
          <p:cNvSpPr txBox="1"/>
          <p:nvPr/>
        </p:nvSpPr>
        <p:spPr>
          <a:xfrm>
            <a:off x="2613992" y="4718483"/>
            <a:ext cx="4635170" cy="646331"/>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An option to specify the duration for    backup         </a:t>
            </a:r>
            <a:endParaRPr lang="en-IN" dirty="0"/>
          </a:p>
        </p:txBody>
      </p:sp>
      <p:sp>
        <p:nvSpPr>
          <p:cNvPr id="25" name="TextBox 24">
            <a:extLst>
              <a:ext uri="{FF2B5EF4-FFF2-40B4-BE49-F238E27FC236}">
                <a16:creationId xmlns:a16="http://schemas.microsoft.com/office/drawing/2014/main" id="{C3FB0F65-D528-D639-79E6-A4466CA41A09}"/>
              </a:ext>
            </a:extLst>
          </p:cNvPr>
          <p:cNvSpPr txBox="1"/>
          <p:nvPr/>
        </p:nvSpPr>
        <p:spPr>
          <a:xfrm>
            <a:off x="2534479" y="2581471"/>
            <a:ext cx="3916018" cy="369332"/>
          </a:xfrm>
          <a:prstGeom prst="rect">
            <a:avLst/>
          </a:prstGeom>
          <a:noFill/>
        </p:spPr>
        <p:txBody>
          <a:bodyPr wrap="square" rtlCol="0">
            <a:sp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Payment Gateway:</a:t>
            </a:r>
          </a:p>
        </p:txBody>
      </p:sp>
      <p:sp>
        <p:nvSpPr>
          <p:cNvPr id="26" name="TextBox 25">
            <a:extLst>
              <a:ext uri="{FF2B5EF4-FFF2-40B4-BE49-F238E27FC236}">
                <a16:creationId xmlns:a16="http://schemas.microsoft.com/office/drawing/2014/main" id="{78740EBC-D32E-7092-C827-DFE7DD19C628}"/>
              </a:ext>
            </a:extLst>
          </p:cNvPr>
          <p:cNvSpPr txBox="1"/>
          <p:nvPr/>
        </p:nvSpPr>
        <p:spPr>
          <a:xfrm>
            <a:off x="7653483" y="1521313"/>
            <a:ext cx="4422560" cy="646331"/>
          </a:xfrm>
          <a:prstGeom prst="rect">
            <a:avLst/>
          </a:prstGeom>
          <a:noFill/>
        </p:spPr>
        <p:txBody>
          <a:bodyPr wrap="square" rtlCol="0">
            <a:spAutoFit/>
          </a:bodyPr>
          <a:lstStyle/>
          <a:p>
            <a:r>
              <a:rPr lang="en-IN" dirty="0">
                <a:latin typeface="Open Sans" panose="020B0606030504020204" pitchFamily="34" charset="0"/>
                <a:ea typeface="Open Sans" panose="020B0606030504020204" pitchFamily="34" charset="0"/>
                <a:cs typeface="Open Sans" panose="020B0606030504020204" pitchFamily="34" charset="0"/>
              </a:rPr>
              <a:t>Notifications will be sent via WhatsApp whenever needed   </a:t>
            </a:r>
          </a:p>
        </p:txBody>
      </p:sp>
      <p:pic>
        <p:nvPicPr>
          <p:cNvPr id="28" name="Picture 27">
            <a:extLst>
              <a:ext uri="{FF2B5EF4-FFF2-40B4-BE49-F238E27FC236}">
                <a16:creationId xmlns:a16="http://schemas.microsoft.com/office/drawing/2014/main" id="{96492B55-F919-A328-9866-FCBC470EFDE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V="1">
            <a:off x="7054651" y="1313197"/>
            <a:ext cx="494823" cy="494823"/>
          </a:xfrm>
          <a:prstGeom prst="rect">
            <a:avLst/>
          </a:prstGeom>
        </p:spPr>
      </p:pic>
      <p:sp>
        <p:nvSpPr>
          <p:cNvPr id="31" name="TextBox 30">
            <a:extLst>
              <a:ext uri="{FF2B5EF4-FFF2-40B4-BE49-F238E27FC236}">
                <a16:creationId xmlns:a16="http://schemas.microsoft.com/office/drawing/2014/main" id="{90BF176B-A250-2279-4E5D-259A735E2D1B}"/>
              </a:ext>
            </a:extLst>
          </p:cNvPr>
          <p:cNvSpPr txBox="1"/>
          <p:nvPr/>
        </p:nvSpPr>
        <p:spPr>
          <a:xfrm>
            <a:off x="7633605" y="2556624"/>
            <a:ext cx="3916018" cy="369332"/>
          </a:xfrm>
          <a:prstGeom prst="rect">
            <a:avLst/>
          </a:prstGeom>
          <a:noFill/>
        </p:spPr>
        <p:txBody>
          <a:bodyPr wrap="square" rtlCol="0">
            <a:sp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Online Orders:</a:t>
            </a:r>
          </a:p>
        </p:txBody>
      </p:sp>
      <p:sp>
        <p:nvSpPr>
          <p:cNvPr id="32" name="TextBox 31">
            <a:extLst>
              <a:ext uri="{FF2B5EF4-FFF2-40B4-BE49-F238E27FC236}">
                <a16:creationId xmlns:a16="http://schemas.microsoft.com/office/drawing/2014/main" id="{FAB1839A-15CF-F6D2-E170-57132E5EBF7C}"/>
              </a:ext>
            </a:extLst>
          </p:cNvPr>
          <p:cNvSpPr txBox="1"/>
          <p:nvPr/>
        </p:nvSpPr>
        <p:spPr>
          <a:xfrm>
            <a:off x="7643544" y="2968110"/>
            <a:ext cx="4422560" cy="646331"/>
          </a:xfrm>
          <a:prstGeom prst="rect">
            <a:avLst/>
          </a:prstGeom>
          <a:noFill/>
        </p:spPr>
        <p:txBody>
          <a:bodyPr wrap="square" rtlCol="0">
            <a:spAutoFit/>
          </a:bodyPr>
          <a:lstStyle/>
          <a:p>
            <a:r>
              <a:rPr lang="en-IN" dirty="0">
                <a:latin typeface="Open Sans" panose="020B0606030504020204" pitchFamily="34" charset="0"/>
                <a:ea typeface="Open Sans" panose="020B0606030504020204" pitchFamily="34" charset="0"/>
                <a:cs typeface="Open Sans" panose="020B0606030504020204" pitchFamily="34" charset="0"/>
              </a:rPr>
              <a:t>Making online orders in different shops using make orders option</a:t>
            </a:r>
          </a:p>
        </p:txBody>
      </p:sp>
      <p:pic>
        <p:nvPicPr>
          <p:cNvPr id="34" name="Picture 33">
            <a:extLst>
              <a:ext uri="{FF2B5EF4-FFF2-40B4-BE49-F238E27FC236}">
                <a16:creationId xmlns:a16="http://schemas.microsoft.com/office/drawing/2014/main" id="{F5757D0D-A4FD-6C03-D55A-4241A00759B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51445" y="2583721"/>
            <a:ext cx="494824" cy="494824"/>
          </a:xfrm>
          <a:prstGeom prst="rect">
            <a:avLst/>
          </a:prstGeom>
        </p:spPr>
      </p:pic>
      <p:pic>
        <p:nvPicPr>
          <p:cNvPr id="35" name="Picture 34">
            <a:extLst>
              <a:ext uri="{FF2B5EF4-FFF2-40B4-BE49-F238E27FC236}">
                <a16:creationId xmlns:a16="http://schemas.microsoft.com/office/drawing/2014/main" id="{944EA29A-5E5F-7E98-31CC-C501A2C1559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4924" y="-1"/>
            <a:ext cx="1351258" cy="544488"/>
          </a:xfrm>
          <a:prstGeom prst="rect">
            <a:avLst/>
          </a:prstGeom>
        </p:spPr>
      </p:pic>
    </p:spTree>
    <p:extLst>
      <p:ext uri="{BB962C8B-B14F-4D97-AF65-F5344CB8AC3E}">
        <p14:creationId xmlns:p14="http://schemas.microsoft.com/office/powerpoint/2010/main" val="315719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30010-business-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712</TotalTime>
  <Words>600</Words>
  <Application>Microsoft Office PowerPoint</Application>
  <PresentationFormat>Widescreen</PresentationFormat>
  <Paragraphs>101</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Bell MT</vt:lpstr>
      <vt:lpstr>Calibri</vt:lpstr>
      <vt:lpstr>Calibri Light</vt:lpstr>
      <vt:lpstr>Open Sans</vt:lpstr>
      <vt:lpstr>Wingdings</vt:lpstr>
      <vt:lpstr>30010-business-presentation-1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30010-business-presentation-1</dc:title>
  <dc:creator>Thirusha Mathivanan</dc:creator>
  <cp:lastModifiedBy>Swarneshwar S</cp:lastModifiedBy>
  <cp:revision>33</cp:revision>
  <dcterms:created xsi:type="dcterms:W3CDTF">2020-03-22T07:32:46Z</dcterms:created>
  <dcterms:modified xsi:type="dcterms:W3CDTF">2023-02-15T10:48:47Z</dcterms:modified>
</cp:coreProperties>
</file>