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62" r:id="rId5"/>
    <p:sldId id="265" r:id="rId6"/>
    <p:sldId id="267" r:id="rId7"/>
    <p:sldId id="266" r:id="rId8"/>
  </p:sldIdLst>
  <p:sldSz cx="18288000" cy="10287000"/>
  <p:notesSz cx="6858000" cy="9144000"/>
  <p:embeddedFontLst>
    <p:embeddedFont>
      <p:font typeface="Alatsi" panose="020B0604020202020204" charset="0"/>
      <p:regular r:id="rId9"/>
    </p:embeddedFont>
    <p:embeddedFont>
      <p:font typeface="Open Sans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597904" y="3960255"/>
            <a:ext cx="9793256" cy="2185663"/>
          </a:xfrm>
          <a:prstGeom prst="rect">
            <a:avLst/>
          </a:prstGeom>
        </p:spPr>
        <p:txBody>
          <a:bodyPr lIns="0" tIns="0" rIns="0" bIns="0" rtlCol="0" anchor="t">
            <a:spAutoFit/>
          </a:bodyPr>
          <a:lstStyle/>
          <a:p>
            <a:pPr algn="ctr">
              <a:lnSpc>
                <a:spcPts val="16696"/>
              </a:lnSpc>
            </a:pPr>
            <a:r>
              <a:rPr lang="en-US" sz="17213" dirty="0">
                <a:solidFill>
                  <a:srgbClr val="000000"/>
                </a:solidFill>
                <a:latin typeface="Alatsi"/>
              </a:rPr>
              <a:t>VoLTE</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208013" y="8487667"/>
            <a:ext cx="12625348" cy="770633"/>
          </a:xfrm>
          <a:prstGeom prst="rect">
            <a:avLst/>
          </a:prstGeom>
        </p:spPr>
        <p:txBody>
          <a:bodyPr lIns="0" tIns="0" rIns="0" bIns="0" rtlCol="0" anchor="t">
            <a:spAutoFit/>
          </a:bodyPr>
          <a:lstStyle/>
          <a:p>
            <a:pPr algn="ctr">
              <a:lnSpc>
                <a:spcPts val="6349"/>
              </a:lnSpc>
            </a:pPr>
            <a:r>
              <a:rPr lang="en-US" sz="4535" dirty="0">
                <a:solidFill>
                  <a:srgbClr val="000000"/>
                </a:solidFill>
                <a:latin typeface="Alatsi Bold"/>
              </a:rPr>
              <a:t>Presented By : Swarnil Shinde , Sachin Shinde</a:t>
            </a: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p>
          </p:txBody>
        </p:sp>
      </p:grpSp>
      <p:sp>
        <p:nvSpPr>
          <p:cNvPr id="12" name="Freeform 12"/>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791340" y="3501103"/>
            <a:ext cx="14067815" cy="4491294"/>
          </a:xfrm>
          <a:prstGeom prst="rect">
            <a:avLst/>
          </a:prstGeom>
        </p:spPr>
        <p:txBody>
          <a:bodyPr lIns="0" tIns="0" rIns="0" bIns="0" rtlCol="0" anchor="t">
            <a:spAutoFit/>
          </a:bodyPr>
          <a:lstStyle/>
          <a:p>
            <a:pPr>
              <a:lnSpc>
                <a:spcPts val="5852"/>
              </a:lnSpc>
            </a:pPr>
            <a:r>
              <a:rPr lang="en-US" sz="4180" dirty="0">
                <a:solidFill>
                  <a:srgbClr val="000000"/>
                </a:solidFill>
                <a:latin typeface="Alatsi Bold"/>
              </a:rPr>
              <a:t>Voice over LTE (VoLTE) is a technology that allows voice calls to be made over LTE networks, offering better call quality and faster call setup times compared to traditional methods. It enables users to make voice calls while using data services simultaneously, enhancing the overall communication experience on mobile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1013952" y="648476"/>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How VoLTE Works</a:t>
            </a:r>
          </a:p>
        </p:txBody>
      </p:sp>
      <p:sp>
        <p:nvSpPr>
          <p:cNvPr id="6" name="TextBox 6"/>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 2024</a:t>
            </a:r>
          </a:p>
        </p:txBody>
      </p:sp>
      <p:sp>
        <p:nvSpPr>
          <p:cNvPr id="7" name="TextBox 7"/>
          <p:cNvSpPr txBox="1"/>
          <p:nvPr/>
        </p:nvSpPr>
        <p:spPr>
          <a:xfrm>
            <a:off x="582597" y="2557497"/>
            <a:ext cx="17019603" cy="5861220"/>
          </a:xfrm>
          <a:prstGeom prst="rect">
            <a:avLst/>
          </a:prstGeom>
        </p:spPr>
        <p:txBody>
          <a:bodyPr wrap="square" lIns="0" tIns="0" rIns="0" bIns="0" rtlCol="0" anchor="t">
            <a:spAutoFit/>
          </a:bodyPr>
          <a:lstStyle/>
          <a:p>
            <a:pPr marL="571500" indent="-571500">
              <a:lnSpc>
                <a:spcPts val="6580"/>
              </a:lnSpc>
              <a:buFont typeface="Arial" panose="020B0604020202020204" pitchFamily="34" charset="0"/>
              <a:buChar char="•"/>
            </a:pPr>
            <a:r>
              <a:rPr lang="en-US" sz="4400" dirty="0">
                <a:solidFill>
                  <a:srgbClr val="000000"/>
                </a:solidFill>
                <a:latin typeface="Alatsi Bold"/>
              </a:rPr>
              <a:t>Leverages IP Multimedia Subsystem (IMS):  An advanced framework for managing voice and multimedia services over LTE networks.</a:t>
            </a:r>
          </a:p>
          <a:p>
            <a:pPr marL="571500" indent="-571500">
              <a:lnSpc>
                <a:spcPts val="6580"/>
              </a:lnSpc>
              <a:buFont typeface="Arial" panose="020B0604020202020204" pitchFamily="34" charset="0"/>
              <a:buChar char="•"/>
            </a:pPr>
            <a:r>
              <a:rPr lang="en-US" sz="4400" dirty="0">
                <a:solidFill>
                  <a:srgbClr val="000000"/>
                </a:solidFill>
                <a:latin typeface="Alatsi Bold"/>
              </a:rPr>
              <a:t>Packet-switched technology: Breaks down voice calls into data packets for efficient transmission over the LTE network.</a:t>
            </a:r>
          </a:p>
          <a:p>
            <a:pPr marL="571500" indent="-571500">
              <a:lnSpc>
                <a:spcPts val="6580"/>
              </a:lnSpc>
              <a:buFont typeface="Arial" panose="020B0604020202020204" pitchFamily="34" charset="0"/>
              <a:buChar char="•"/>
            </a:pPr>
            <a:r>
              <a:rPr lang="en-US" sz="4400" dirty="0">
                <a:solidFill>
                  <a:srgbClr val="000000"/>
                </a:solidFill>
                <a:latin typeface="Alatsi Bold"/>
              </a:rPr>
              <a:t>Seamless integration with existing networks: VoLTE works seamlessly with traditional phone networks to ensure call completion even in areas without VoLTE coverage.</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2" name="Freeform 12"/>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1236347" y="380531"/>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Benefits of VoLTE</a:t>
            </a:r>
          </a:p>
        </p:txBody>
      </p:sp>
      <p:sp>
        <p:nvSpPr>
          <p:cNvPr id="3" name="TextBox 3"/>
          <p:cNvSpPr txBox="1"/>
          <p:nvPr/>
        </p:nvSpPr>
        <p:spPr>
          <a:xfrm>
            <a:off x="1236346" y="1944235"/>
            <a:ext cx="16365853" cy="6873035"/>
          </a:xfrm>
          <a:prstGeom prst="rect">
            <a:avLst/>
          </a:prstGeom>
        </p:spPr>
        <p:txBody>
          <a:bodyPr wrap="square" lIns="0" tIns="0" rIns="0" bIns="0" rtlCol="0" anchor="t">
            <a:spAutoFit/>
          </a:bodyPr>
          <a:lstStyle/>
          <a:p>
            <a:pPr marL="571500" indent="-571500">
              <a:lnSpc>
                <a:spcPts val="5358"/>
              </a:lnSpc>
              <a:buFont typeface="Arial" panose="020B0604020202020204" pitchFamily="34" charset="0"/>
              <a:buChar char="•"/>
            </a:pPr>
            <a:r>
              <a:rPr lang="en-US" sz="3600" dirty="0">
                <a:solidFill>
                  <a:srgbClr val="000000"/>
                </a:solidFill>
                <a:latin typeface="Alatsi Bold"/>
              </a:rPr>
              <a:t>Crystal-clear call quality : VoLTE supports high-definition (HD) voice calls, providing clearer and more natural-sounding conversations compared to traditional voice calls.</a:t>
            </a:r>
          </a:p>
          <a:p>
            <a:pPr marL="571500" indent="-571500">
              <a:lnSpc>
                <a:spcPts val="5358"/>
              </a:lnSpc>
              <a:buFont typeface="Arial" panose="020B0604020202020204" pitchFamily="34" charset="0"/>
              <a:buChar char="•"/>
            </a:pPr>
            <a:r>
              <a:rPr lang="en-US" sz="3600" dirty="0">
                <a:solidFill>
                  <a:srgbClr val="000000"/>
                </a:solidFill>
                <a:latin typeface="Alatsi Bold"/>
              </a:rPr>
              <a:t>Faster call connection times: No more waiting for calls to connect – VoLTE delivers near-instantaneous call setup.</a:t>
            </a:r>
          </a:p>
          <a:p>
            <a:pPr marL="571500" indent="-571500">
              <a:lnSpc>
                <a:spcPts val="5358"/>
              </a:lnSpc>
              <a:buFont typeface="Arial" panose="020B0604020202020204" pitchFamily="34" charset="0"/>
              <a:buChar char="•"/>
            </a:pPr>
            <a:r>
              <a:rPr lang="en-US" sz="3600" dirty="0">
                <a:solidFill>
                  <a:srgbClr val="000000"/>
                </a:solidFill>
                <a:latin typeface="Alatsi Bold"/>
              </a:rPr>
              <a:t>Simultaneous voice and data: Browse the web, use apps, or download files while on a call, all without interruption.</a:t>
            </a:r>
          </a:p>
          <a:p>
            <a:pPr marL="571500" indent="-571500">
              <a:lnSpc>
                <a:spcPts val="5358"/>
              </a:lnSpc>
              <a:buFont typeface="Arial" panose="020B0604020202020204" pitchFamily="34" charset="0"/>
              <a:buChar char="•"/>
            </a:pPr>
            <a:r>
              <a:rPr lang="en-US" sz="3600" dirty="0">
                <a:solidFill>
                  <a:srgbClr val="000000"/>
                </a:solidFill>
                <a:latin typeface="Alatsi Bold"/>
              </a:rPr>
              <a:t>Improved Coverage and Reliability: VoLTE networks typically offer better signal strength and coverage, resulting in fewer dropped calls and improved call quality even in areas with weak signal reception.</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3" name="Freeform 13"/>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1" name="TextBox 11"/>
          <p:cNvSpPr txBox="1"/>
          <p:nvPr/>
        </p:nvSpPr>
        <p:spPr>
          <a:xfrm>
            <a:off x="1728785" y="56241"/>
            <a:ext cx="15011400" cy="2539157"/>
          </a:xfrm>
          <a:prstGeom prst="rect">
            <a:avLst/>
          </a:prstGeom>
        </p:spPr>
        <p:txBody>
          <a:bodyPr wrap="square" lIns="0" tIns="0" rIns="0" bIns="0" rtlCol="0" anchor="t">
            <a:spAutoFit/>
          </a:bodyPr>
          <a:lstStyle/>
          <a:p>
            <a:pPr algn="ctr">
              <a:lnSpc>
                <a:spcPts val="9900"/>
              </a:lnSpc>
            </a:pPr>
            <a:r>
              <a:rPr lang="en-US" sz="8499" dirty="0">
                <a:solidFill>
                  <a:srgbClr val="000000"/>
                </a:solidFill>
                <a:latin typeface="Alatsi Bold"/>
              </a:rPr>
              <a:t>The Future of Mobile Communication</a:t>
            </a:r>
          </a:p>
        </p:txBody>
      </p:sp>
      <p:sp>
        <p:nvSpPr>
          <p:cNvPr id="12" name="TextBox 12"/>
          <p:cNvSpPr txBox="1"/>
          <p:nvPr/>
        </p:nvSpPr>
        <p:spPr>
          <a:xfrm>
            <a:off x="762000" y="2895980"/>
            <a:ext cx="17297400" cy="6004657"/>
          </a:xfrm>
          <a:prstGeom prst="rect">
            <a:avLst/>
          </a:prstGeom>
        </p:spPr>
        <p:txBody>
          <a:bodyPr wrap="square" lIns="0" tIns="0" rIns="0" bIns="0" rtlCol="0" anchor="t">
            <a:spAutoFit/>
          </a:bodyPr>
          <a:lstStyle/>
          <a:p>
            <a:pPr marL="571500" indent="-571500">
              <a:lnSpc>
                <a:spcPts val="5857"/>
              </a:lnSpc>
              <a:buFont typeface="Arial" panose="020B0604020202020204" pitchFamily="34" charset="0"/>
              <a:buChar char="•"/>
            </a:pPr>
            <a:r>
              <a:rPr lang="en-US" sz="4184" dirty="0">
                <a:solidFill>
                  <a:srgbClr val="000000"/>
                </a:solidFill>
                <a:latin typeface="Alatsi Bold"/>
              </a:rPr>
              <a:t>VoLTE paves the way for innovative features: Expect exciting new features like video calling, group calling, and enhanced multimedia messaging.</a:t>
            </a:r>
          </a:p>
          <a:p>
            <a:pPr marL="571500" indent="-571500">
              <a:lnSpc>
                <a:spcPts val="5857"/>
              </a:lnSpc>
              <a:buFont typeface="Arial" panose="020B0604020202020204" pitchFamily="34" charset="0"/>
              <a:buChar char="•"/>
            </a:pPr>
            <a:r>
              <a:rPr lang="en-US" sz="4184" dirty="0">
                <a:solidFill>
                  <a:srgbClr val="000000"/>
                </a:solidFill>
                <a:latin typeface="Alatsi Bold"/>
              </a:rPr>
              <a:t>Improved network efficiency: VoLTE allows operators to handle more calls on their networks, improving overall network performance.</a:t>
            </a:r>
          </a:p>
          <a:p>
            <a:pPr marL="571500" indent="-571500">
              <a:lnSpc>
                <a:spcPts val="5857"/>
              </a:lnSpc>
              <a:buFont typeface="Arial" panose="020B0604020202020204" pitchFamily="34" charset="0"/>
              <a:buChar char="•"/>
            </a:pPr>
            <a:r>
              <a:rPr lang="en-US" sz="4184" dirty="0">
                <a:solidFill>
                  <a:srgbClr val="000000"/>
                </a:solidFill>
                <a:latin typeface="Alatsi Bold"/>
              </a:rPr>
              <a:t>A cornerstone of 5G technology: VoLTE serves as the foundation for next-generation 5G networks, promising even faster call speeds and superior quality.</a:t>
            </a:r>
          </a:p>
        </p:txBody>
      </p:sp>
      <p:sp>
        <p:nvSpPr>
          <p:cNvPr id="13" name="Freeform 13"/>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1" name="TextBox 11"/>
          <p:cNvSpPr txBox="1"/>
          <p:nvPr/>
        </p:nvSpPr>
        <p:spPr>
          <a:xfrm>
            <a:off x="1524000" y="706384"/>
            <a:ext cx="15011400" cy="1269578"/>
          </a:xfrm>
          <a:prstGeom prst="rect">
            <a:avLst/>
          </a:prstGeom>
        </p:spPr>
        <p:txBody>
          <a:bodyPr wrap="square" lIns="0" tIns="0" rIns="0" bIns="0" rtlCol="0" anchor="t">
            <a:spAutoFit/>
          </a:bodyPr>
          <a:lstStyle/>
          <a:p>
            <a:pPr algn="ctr">
              <a:lnSpc>
                <a:spcPts val="9900"/>
              </a:lnSpc>
            </a:pPr>
            <a:r>
              <a:rPr lang="en-US" sz="8499" dirty="0">
                <a:solidFill>
                  <a:srgbClr val="000000"/>
                </a:solidFill>
                <a:latin typeface="Alatsi Bold"/>
              </a:rPr>
              <a:t>Conclusion</a:t>
            </a:r>
          </a:p>
        </p:txBody>
      </p:sp>
      <p:sp>
        <p:nvSpPr>
          <p:cNvPr id="12" name="TextBox 12"/>
          <p:cNvSpPr txBox="1"/>
          <p:nvPr/>
        </p:nvSpPr>
        <p:spPr>
          <a:xfrm>
            <a:off x="1595422" y="2923014"/>
            <a:ext cx="15097155" cy="4491422"/>
          </a:xfrm>
          <a:prstGeom prst="rect">
            <a:avLst/>
          </a:prstGeom>
        </p:spPr>
        <p:txBody>
          <a:bodyPr wrap="square" lIns="0" tIns="0" rIns="0" bIns="0" rtlCol="0" anchor="t">
            <a:spAutoFit/>
          </a:bodyPr>
          <a:lstStyle/>
          <a:p>
            <a:pPr>
              <a:lnSpc>
                <a:spcPts val="5857"/>
              </a:lnSpc>
            </a:pPr>
            <a:r>
              <a:rPr lang="en-US" sz="4184" dirty="0">
                <a:solidFill>
                  <a:srgbClr val="000000"/>
                </a:solidFill>
                <a:latin typeface="Alatsi Bold"/>
              </a:rPr>
              <a:t>VoLTE represents a significant advancement in mobile communication technology, offering enhanced voice communication experiences to users. As mobile operators continue to deploy VoLTE networks and expand coverage, users can expect further improvements in voice call quality, reliability, and advanced communication features.</a:t>
            </a:r>
          </a:p>
        </p:txBody>
      </p:sp>
      <p:sp>
        <p:nvSpPr>
          <p:cNvPr id="13" name="Freeform 13"/>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7425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Bold"/>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379</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Alatsi</vt:lpstr>
      <vt:lpstr>Alatsi Bold</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 MOBILITY</dc:title>
  <cp:lastModifiedBy>Swarnil Shinde</cp:lastModifiedBy>
  <cp:revision>2</cp:revision>
  <dcterms:created xsi:type="dcterms:W3CDTF">2006-08-16T00:00:00Z</dcterms:created>
  <dcterms:modified xsi:type="dcterms:W3CDTF">2024-03-18T16:19:41Z</dcterms:modified>
  <dc:identifier>DAF_N_oQt2M</dc:identifier>
</cp:coreProperties>
</file>