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0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rn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rn\Downloads\Task%203_Final%20Content%20Data%20set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rn\Downloads\Task%203_Final%20Content%20Data%20set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>
                <a:solidFill>
                  <a:schemeClr val="tx1"/>
                </a:solidFill>
                <a:latin typeface="Algerian" panose="04020705040A02060702" pitchFamily="82" charset="0"/>
              </a:rPr>
              <a:t>Most</a:t>
            </a:r>
            <a:r>
              <a:rPr lang="en-IN" sz="3200" baseline="0" dirty="0">
                <a:solidFill>
                  <a:schemeClr val="tx1"/>
                </a:solidFill>
                <a:latin typeface="Algerian" panose="04020705040A02060702" pitchFamily="82" charset="0"/>
              </a:rPr>
              <a:t> Popular Categories</a:t>
            </a:r>
            <a:endParaRPr lang="en-IN" sz="3200" dirty="0">
              <a:solidFill>
                <a:schemeClr val="tx1"/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0316B3A-8AAE-4852-9B52-256B0CF255BA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186-4430-8858-F611BF6D4B8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504534-F625-463D-BD0D-A01B8B5C55F8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186-4430-8858-F611BF6D4B8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8848EB9-2F8C-4292-A818-6DC3A4C3D888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186-4430-8858-F611BF6D4B8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E544A79-C66C-4A7F-A7A3-B32FB239D7FE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1186-4430-8858-F611BF6D4B8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59CD0FF-40A9-49B9-9715-F2D13B3A174E}" type="VALUE">
                      <a:rPr lang="en-US" sz="20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186-4430-8858-F611BF6D4B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Sheet1!$H$4:$H$8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Sheet1!$I$4:$I$8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6-4430-8858-F611BF6D4B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7041520"/>
        <c:axId val="367030960"/>
      </c:barChart>
      <c:catAx>
        <c:axId val="36704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030960"/>
        <c:crosses val="autoZero"/>
        <c:auto val="1"/>
        <c:lblAlgn val="ctr"/>
        <c:lblOffset val="100"/>
        <c:noMultiLvlLbl val="0"/>
      </c:catAx>
      <c:valAx>
        <c:axId val="3670309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7041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Content</a:t>
            </a:r>
            <a:r>
              <a:rPr lang="en-IN" sz="2800" b="1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Sentiment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Sheet1!$N$1</c:f>
              <c:strCache>
                <c:ptCount val="1"/>
                <c:pt idx="0">
                  <c:v>Content type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5AC-4CAD-B863-C67C55D61C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Sheet1!$M$2:$M$5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Sheet1!$N$2:$N$5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C-4CAD-B863-C67C55D61C64}"/>
            </c:ext>
          </c:extLst>
        </c:ser>
        <c:ser>
          <c:idx val="2"/>
          <c:order val="2"/>
          <c:tx>
            <c:strRef>
              <c:f>Sheet1!$P$1</c:f>
              <c:strCache>
                <c:ptCount val="1"/>
                <c:pt idx="0">
                  <c:v>positive count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Sheet1!$M$2:$M$5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Sheet1!$P$2:$P$5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AC-4CAD-B863-C67C55D61C64}"/>
            </c:ext>
          </c:extLst>
        </c:ser>
        <c:ser>
          <c:idx val="3"/>
          <c:order val="3"/>
          <c:tx>
            <c:strRef>
              <c:f>Sheet1!$Q$1</c:f>
              <c:strCache>
                <c:ptCount val="1"/>
                <c:pt idx="0">
                  <c:v>negative 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Sheet1!$M$2:$M$5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Sheet1!$Q$2:$Q$5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AC-4CAD-B863-C67C55D61C64}"/>
            </c:ext>
          </c:extLst>
        </c:ser>
        <c:ser>
          <c:idx val="4"/>
          <c:order val="4"/>
          <c:tx>
            <c:strRef>
              <c:f>Sheet1!$R$1</c:f>
              <c:strCache>
                <c:ptCount val="1"/>
                <c:pt idx="0">
                  <c:v>neutral count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Sheet1!$M$2:$M$5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Sheet1!$R$2:$R$5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AC-4CAD-B863-C67C55D61C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6365888"/>
        <c:axId val="266379808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Sheet1!$O$1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Sheet1!$M$2:$M$5</c15:sqref>
                        </c15:formulaRef>
                      </c:ext>
                    </c:extLst>
                    <c:strCache>
                      <c:ptCount val="4"/>
                      <c:pt idx="0">
                        <c:v>photo</c:v>
                      </c:pt>
                      <c:pt idx="1">
                        <c:v>video</c:v>
                      </c:pt>
                      <c:pt idx="2">
                        <c:v>GIF</c:v>
                      </c:pt>
                      <c:pt idx="3">
                        <c:v>audio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Sheet1!$O$2:$O$5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65AC-4CAD-B863-C67C55D61C64}"/>
                  </c:ext>
                </c:extLst>
              </c15:ser>
            </c15:filteredBarSeries>
          </c:ext>
        </c:extLst>
      </c:barChart>
      <c:catAx>
        <c:axId val="26636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379808"/>
        <c:crosses val="autoZero"/>
        <c:auto val="1"/>
        <c:lblAlgn val="ctr"/>
        <c:lblOffset val="100"/>
        <c:noMultiLvlLbl val="0"/>
      </c:catAx>
      <c:valAx>
        <c:axId val="266379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3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Content type count</a:t>
            </a:r>
          </a:p>
        </c:rich>
      </c:tx>
      <c:layout>
        <c:manualLayout>
          <c:xMode val="edge"/>
          <c:yMode val="edge"/>
          <c:x val="0.29436682799971103"/>
          <c:y val="4.32443603624603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3023837773702946"/>
          <c:y val="0.19226669582968794"/>
          <c:w val="0.56692086434401179"/>
          <c:h val="0.57479476523767858"/>
        </c:manualLayout>
      </c:layout>
      <c:pieChart>
        <c:varyColors val="1"/>
        <c:ser>
          <c:idx val="0"/>
          <c:order val="0"/>
          <c:tx>
            <c:strRef>
              <c:f>Sheet1!$N$1</c:f>
              <c:strCache>
                <c:ptCount val="1"/>
                <c:pt idx="0">
                  <c:v>Content type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BF-4C85-8697-04EBB0F20B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BF-4C85-8697-04EBB0F20B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5BF-4C85-8697-04EBB0F20B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5BF-4C85-8697-04EBB0F20B7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B3532C6-DD56-4947-A59F-576CA3FB9185}" type="VALUE">
                      <a:rPr 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5BF-4C85-8697-04EBB0F20B7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54BCCE5-5B95-4EFE-BA07-64E25138D009}" type="VALUE">
                      <a:rPr 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5BF-4C85-8697-04EBB0F20B7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368BE31-1ED3-47EF-84D0-567976A8DA1F}" type="VALUE">
                      <a:rPr 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5BF-4C85-8697-04EBB0F20B77}"/>
                </c:ext>
              </c:extLst>
            </c:dLbl>
            <c:dLbl>
              <c:idx val="3"/>
              <c:layout>
                <c:manualLayout>
                  <c:x val="8.9836740590912373E-2"/>
                  <c:y val="6.724645587027557E-2"/>
                </c:manualLayout>
              </c:layout>
              <c:tx>
                <c:rich>
                  <a:bodyPr/>
                  <a:lstStyle/>
                  <a:p>
                    <a:fld id="{6533E3DE-D86C-4E47-B807-3008A49D1358}" type="VALUE">
                      <a:rPr 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5BF-4C85-8697-04EBB0F20B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Sheet1!$M$2:$M$5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Sheet1!$N$2:$N$5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BF-4C85-8697-04EBB0F20B7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4687" y="9488423"/>
            <a:ext cx="2170176" cy="7955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0088" y="9488423"/>
            <a:ext cx="2173224" cy="79552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95488" y="9488423"/>
            <a:ext cx="2173224" cy="79552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39287" y="9488423"/>
            <a:ext cx="2170176" cy="79552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80888" y="9488423"/>
            <a:ext cx="2173223" cy="79552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69335" y="9488423"/>
            <a:ext cx="2170176" cy="79552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736" y="9488424"/>
            <a:ext cx="2170176" cy="79552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792" y="8324088"/>
            <a:ext cx="3904488" cy="19598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jp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jp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62.png"/><Relationship Id="rId7" Type="http://schemas.openxmlformats.org/officeDocument/2006/relationships/image" Target="../media/image9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6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6.png"/><Relationship Id="rId5" Type="http://schemas.openxmlformats.org/officeDocument/2006/relationships/image" Target="../media/image15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14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chart" Target="../charts/chart2.xml"/><Relationship Id="rId4" Type="http://schemas.openxmlformats.org/officeDocument/2006/relationships/image" Target="../media/image86.png"/><Relationship Id="rId9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chart" Target="../charts/chart4.xml"/><Relationship Id="rId4" Type="http://schemas.openxmlformats.org/officeDocument/2006/relationships/image" Target="../media/image93.pn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847" y="405384"/>
            <a:ext cx="2255519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37847" y="2865120"/>
            <a:ext cx="2255519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7847" y="5324855"/>
            <a:ext cx="2255519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37847" y="7784591"/>
            <a:ext cx="2255519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2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2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2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2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056" y="405384"/>
            <a:ext cx="2255520" cy="20970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44056" y="2865120"/>
            <a:ext cx="2255520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4056" y="5324855"/>
            <a:ext cx="2255520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44056" y="7784591"/>
            <a:ext cx="2255520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31695" y="405384"/>
            <a:ext cx="2258567" cy="20970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331695" y="2865120"/>
            <a:ext cx="2258567" cy="20970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31695" y="5324855"/>
            <a:ext cx="2258567" cy="20970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31695" y="7784591"/>
            <a:ext cx="2258567" cy="209702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103375" y="822960"/>
            <a:ext cx="8752840" cy="8319770"/>
            <a:chOff x="1103375" y="822960"/>
            <a:chExt cx="8752840" cy="8319770"/>
          </a:xfrm>
        </p:grpSpPr>
        <p:sp>
          <p:nvSpPr>
            <p:cNvPr id="21" name="object 2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500" spc="-85" dirty="0"/>
              <a:t>Social Buzz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2928" y="4669535"/>
            <a:ext cx="283464" cy="9479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72928" y="1895855"/>
            <a:ext cx="283464" cy="9448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438297" y="1161804"/>
            <a:ext cx="5318125" cy="7963534"/>
            <a:chOff x="5438297" y="1161804"/>
            <a:chExt cx="5318125" cy="7963534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25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000000"/>
                </a:solidFill>
              </a:rPr>
              <a:t>Su</a:t>
            </a:r>
            <a:r>
              <a:rPr spc="-90" dirty="0">
                <a:solidFill>
                  <a:srgbClr val="000000"/>
                </a:solidFill>
              </a:rPr>
              <a:t>m</a:t>
            </a:r>
            <a:r>
              <a:rPr spc="-85" dirty="0">
                <a:solidFill>
                  <a:srgbClr val="000000"/>
                </a:solidFill>
              </a:rPr>
              <a:t>m</a:t>
            </a:r>
            <a:r>
              <a:rPr spc="-80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y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6888" y="9479279"/>
            <a:ext cx="2173224" cy="8046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2288" y="9479279"/>
            <a:ext cx="2173223" cy="80467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40735" y="9479279"/>
            <a:ext cx="2170176" cy="80467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136" y="9479279"/>
            <a:ext cx="2170176" cy="8046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6888" y="0"/>
            <a:ext cx="2173224" cy="838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52288" y="0"/>
            <a:ext cx="2173223" cy="838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40735" y="0"/>
            <a:ext cx="2170176" cy="8382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6136" y="0"/>
            <a:ext cx="2170176" cy="838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312106" y="1114715"/>
            <a:ext cx="5181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There are a total of 16 distinct content categories.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Out of which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en-US" sz="2400" dirty="0">
                <a:solidFill>
                  <a:srgbClr val="7030A0"/>
                </a:solidFill>
              </a:rPr>
              <a:t> and Science categories are the most popular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4 type of content – Photo, Video, Gif and Audio,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Out of which people prefer photo and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May month has the highest number of posts.</a:t>
            </a:r>
            <a:endParaRPr lang="en-IN" sz="24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Should focus more on the top 5 categories that’s animal, technology,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science, healthy eating and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create campaign to specifically target those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Need to maximize in the month of January, may and august as they</a:t>
            </a:r>
            <a:br>
              <a:rPr lang="en-US" sz="2400" dirty="0">
                <a:solidFill>
                  <a:srgbClr val="7030A0"/>
                </a:solidFill>
              </a:rPr>
            </a:br>
            <a:r>
              <a:rPr lang="en-US" sz="2400" dirty="0">
                <a:solidFill>
                  <a:srgbClr val="7030A0"/>
                </a:solidFill>
              </a:rPr>
              <a:t>number of posts in these months are the highest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25423" y="3596640"/>
            <a:ext cx="3549650" cy="3374390"/>
            <a:chOff x="725423" y="3596640"/>
            <a:chExt cx="3549650" cy="3374390"/>
          </a:xfrm>
        </p:grpSpPr>
        <p:sp>
          <p:nvSpPr>
            <p:cNvPr id="4" name="object 4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7925787" cy="2717411"/>
          </a:xfrm>
          <a:prstGeom prst="rect">
            <a:avLst/>
          </a:prstGeom>
        </p:spPr>
        <p:txBody>
          <a:bodyPr vert="horz" wrap="square" lIns="0" tIns="725170" rIns="0" bIns="0" rtlCol="0">
            <a:spAutoFit/>
          </a:bodyPr>
          <a:lstStyle/>
          <a:p>
            <a:pPr marL="500380">
              <a:lnSpc>
                <a:spcPct val="100000"/>
              </a:lnSpc>
              <a:spcBef>
                <a:spcPts val="5710"/>
              </a:spcBef>
            </a:pPr>
            <a:r>
              <a:rPr sz="8800" spc="-70" dirty="0"/>
              <a:t>Thank</a:t>
            </a:r>
            <a:r>
              <a:rPr sz="8800" spc="-235" dirty="0"/>
              <a:t> </a:t>
            </a:r>
            <a:r>
              <a:rPr sz="8800" spc="-85" dirty="0"/>
              <a:t>you</a:t>
            </a: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endParaRPr sz="2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0"/>
            <a:ext cx="2173224" cy="877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0"/>
            <a:ext cx="2170176" cy="877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0"/>
            <a:ext cx="2170176" cy="877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0"/>
            <a:ext cx="2173224" cy="877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0"/>
            <a:ext cx="2170176" cy="877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0"/>
            <a:ext cx="2173224" cy="877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0"/>
            <a:ext cx="2173224" cy="877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085063" y="9393935"/>
            <a:ext cx="2173224" cy="89001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573511" y="9393935"/>
            <a:ext cx="2170176" cy="8900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911" y="9393935"/>
            <a:ext cx="2170176" cy="8900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9393935"/>
            <a:ext cx="2173224" cy="89001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9393935"/>
            <a:ext cx="2170176" cy="89001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029711" y="9393935"/>
            <a:ext cx="2173224" cy="89001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15112" y="9393935"/>
            <a:ext cx="2173224" cy="8900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8890" y="2324100"/>
            <a:ext cx="616331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>
                <a:solidFill>
                  <a:srgbClr val="000000"/>
                </a:solidFill>
              </a:rPr>
              <a:t>Today's</a:t>
            </a:r>
            <a:r>
              <a:rPr spc="-25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8890" y="4958080"/>
            <a:ext cx="2501310" cy="2600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3880">
              <a:lnSpc>
                <a:spcPct val="1179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P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oj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lang="en-IN" sz="2400" spc="-4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p  </a:t>
            </a:r>
            <a:r>
              <a:rPr sz="2400" spc="-25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20"/>
              </a:spcBef>
            </a:pPr>
            <a:r>
              <a:rPr sz="2400" spc="-15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Analytics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team </a:t>
            </a:r>
            <a:r>
              <a:rPr sz="2400" spc="-4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Process</a:t>
            </a:r>
            <a:endParaRPr sz="2400" dirty="0">
              <a:latin typeface="Calibri"/>
              <a:cs typeface="Calibri"/>
            </a:endParaRPr>
          </a:p>
          <a:p>
            <a:pPr marL="12700" marR="907415">
              <a:lnSpc>
                <a:spcPct val="117900"/>
              </a:lnSpc>
              <a:spcBef>
                <a:spcPts val="25"/>
              </a:spcBef>
            </a:pPr>
            <a:r>
              <a:rPr sz="2400" spc="-20" dirty="0">
                <a:latin typeface="Calibri"/>
                <a:cs typeface="Calibri"/>
              </a:rPr>
              <a:t>Insights 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</a:t>
            </a:r>
            <a:r>
              <a:rPr sz="2400" spc="-25" dirty="0">
                <a:latin typeface="Calibri"/>
                <a:cs typeface="Calibri"/>
              </a:rPr>
              <a:t>mm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5" name="object 5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7056" y="0"/>
              <a:ext cx="2980944" cy="138684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609319" y="3456432"/>
            <a:ext cx="3546475" cy="3372485"/>
            <a:chOff x="13609319" y="3456432"/>
            <a:chExt cx="3546475" cy="3372485"/>
          </a:xfrm>
        </p:grpSpPr>
        <p:sp>
          <p:nvSpPr>
            <p:cNvPr id="8" name="object 8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1911583" y="8601455"/>
            <a:ext cx="3539490" cy="1685925"/>
            <a:chOff x="11911583" y="8601455"/>
            <a:chExt cx="3539490" cy="1685925"/>
          </a:xfrm>
        </p:grpSpPr>
        <p:sp>
          <p:nvSpPr>
            <p:cNvPr id="11" name="object 11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05384"/>
            <a:ext cx="1328928" cy="20970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865120"/>
            <a:ext cx="1328928" cy="20970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324855"/>
            <a:ext cx="1328928" cy="20970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7784591"/>
            <a:ext cx="1328928" cy="2097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5063" y="582168"/>
            <a:ext cx="2173224" cy="2020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2950464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85063" y="5315711"/>
            <a:ext cx="2173224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684007"/>
            <a:ext cx="2173224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73511" y="582168"/>
            <a:ext cx="2170176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2950464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73511" y="5315711"/>
            <a:ext cx="2170176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3511" y="7684007"/>
            <a:ext cx="2170176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911" y="582168"/>
            <a:ext cx="2170176" cy="2020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2950464"/>
            <a:ext cx="2170176" cy="2020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911" y="5315711"/>
            <a:ext cx="2170176" cy="2020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911" y="7684007"/>
            <a:ext cx="2170176" cy="2020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99663" y="582168"/>
            <a:ext cx="2173224" cy="2020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2950464"/>
            <a:ext cx="2173224" cy="2020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99663" y="5315711"/>
            <a:ext cx="2173224" cy="2020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599663" y="7684007"/>
            <a:ext cx="2173224" cy="2020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44311" y="582168"/>
            <a:ext cx="2170176" cy="2020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2950464"/>
            <a:ext cx="2170176" cy="2020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44311" y="5315711"/>
            <a:ext cx="2170176" cy="2020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44311" y="7684007"/>
            <a:ext cx="2170176" cy="2020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29711" y="582168"/>
            <a:ext cx="2173224" cy="2020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2950464"/>
            <a:ext cx="2173224" cy="2020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29711" y="5315711"/>
            <a:ext cx="2173224" cy="2020824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29711" y="7684007"/>
            <a:ext cx="2173224" cy="20208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5112" y="582168"/>
            <a:ext cx="2173224" cy="202082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2950464"/>
            <a:ext cx="2173224" cy="2020824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5112" y="5315711"/>
            <a:ext cx="2173224" cy="202082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15112" y="7684007"/>
            <a:ext cx="2173224" cy="202082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981200" y="1908048"/>
            <a:ext cx="14308455" cy="6471285"/>
            <a:chOff x="1981200" y="1908048"/>
            <a:chExt cx="14308455" cy="6471285"/>
          </a:xfrm>
        </p:grpSpPr>
        <p:sp>
          <p:nvSpPr>
            <p:cNvPr id="32" name="object 32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Project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981719" y="5079491"/>
            <a:ext cx="246824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8000" spc="-9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8000" spc="-14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8000" spc="-7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80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8000">
              <a:latin typeface="Calibri"/>
              <a:cs typeface="Calibri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08522" y="2921784"/>
            <a:ext cx="6415897" cy="4180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12694285" cy="10296525"/>
            <a:chOff x="-4762" y="0"/>
            <a:chExt cx="12694285" cy="10296525"/>
          </a:xfrm>
        </p:grpSpPr>
        <p:sp>
          <p:nvSpPr>
            <p:cNvPr id="3" name="object 3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1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5383"/>
              <a:ext cx="2109216" cy="2097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865120"/>
              <a:ext cx="2109216" cy="20970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324855"/>
              <a:ext cx="2109216" cy="20970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784591"/>
              <a:ext cx="2109216" cy="2097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007483" y="0"/>
            <a:ext cx="7280909" cy="9258300"/>
            <a:chOff x="11007483" y="0"/>
            <a:chExt cx="7280909" cy="9258300"/>
          </a:xfrm>
        </p:grpSpPr>
        <p:sp>
          <p:nvSpPr>
            <p:cNvPr id="14" name="object 1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3712" y="0"/>
              <a:ext cx="2304288" cy="20086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4486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</a:t>
            </a:r>
            <a:r>
              <a:rPr spc="-215" dirty="0"/>
              <a:t>r</a:t>
            </a:r>
            <a:r>
              <a:rPr spc="-75" dirty="0"/>
              <a:t>o</a:t>
            </a:r>
            <a:r>
              <a:rPr spc="-85" dirty="0"/>
              <a:t>b</a:t>
            </a:r>
            <a:r>
              <a:rPr spc="-75" dirty="0"/>
              <a:t>l</a:t>
            </a:r>
            <a:r>
              <a:rPr spc="-85" dirty="0"/>
              <a:t>e</a:t>
            </a:r>
            <a:r>
              <a:rPr dirty="0"/>
              <a:t>m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1332" y="4744541"/>
            <a:ext cx="5564507" cy="5003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6288" y="405384"/>
            <a:ext cx="2258567" cy="2097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6288" y="7784591"/>
            <a:ext cx="2258567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405384"/>
            <a:ext cx="2255520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68" y="2865120"/>
            <a:ext cx="2255520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5324855"/>
            <a:ext cx="2255520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68" y="7784591"/>
            <a:ext cx="2255520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655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9655" y="7784591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405384"/>
            <a:ext cx="2258568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89976" y="2865120"/>
            <a:ext cx="2258568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9976" y="5324855"/>
            <a:ext cx="2258568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110744" y="1825527"/>
            <a:ext cx="8338184" cy="8056245"/>
            <a:chOff x="2110744" y="1825527"/>
            <a:chExt cx="8338184" cy="805624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" name="object 17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22" name="object 22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27" name="object 27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ln w="9525">
              <a:solidFill>
                <a:srgbClr val="00B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5760" marR="5080" indent="-1623695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</a:rPr>
              <a:t>The</a:t>
            </a:r>
            <a:r>
              <a:rPr spc="-24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Analytics </a:t>
            </a:r>
            <a:r>
              <a:rPr spc="-1795" dirty="0">
                <a:solidFill>
                  <a:srgbClr val="000000"/>
                </a:solidFill>
              </a:rPr>
              <a:t> </a:t>
            </a:r>
            <a:r>
              <a:rPr spc="-90" dirty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A904C6-4FC6-CB68-389C-2CC7D2350115}"/>
              </a:ext>
            </a:extLst>
          </p:cNvPr>
          <p:cNvSpPr txBox="1"/>
          <p:nvPr/>
        </p:nvSpPr>
        <p:spPr>
          <a:xfrm>
            <a:off x="14478000" y="1663564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Andrew Fleming</a:t>
            </a:r>
          </a:p>
          <a:p>
            <a:r>
              <a:rPr lang="en-IN" sz="1800" dirty="0"/>
              <a:t>Chief Technical Architect</a:t>
            </a:r>
          </a:p>
          <a:p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B4923-90E3-517D-B73B-95B0981175B7}"/>
              </a:ext>
            </a:extLst>
          </p:cNvPr>
          <p:cNvSpPr txBox="1"/>
          <p:nvPr/>
        </p:nvSpPr>
        <p:spPr>
          <a:xfrm>
            <a:off x="14478000" y="47625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Marcus </a:t>
            </a:r>
            <a:r>
              <a:rPr lang="en-IN" sz="2400" b="1" dirty="0" err="1"/>
              <a:t>Rompton</a:t>
            </a:r>
            <a:endParaRPr lang="en-IN" sz="2400" b="1" dirty="0"/>
          </a:p>
          <a:p>
            <a:r>
              <a:rPr lang="en-IN" sz="1800" dirty="0"/>
              <a:t>Senior Principle</a:t>
            </a:r>
          </a:p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C6E1C4-D71A-73DE-C103-DBD4C73CB41B}"/>
              </a:ext>
            </a:extLst>
          </p:cNvPr>
          <p:cNvSpPr txBox="1"/>
          <p:nvPr/>
        </p:nvSpPr>
        <p:spPr>
          <a:xfrm>
            <a:off x="14478000" y="7581900"/>
            <a:ext cx="304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Swarnila Karmakar</a:t>
            </a:r>
          </a:p>
          <a:p>
            <a:r>
              <a:rPr lang="en-IN" sz="2000" dirty="0"/>
              <a:t>Data Analyst</a:t>
            </a:r>
          </a:p>
          <a:p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C5D6417-F975-F180-FDAB-3DB2A1FDCE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181" y="1088599"/>
            <a:ext cx="2093595" cy="2049779"/>
          </a:xfrm>
          <a:prstGeom prst="flowChartConnector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07FEFF2-8AFB-81DD-1C40-942D6AB118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429" y="4073540"/>
            <a:ext cx="2063348" cy="2032600"/>
          </a:xfrm>
          <a:prstGeom prst="flowChartConnector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8240754-7D03-0029-26FA-954746E5C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429" y="6992257"/>
            <a:ext cx="2063347" cy="2049779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5752" y="5324855"/>
            <a:ext cx="2026920" cy="2097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5752" y="7784591"/>
            <a:ext cx="2258568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8855" y="2865120"/>
            <a:ext cx="2258568" cy="2097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5324855"/>
            <a:ext cx="2258568" cy="20970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8855" y="7784591"/>
            <a:ext cx="2258568" cy="20970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405384"/>
            <a:ext cx="2255520" cy="2097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008" y="2865120"/>
            <a:ext cx="2255520" cy="2097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5324855"/>
            <a:ext cx="2255520" cy="2097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5008" y="7784591"/>
            <a:ext cx="2255520" cy="20970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2647" y="7784591"/>
            <a:ext cx="2255520" cy="209702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903390" y="1027175"/>
            <a:ext cx="1858010" cy="1782445"/>
            <a:chOff x="1903390" y="1027175"/>
            <a:chExt cx="1858010" cy="1782445"/>
          </a:xfrm>
        </p:grpSpPr>
        <p:sp>
          <p:nvSpPr>
            <p:cNvPr id="14" name="object 14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758754" y="2639567"/>
            <a:ext cx="1856105" cy="1781810"/>
            <a:chOff x="3758754" y="2639567"/>
            <a:chExt cx="1856105" cy="1781810"/>
          </a:xfrm>
        </p:grpSpPr>
        <p:sp>
          <p:nvSpPr>
            <p:cNvPr id="17" name="object 17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5614116" y="4251959"/>
            <a:ext cx="1856739" cy="1781810"/>
            <a:chOff x="5614116" y="4251959"/>
            <a:chExt cx="1856739" cy="1781810"/>
          </a:xfrm>
        </p:grpSpPr>
        <p:sp>
          <p:nvSpPr>
            <p:cNvPr id="20" name="object 20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7469479" y="5861303"/>
            <a:ext cx="1858010" cy="1784350"/>
            <a:chOff x="7469479" y="5861303"/>
            <a:chExt cx="1858010" cy="1784350"/>
          </a:xfrm>
        </p:grpSpPr>
        <p:sp>
          <p:nvSpPr>
            <p:cNvPr id="23" name="object 23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9324843" y="7473695"/>
            <a:ext cx="1855470" cy="1784350"/>
            <a:chOff x="9324843" y="7473695"/>
            <a:chExt cx="1855470" cy="1784350"/>
          </a:xfrm>
        </p:grpSpPr>
        <p:sp>
          <p:nvSpPr>
            <p:cNvPr id="26" name="object 2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</a:t>
            </a:r>
            <a:r>
              <a:rPr spc="-215" dirty="0"/>
              <a:t>r</a:t>
            </a:r>
            <a:r>
              <a:rPr spc="-75" dirty="0"/>
              <a:t>o</a:t>
            </a:r>
            <a:r>
              <a:rPr spc="-80" dirty="0"/>
              <a:t>c</a:t>
            </a:r>
            <a:r>
              <a:rPr spc="-90" dirty="0"/>
              <a:t>es</a:t>
            </a:r>
            <a:r>
              <a:rPr dirty="0"/>
              <a:t>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7200">
              <a:latin typeface="Lucida Sans Unicode"/>
              <a:cs typeface="Lucida Sans Unicod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</p:spPr>
        <p:txBody>
          <a:bodyPr vert="horz" wrap="square" lIns="0" tIns="536575" rIns="0" bIns="0" rtlCol="0">
            <a:spAutoFit/>
          </a:bodyPr>
          <a:lstStyle/>
          <a:p>
            <a:pPr marR="5565775" algn="ctr">
              <a:lnSpc>
                <a:spcPct val="100000"/>
              </a:lnSpc>
              <a:spcBef>
                <a:spcPts val="4225"/>
              </a:spcBef>
            </a:pPr>
            <a:r>
              <a:rPr sz="72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7200" dirty="0">
              <a:latin typeface="Lucida Sans Unicode"/>
              <a:cs typeface="Lucida Sans Unicode"/>
            </a:endParaRPr>
          </a:p>
          <a:p>
            <a:pPr marR="1841500" algn="ctr">
              <a:lnSpc>
                <a:spcPct val="100000"/>
              </a:lnSpc>
              <a:spcBef>
                <a:spcPts val="4130"/>
              </a:spcBef>
            </a:pPr>
            <a:r>
              <a:rPr sz="72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7200" dirty="0">
              <a:latin typeface="Lucida Sans Unicode"/>
              <a:cs typeface="Lucida Sans Unicode"/>
            </a:endParaRPr>
          </a:p>
          <a:p>
            <a:pPr marL="1778635" algn="ctr">
              <a:lnSpc>
                <a:spcPct val="100000"/>
              </a:lnSpc>
              <a:spcBef>
                <a:spcPts val="3960"/>
              </a:spcBef>
            </a:pPr>
            <a:r>
              <a:rPr sz="72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7200" dirty="0">
              <a:latin typeface="Lucida Sans Unicode"/>
              <a:cs typeface="Lucida Sans Unicode"/>
            </a:endParaRPr>
          </a:p>
          <a:p>
            <a:pPr marL="5573395" algn="ctr">
              <a:lnSpc>
                <a:spcPct val="100000"/>
              </a:lnSpc>
              <a:spcBef>
                <a:spcPts val="4125"/>
              </a:spcBef>
            </a:pPr>
            <a:r>
              <a:rPr sz="7200" spc="-35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7200" dirty="0">
              <a:latin typeface="Lucida Sans Unicode"/>
              <a:cs typeface="Lucida Sans Unicode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65529" y="1022595"/>
            <a:ext cx="4417648" cy="120904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80903" y="2353779"/>
            <a:ext cx="3708131" cy="14244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15732" y="3895472"/>
            <a:ext cx="3346009" cy="139229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413042" y="5805349"/>
            <a:ext cx="3084500" cy="166834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89499" y="7470406"/>
            <a:ext cx="3932062" cy="16790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4455" y="6480047"/>
            <a:ext cx="2977896" cy="8839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3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>
                <a:solidFill>
                  <a:srgbClr val="000000"/>
                </a:solidFill>
              </a:rPr>
              <a:t>Ins</a:t>
            </a:r>
            <a:r>
              <a:rPr spc="-75" dirty="0">
                <a:solidFill>
                  <a:srgbClr val="000000"/>
                </a:solidFill>
              </a:rPr>
              <a:t>i</a:t>
            </a:r>
            <a:r>
              <a:rPr spc="-85" dirty="0">
                <a:solidFill>
                  <a:srgbClr val="000000"/>
                </a:solidFill>
              </a:rPr>
              <a:t>g</a:t>
            </a:r>
            <a:r>
              <a:rPr spc="-155" dirty="0">
                <a:solidFill>
                  <a:srgbClr val="000000"/>
                </a:solidFill>
              </a:rPr>
              <a:t>h</a:t>
            </a:r>
            <a:r>
              <a:rPr spc="-85" dirty="0">
                <a:solidFill>
                  <a:srgbClr val="000000"/>
                </a:solidFill>
              </a:rPr>
              <a:t>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5063" y="7808976"/>
            <a:ext cx="2173224" cy="2020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1" y="7808976"/>
            <a:ext cx="2170176" cy="2020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911" y="7808976"/>
            <a:ext cx="2170176" cy="2020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99663" y="7808976"/>
            <a:ext cx="2173224" cy="2020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44311" y="7808976"/>
            <a:ext cx="2170176" cy="2020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9711" y="7808976"/>
            <a:ext cx="2173224" cy="2020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112" y="7808976"/>
            <a:ext cx="2173224" cy="2020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69480" y="6480047"/>
            <a:ext cx="2977896" cy="8839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7488" y="6480047"/>
            <a:ext cx="2977896" cy="88391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90923" y="4936004"/>
            <a:ext cx="2285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/>
              <a:t> </a:t>
            </a:r>
            <a:r>
              <a:rPr lang="en-US" sz="3200" b="1" dirty="0"/>
              <a:t>UNIQUE </a:t>
            </a:r>
          </a:p>
          <a:p>
            <a:pPr algn="ctr"/>
            <a:r>
              <a:rPr lang="en-US" sz="3200" b="1" dirty="0"/>
              <a:t>CATEGORIES</a:t>
            </a:r>
            <a:endParaRPr lang="en-IN" sz="3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891698" y="5059114"/>
            <a:ext cx="37334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“ANIMAL” MOST </a:t>
            </a:r>
          </a:p>
          <a:p>
            <a:pPr algn="ctr"/>
            <a:r>
              <a:rPr lang="en-US" sz="3200" b="1" dirty="0"/>
              <a:t>FAVORITE CATEGORY</a:t>
            </a:r>
            <a:endParaRPr lang="en-IN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2609108" y="5059114"/>
            <a:ext cx="3378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 WITH MOST </a:t>
            </a:r>
          </a:p>
          <a:p>
            <a:pPr algn="ctr"/>
            <a:r>
              <a:rPr lang="en-US" sz="3200" b="1" dirty="0"/>
              <a:t>NUMBER OF POST </a:t>
            </a:r>
            <a:endParaRPr lang="en-IN" sz="3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39894-1D89-8FB6-0F4C-39035C4692D3}"/>
              </a:ext>
            </a:extLst>
          </p:cNvPr>
          <p:cNvSpPr txBox="1"/>
          <p:nvPr/>
        </p:nvSpPr>
        <p:spPr>
          <a:xfrm>
            <a:off x="2924555" y="3549545"/>
            <a:ext cx="16184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7030A0"/>
                </a:solidFill>
                <a:latin typeface="Bahnschrift" panose="020B0502040204020203" pitchFamily="34" charset="0"/>
              </a:rPr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D33A5-7E3F-7E3A-2B57-E205376962C1}"/>
              </a:ext>
            </a:extLst>
          </p:cNvPr>
          <p:cNvSpPr txBox="1"/>
          <p:nvPr/>
        </p:nvSpPr>
        <p:spPr>
          <a:xfrm>
            <a:off x="7609330" y="3548683"/>
            <a:ext cx="2298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7030A0"/>
                </a:solidFill>
                <a:latin typeface="Bahnschrift" panose="020B0502040204020203" pitchFamily="34" charset="0"/>
              </a:rPr>
              <a:t>1897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2310D4-736D-90B4-61EB-6307663D249E}"/>
              </a:ext>
            </a:extLst>
          </p:cNvPr>
          <p:cNvSpPr txBox="1"/>
          <p:nvPr/>
        </p:nvSpPr>
        <p:spPr>
          <a:xfrm>
            <a:off x="13167260" y="3563817"/>
            <a:ext cx="2298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solidFill>
                  <a:srgbClr val="7030A0"/>
                </a:solidFill>
                <a:latin typeface="Bahnschrift" panose="020B0502040204020203" pitchFamily="34" charset="0"/>
              </a:rPr>
              <a:t>MAY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13075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13075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1307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1307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1307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13075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13075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568431"/>
              </p:ext>
            </p:extLst>
          </p:nvPr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F675824-8C4D-AF31-D4F0-07356956AD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895411"/>
              </p:ext>
            </p:extLst>
          </p:nvPr>
        </p:nvGraphicFramePr>
        <p:xfrm>
          <a:off x="3886200" y="1866900"/>
          <a:ext cx="1311210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5271" y="0"/>
            <a:ext cx="2170175" cy="7833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0671" y="0"/>
            <a:ext cx="2173224" cy="7833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6071" y="0"/>
            <a:ext cx="2173224" cy="7833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739871" y="0"/>
            <a:ext cx="2170175" cy="7833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471" y="0"/>
            <a:ext cx="2173224" cy="7833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66872" y="0"/>
            <a:ext cx="2173224" cy="7833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0"/>
            <a:ext cx="2825750" cy="10287000"/>
            <a:chOff x="0" y="0"/>
            <a:chExt cx="2825750" cy="1028700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5319" y="0"/>
              <a:ext cx="2170176" cy="7833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514063" y="0"/>
            <a:ext cx="1774189" cy="1666239"/>
            <a:chOff x="16514063" y="0"/>
            <a:chExt cx="1774189" cy="1666239"/>
          </a:xfrm>
        </p:grpSpPr>
        <p:sp>
          <p:nvSpPr>
            <p:cNvPr id="12" name="object 12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14063" y="0"/>
              <a:ext cx="1773936" cy="1386840"/>
            </a:xfrm>
            <a:prstGeom prst="rect">
              <a:avLst/>
            </a:prstGeom>
          </p:spPr>
        </p:pic>
      </p:grp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DE41BE8-4EA0-41F8-2CEA-50C455D43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84900"/>
              </p:ext>
            </p:extLst>
          </p:nvPr>
        </p:nvGraphicFramePr>
        <p:xfrm>
          <a:off x="2563557" y="1181100"/>
          <a:ext cx="8790243" cy="723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AE51515-D6C1-67D3-FA05-12849FDFA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55203"/>
              </p:ext>
            </p:extLst>
          </p:nvPr>
        </p:nvGraphicFramePr>
        <p:xfrm>
          <a:off x="10157458" y="812225"/>
          <a:ext cx="8305800" cy="8322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</TotalTime>
  <Words>188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Bahnschrift</vt:lpstr>
      <vt:lpstr>Calibri</vt:lpstr>
      <vt:lpstr>Lucida Sans Unicode</vt:lpstr>
      <vt:lpstr>Times New Roman</vt:lpstr>
      <vt:lpstr>Office Theme</vt:lpstr>
      <vt:lpstr>Social Buzz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[Titljkhle]</dc:title>
  <dc:creator>Admin</dc:creator>
  <cp:lastModifiedBy>swarnila karmakar</cp:lastModifiedBy>
  <cp:revision>8</cp:revision>
  <dcterms:created xsi:type="dcterms:W3CDTF">2024-06-26T12:49:40Z</dcterms:created>
  <dcterms:modified xsi:type="dcterms:W3CDTF">2024-07-29T08:05:57Z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