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Franklin Gothic Demi" panose="020B0703020102020204" pitchFamily="34" charset="0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6247" autoAdjust="0"/>
  </p:normalViewPr>
  <p:slideViewPr>
    <p:cSldViewPr>
      <p:cViewPr varScale="1">
        <p:scale>
          <a:sx n="74" d="100"/>
          <a:sy n="74" d="100"/>
        </p:scale>
        <p:origin x="5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Swarnim\Documents\Advanced%20Certification%20in%20Data%20Analytics%20-%20IIT%20Madras\VIRTUAL%20INTERNSHIPS%20-%20FORAGE\Accenture%20-%20Data%20Analyst\Reactions_new_with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Swarnim\Documents\Advanced%20Certification%20in%20Data%20Analytics%20-%20IIT%20Madras\VIRTUAL%20INTERNSHIPS%20-%20FORAGE\Accenture%20-%20Data%20Analyst\Reactions_new_with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[Reactions_new_with_analysis.xlsx]Pivot Tables!PivotTable11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Categories by Popularity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Tables'!$C$2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Tables'!$B$3:$B$8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'Pivot Tables'!$C$3:$C$8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A-431F-A3FB-D13E6170F5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67033552"/>
        <c:axId val="388004224"/>
      </c:barChart>
      <c:catAx>
        <c:axId val="17670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004224"/>
        <c:crosses val="autoZero"/>
        <c:auto val="1"/>
        <c:lblAlgn val="ctr"/>
        <c:lblOffset val="100"/>
        <c:noMultiLvlLbl val="0"/>
      </c:catAx>
      <c:valAx>
        <c:axId val="38800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033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152400" dist="317500" dir="5400000" sx="90000" sy="-19000" rotWithShape="0">
        <a:prstClr val="black">
          <a:alpha val="15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[Reactions_new_with_analysis.xlsx]Pivot Tables!PivotTable11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Popularity %</a:t>
            </a:r>
            <a:r>
              <a:rPr lang="en-US" baseline="0"/>
              <a:t> of Total Posts by Category</a:t>
            </a:r>
            <a:endParaRPr lang="en-US"/>
          </a:p>
        </c:rich>
      </c:tx>
      <c:layout>
        <c:manualLayout>
          <c:xMode val="edge"/>
          <c:yMode val="edge"/>
          <c:x val="0.28462097604985825"/>
          <c:y val="5.01021151130613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rgbClr val="E7E6E6">
                <a:alpha val="50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E7E6E6">
                <a:alpha val="50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E7E6E6">
                <a:alpha val="50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E7E6E6">
                <a:alpha val="50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E7E6E6">
                <a:alpha val="50000"/>
              </a:srgbClr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Tables'!$C$2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99B-4391-B042-6E109B25ADB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99B-4391-B042-6E109B25ADB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99B-4391-B042-6E109B25ADB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99B-4391-B042-6E109B25ADB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99B-4391-B042-6E109B25ADBF}"/>
              </c:ext>
            </c:extLst>
          </c:dPt>
          <c:dLbls>
            <c:spPr>
              <a:solidFill>
                <a:srgbClr val="E7E6E6">
                  <a:alpha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Tables'!$B$3:$B$8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'Pivot Tables'!$C$3:$C$8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9B-4391-B042-6E109B25A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95466557463068"/>
          <c:y val="0.35619817654930069"/>
          <c:w val="0.19529379395071764"/>
          <c:h val="0.32057710141018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152400" dist="317500" dir="5400000" sx="90000" sy="-19000" rotWithShape="0">
        <a:prstClr val="black">
          <a:alpha val="15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59995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55874" y="2770302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Franklin Gothic Demi" panose="020B0703020102020204" pitchFamily="34" charset="0"/>
              </a:rPr>
              <a:t>Data Analysis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74C1E6-3A9D-98BA-7426-8F4E82A896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18" y="7148127"/>
            <a:ext cx="2072015" cy="5463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581789" y="494917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592326" y="2250643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568410" y="7851013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5564" y="811665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10324" y="118062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 l="4069" t="1617" r="4069" b="1617"/>
          <a:stretch>
            <a:fillRect/>
          </a:stretch>
        </p:blipFill>
        <p:spPr>
          <a:xfrm>
            <a:off x="4876469" y="1192870"/>
            <a:ext cx="5036754" cy="7963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9E9FAE-3D4B-9405-29C4-46084EB6389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328" y="118062"/>
            <a:ext cx="2667000" cy="7032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3BA1DB-FCE7-7CE4-C69B-4864C4AF39AA}"/>
              </a:ext>
            </a:extLst>
          </p:cNvPr>
          <p:cNvSpPr txBox="1"/>
          <p:nvPr/>
        </p:nvSpPr>
        <p:spPr>
          <a:xfrm>
            <a:off x="10903492" y="1174387"/>
            <a:ext cx="685800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u="sng" dirty="0">
                <a:solidFill>
                  <a:srgbClr val="A100FF"/>
                </a:solidFill>
                <a:effectLst/>
              </a:rPr>
              <a:t>Analysis</a:t>
            </a:r>
            <a:r>
              <a:rPr lang="en-US" sz="2400" b="0" i="0" dirty="0">
                <a:solidFill>
                  <a:srgbClr val="A100FF"/>
                </a:solidFill>
                <a:effectLst/>
              </a:rPr>
              <a:t> : </a:t>
            </a:r>
          </a:p>
          <a:p>
            <a:pPr algn="l"/>
            <a:endParaRPr lang="en-US" sz="2400" dirty="0">
              <a:solidFill>
                <a:srgbClr val="A100FF"/>
              </a:solidFill>
            </a:endParaRP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Animals and science are the two most popular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categories of content, showing that people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enjoy "real-life" and "factual" content the most.</a:t>
            </a:r>
          </a:p>
          <a:p>
            <a:pPr algn="l"/>
            <a:endParaRPr lang="en-US" sz="2400" dirty="0">
              <a:solidFill>
                <a:srgbClr val="A100FF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u="sng" dirty="0">
                <a:solidFill>
                  <a:srgbClr val="A100FF"/>
                </a:solidFill>
                <a:effectLst/>
              </a:rPr>
              <a:t>Insight</a:t>
            </a:r>
            <a:r>
              <a:rPr lang="en-US" sz="2400" b="0" i="0" dirty="0">
                <a:solidFill>
                  <a:srgbClr val="A100FF"/>
                </a:solidFill>
                <a:effectLst/>
              </a:rPr>
              <a:t> 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A100FF"/>
              </a:solidFill>
            </a:endParaRP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Food is a common theme with the top 5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categories with "Healthy Eating" ranking the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highest. This may give an indication to the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audience within your user base. You could use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this insight to create a campaign and work with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healthy eating brands to boost user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Engagement.</a:t>
            </a:r>
          </a:p>
          <a:p>
            <a:pPr algn="l"/>
            <a:endParaRPr lang="en-US" sz="2400" b="0" i="0" dirty="0">
              <a:solidFill>
                <a:srgbClr val="A100FF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u="sng" dirty="0">
                <a:solidFill>
                  <a:srgbClr val="A100FF"/>
                </a:solidFill>
                <a:effectLst/>
              </a:rPr>
              <a:t>Next Steps </a:t>
            </a:r>
            <a:r>
              <a:rPr lang="en-US" sz="2400" b="0" i="0" dirty="0">
                <a:solidFill>
                  <a:srgbClr val="A100FF"/>
                </a:solidFill>
                <a:effectLst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A100FF"/>
              </a:solidFill>
            </a:endParaRP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This ad-hoc analysis is insightful, but it's time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to take this analysis into large-scale production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for real-time understanding of your business. </a:t>
            </a:r>
          </a:p>
          <a:p>
            <a:pPr algn="l"/>
            <a:r>
              <a:rPr lang="en-US" sz="2400" b="0" i="0" dirty="0">
                <a:solidFill>
                  <a:srgbClr val="A100FF"/>
                </a:solidFill>
                <a:effectLst/>
              </a:rPr>
              <a:t>We can show you how to do this.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A100FF"/>
              </a:solidFill>
              <a:effectLst/>
              <a:latin typeface="ff1"/>
            </a:endParaRP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ff1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0" y="5490780"/>
            <a:ext cx="5385738" cy="4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Franklin Gothic Demi" panose="020B07030201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2" y="28179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46420" y="7968497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68003" y="3262080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Franklin Gothic Demi" panose="020B0703020102020204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140124" y="235442"/>
            <a:ext cx="3062453" cy="3068983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584153"/>
            <a:ext cx="3230130" cy="3244497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658600" y="7057761"/>
            <a:ext cx="3227226" cy="3062454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575795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55F4EF4-0640-7C07-8A36-061B04C21F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495" y="8044291"/>
            <a:ext cx="2503745" cy="660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E3BDAF-F87E-B092-C893-A7CC381D0C00}"/>
              </a:ext>
            </a:extLst>
          </p:cNvPr>
          <p:cNvSpPr txBox="1"/>
          <p:nvPr/>
        </p:nvSpPr>
        <p:spPr>
          <a:xfrm>
            <a:off x="8797219" y="3862382"/>
            <a:ext cx="7066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Social Buzz is a fast-growing technology unicorn that needs to adapt quickly to its global scale.</a:t>
            </a:r>
          </a:p>
          <a:p>
            <a:r>
              <a:rPr lang="en-US" sz="1800" dirty="0"/>
              <a:t>Accenture has begun a 3-month ‘Proof of concept’ (POC) focusing on the following tasks:</a:t>
            </a:r>
          </a:p>
          <a:p>
            <a:endParaRPr lang="en-US" sz="1800" dirty="0"/>
          </a:p>
          <a:p>
            <a:pPr marL="342900" indent="-342900">
              <a:buClr>
                <a:srgbClr val="A100F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An audit of Social Buzz’s big data practice.</a:t>
            </a:r>
          </a:p>
          <a:p>
            <a:pPr marL="342900" indent="-342900">
              <a:buClr>
                <a:srgbClr val="A100F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Recommendations for a successful IPO.</a:t>
            </a:r>
          </a:p>
          <a:p>
            <a:pPr marL="342900" indent="-342900">
              <a:buClr>
                <a:srgbClr val="A100FF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Analysis to find Social Buzz’s top 5 most popular categories of content</a:t>
            </a:r>
            <a:r>
              <a:rPr lang="en-US" dirty="0"/>
              <a:t>.</a:t>
            </a:r>
            <a:endParaRPr lang="en-US" sz="1800" dirty="0"/>
          </a:p>
          <a:p>
            <a:endParaRPr lang="en-IN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71858" y="6916698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4737803" y="155103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AB814-90FD-F6D4-723D-8829DF0ACB31}"/>
              </a:ext>
            </a:extLst>
          </p:cNvPr>
          <p:cNvSpPr txBox="1"/>
          <p:nvPr/>
        </p:nvSpPr>
        <p:spPr>
          <a:xfrm>
            <a:off x="2412320" y="5072906"/>
            <a:ext cx="7214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Huge number of unstructured data being added every day and lack of technology and talent to manage and maintain that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Over 100,000 posts per day and 36500000 content per year, in an unstructured manner.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Using the data provided, need to come up with the right strategy for 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60355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24808" y="104860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362277" y="2917884"/>
            <a:ext cx="647349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DC5A49-DA9A-A9A6-5EB7-189552EC88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864" y="6883840"/>
            <a:ext cx="2219861" cy="2132429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5CA51D-5FCB-12AA-D57C-6508E65A3E22}"/>
              </a:ext>
            </a:extLst>
          </p:cNvPr>
          <p:cNvSpPr txBox="1"/>
          <p:nvPr/>
        </p:nvSpPr>
        <p:spPr>
          <a:xfrm>
            <a:off x="14213705" y="2132299"/>
            <a:ext cx="428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A100FF"/>
                </a:solidFill>
              </a:rPr>
              <a:t>Andrew Fleming – 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75568-A79A-A80B-BBE1-19441821EE09}"/>
              </a:ext>
            </a:extLst>
          </p:cNvPr>
          <p:cNvSpPr txBox="1"/>
          <p:nvPr/>
        </p:nvSpPr>
        <p:spPr>
          <a:xfrm>
            <a:off x="14249400" y="48387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A100FF"/>
                </a:solidFill>
                <a:effectLst/>
              </a:rPr>
              <a:t>Marcus </a:t>
            </a:r>
            <a:r>
              <a:rPr lang="en-US" b="1" i="0" dirty="0" err="1">
                <a:solidFill>
                  <a:srgbClr val="A100FF"/>
                </a:solidFill>
                <a:effectLst/>
              </a:rPr>
              <a:t>Rompton</a:t>
            </a:r>
            <a:r>
              <a:rPr lang="en-US" b="1" i="0" dirty="0">
                <a:solidFill>
                  <a:srgbClr val="A100FF"/>
                </a:solidFill>
                <a:effectLst/>
              </a:rPr>
              <a:t> - Senior Principle</a:t>
            </a:r>
            <a:endParaRPr lang="en-US" b="1" dirty="0">
              <a:solidFill>
                <a:srgbClr val="A1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122727-B183-75CF-C9A4-5C349C9D20B4}"/>
              </a:ext>
            </a:extLst>
          </p:cNvPr>
          <p:cNvSpPr txBox="1"/>
          <p:nvPr/>
        </p:nvSpPr>
        <p:spPr>
          <a:xfrm>
            <a:off x="14249400" y="7815141"/>
            <a:ext cx="353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A100FF"/>
                </a:solidFill>
                <a:effectLst/>
              </a:rPr>
              <a:t>Swarnim Mahendra- Data Analyst</a:t>
            </a:r>
            <a:endParaRPr lang="en-US" b="1" dirty="0">
              <a:solidFill>
                <a:srgbClr val="A100FF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9B7140E-A806-4DFD-E939-E284865708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32" y="5616470"/>
            <a:ext cx="4634862" cy="1304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928128" y="424855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Franklin Gothic Demi" panose="020B07030201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C4447-D9F0-C3B8-9226-8E6C9DCAC329}"/>
              </a:ext>
            </a:extLst>
          </p:cNvPr>
          <p:cNvSpPr txBox="1"/>
          <p:nvPr/>
        </p:nvSpPr>
        <p:spPr>
          <a:xfrm>
            <a:off x="3865797" y="1529620"/>
            <a:ext cx="606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Understanding the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2FF39-0FDC-9B31-D45C-1E664E0E7C9E}"/>
              </a:ext>
            </a:extLst>
          </p:cNvPr>
          <p:cNvSpPr txBox="1"/>
          <p:nvPr/>
        </p:nvSpPr>
        <p:spPr>
          <a:xfrm>
            <a:off x="5613717" y="3271732"/>
            <a:ext cx="606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59890E-BC9C-C8FB-F9A4-6FAA6F39CF5C}"/>
              </a:ext>
            </a:extLst>
          </p:cNvPr>
          <p:cNvSpPr txBox="1"/>
          <p:nvPr/>
        </p:nvSpPr>
        <p:spPr>
          <a:xfrm>
            <a:off x="7469080" y="4874712"/>
            <a:ext cx="606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F34E1-468B-7C8F-7ED7-C9CC242610A8}"/>
              </a:ext>
            </a:extLst>
          </p:cNvPr>
          <p:cNvSpPr txBox="1"/>
          <p:nvPr/>
        </p:nvSpPr>
        <p:spPr>
          <a:xfrm>
            <a:off x="9368673" y="6477692"/>
            <a:ext cx="606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Analyzing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DF9FE-2716-9847-1D29-D901D56FD3BA}"/>
              </a:ext>
            </a:extLst>
          </p:cNvPr>
          <p:cNvSpPr txBox="1"/>
          <p:nvPr/>
        </p:nvSpPr>
        <p:spPr>
          <a:xfrm>
            <a:off x="11179806" y="8161926"/>
            <a:ext cx="6069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Uncovering the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Franklin Gothic Demi" panose="020B07030201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B7716F-39A6-F97D-2C45-15B7A535C7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420036"/>
            <a:ext cx="3344148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84FB8C-A1BD-9944-3C0A-4EE23ACBDB97}"/>
              </a:ext>
            </a:extLst>
          </p:cNvPr>
          <p:cNvSpPr txBox="1"/>
          <p:nvPr/>
        </p:nvSpPr>
        <p:spPr>
          <a:xfrm>
            <a:off x="2485571" y="4494764"/>
            <a:ext cx="3179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A100FF"/>
                </a:solidFill>
              </a:rPr>
              <a:t>16 Unique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4989B-B9E1-750A-F86F-F3A465FD2FF9}"/>
              </a:ext>
            </a:extLst>
          </p:cNvPr>
          <p:cNvSpPr txBox="1"/>
          <p:nvPr/>
        </p:nvSpPr>
        <p:spPr>
          <a:xfrm>
            <a:off x="7086600" y="4356651"/>
            <a:ext cx="43618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100FF"/>
                </a:solidFill>
              </a:rPr>
              <a:t>“January” month has the most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A630D-7552-F5CC-C039-AA88920D4A58}"/>
              </a:ext>
            </a:extLst>
          </p:cNvPr>
          <p:cNvSpPr txBox="1"/>
          <p:nvPr/>
        </p:nvSpPr>
        <p:spPr>
          <a:xfrm>
            <a:off x="12344400" y="4633650"/>
            <a:ext cx="516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A100FF"/>
                </a:solidFill>
              </a:rPr>
              <a:t>1897 reactions to “Animal”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5409" y="823332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303179" y="6774358"/>
            <a:ext cx="3545508" cy="3439948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33170" y="25127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5045217" y="251278"/>
            <a:ext cx="3123967" cy="3287868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F83A464-E2FA-92A6-F31A-EC25387869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024" y="1259817"/>
            <a:ext cx="2377338" cy="626837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54099AE-BE6C-4D93-B482-EEC47407F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959036"/>
              </p:ext>
            </p:extLst>
          </p:nvPr>
        </p:nvGraphicFramePr>
        <p:xfrm>
          <a:off x="5797038" y="3159233"/>
          <a:ext cx="7766430" cy="380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200" y="8186509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1330571" y="6852501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36687" y="8341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4722563" y="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7F7DCDA-605F-F714-A58C-0CE6C8ACF7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00" y="1104900"/>
            <a:ext cx="2509244" cy="661617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A23BD63-759E-4854-8A7D-D3F280489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974685"/>
              </p:ext>
            </p:extLst>
          </p:nvPr>
        </p:nvGraphicFramePr>
        <p:xfrm>
          <a:off x="6206650" y="3162300"/>
          <a:ext cx="7814150" cy="4055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349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Franklin Gothic Demi</vt:lpstr>
      <vt:lpstr>Wingdings</vt:lpstr>
      <vt:lpstr>Clear Sans Regular Bold</vt:lpstr>
      <vt:lpstr>Arial</vt:lpstr>
      <vt:lpstr>ff1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Swarnim Mahendra</cp:lastModifiedBy>
  <cp:revision>23</cp:revision>
  <dcterms:created xsi:type="dcterms:W3CDTF">2006-08-16T00:00:00Z</dcterms:created>
  <dcterms:modified xsi:type="dcterms:W3CDTF">2023-09-18T14:34:43Z</dcterms:modified>
  <dc:identifier>DAEhDyfaYKE</dc:identifier>
</cp:coreProperties>
</file>