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30"/>
  </p:notesMasterIdLst>
  <p:sldIdLst>
    <p:sldId id="256" r:id="rId2"/>
    <p:sldId id="269" r:id="rId3"/>
    <p:sldId id="277" r:id="rId4"/>
    <p:sldId id="285" r:id="rId5"/>
    <p:sldId id="270" r:id="rId6"/>
    <p:sldId id="275" r:id="rId7"/>
    <p:sldId id="311" r:id="rId8"/>
    <p:sldId id="312" r:id="rId9"/>
    <p:sldId id="313" r:id="rId10"/>
    <p:sldId id="332" r:id="rId11"/>
    <p:sldId id="315" r:id="rId12"/>
    <p:sldId id="304" r:id="rId13"/>
    <p:sldId id="308" r:id="rId14"/>
    <p:sldId id="316" r:id="rId15"/>
    <p:sldId id="321" r:id="rId16"/>
    <p:sldId id="309" r:id="rId17"/>
    <p:sldId id="317" r:id="rId18"/>
    <p:sldId id="310" r:id="rId19"/>
    <p:sldId id="320" r:id="rId20"/>
    <p:sldId id="322" r:id="rId21"/>
    <p:sldId id="323" r:id="rId22"/>
    <p:sldId id="331" r:id="rId23"/>
    <p:sldId id="324" r:id="rId24"/>
    <p:sldId id="325" r:id="rId25"/>
    <p:sldId id="328" r:id="rId26"/>
    <p:sldId id="327" r:id="rId27"/>
    <p:sldId id="319" r:id="rId28"/>
    <p:sldId id="271" r:id="rId29"/>
  </p:sldIdLst>
  <p:sldSz cx="9144000" cy="6858000" type="screen4x3"/>
  <p:notesSz cx="9144000" cy="6858000"/>
  <p:defaultTextStyle>
    <a:lvl1pPr marL="0" indent="0" algn="l" rtl="0" fontAlgn="base" latinLnBrk="1">
      <a:lnSpc>
        <a:spcPct val="100000"/>
      </a:lnSpc>
      <a:spcBef>
        <a:spcPct val="0"/>
      </a:spcBef>
      <a:spcAft>
        <a:spcPct val="0"/>
      </a:spcAft>
      <a:buFont typeface="Calibri" panose="020F0502020204030204" pitchFamily="34" charset="0"/>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fontAlgn="base" latinLnBrk="1">
      <a:lnSpc>
        <a:spcPct val="100000"/>
      </a:lnSpc>
      <a:spcBef>
        <a:spcPct val="0"/>
      </a:spcBef>
      <a:spcAft>
        <a:spcPct val="0"/>
      </a:spcAft>
      <a:buFont typeface="Calibri" panose="020F0502020204030204" pitchFamily="34" charset="0"/>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fontAlgn="base" latinLnBrk="1">
      <a:lnSpc>
        <a:spcPct val="100000"/>
      </a:lnSpc>
      <a:spcBef>
        <a:spcPct val="0"/>
      </a:spcBef>
      <a:spcAft>
        <a:spcPct val="0"/>
      </a:spcAft>
      <a:buFont typeface="Calibri" panose="020F0502020204030204" pitchFamily="34" charset="0"/>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fontAlgn="base" latinLnBrk="1">
      <a:lnSpc>
        <a:spcPct val="100000"/>
      </a:lnSpc>
      <a:spcBef>
        <a:spcPct val="0"/>
      </a:spcBef>
      <a:spcAft>
        <a:spcPct val="0"/>
      </a:spcAft>
      <a:buFont typeface="Calibri" panose="020F0502020204030204" pitchFamily="34" charset="0"/>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fontAlgn="base" latinLnBrk="1">
      <a:lnSpc>
        <a:spcPct val="100000"/>
      </a:lnSpc>
      <a:spcBef>
        <a:spcPct val="0"/>
      </a:spcBef>
      <a:spcAft>
        <a:spcPct val="0"/>
      </a:spcAft>
      <a:buFont typeface="Calibri" panose="020F0502020204030204" pitchFamily="34" charset="0"/>
      <a:buNone/>
      <a:defRPr sz="1800" b="0" i="0" u="none" baseline="0">
        <a:solidFill>
          <a:schemeClr val="dk1"/>
        </a:solidFill>
        <a:latin typeface="Calibri" panose="020F0502020204030204" pitchFamily="34" charset="0"/>
        <a:sym typeface="Arial" panose="020B0604020202020204" pitchFamily="34" charset="0"/>
      </a:defRPr>
    </a:lvl5pPr>
  </p:defaultTextStyle>
  <p:extLst>
    <p:ext uri="{EFAFB233-063F-42B5-8137-9DF3F51BA10A}">
      <p15:sldGuideLst xmlns:p15="http://schemas.microsoft.com/office/powerpoint/2012/main">
        <p15:guide id="1" orient="horz" pos="2162">
          <p15:clr>
            <a:srgbClr val="A4A3A4"/>
          </p15:clr>
        </p15:guide>
        <p15:guide id="2" pos="29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0033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4660"/>
  </p:normalViewPr>
  <p:slideViewPr>
    <p:cSldViewPr>
      <p:cViewPr varScale="1">
        <p:scale>
          <a:sx n="66" d="100"/>
          <a:sy n="66" d="100"/>
        </p:scale>
        <p:origin x="1224" y="56"/>
      </p:cViewPr>
      <p:guideLst>
        <p:guide orient="horz" pos="2162"/>
        <p:guide pos="29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t Sinha" userId="29c35b0873532f47" providerId="LiveId" clId="{C31F4751-6AC5-4A0C-8E48-A244FD1C5E3F}"/>
    <pc:docChg chg="undo custSel modSld">
      <pc:chgData name="Akshat Sinha" userId="29c35b0873532f47" providerId="LiveId" clId="{C31F4751-6AC5-4A0C-8E48-A244FD1C5E3F}" dt="2023-05-10T08:48:09.890" v="649" actId="20577"/>
      <pc:docMkLst>
        <pc:docMk/>
      </pc:docMkLst>
      <pc:sldChg chg="modSp mod">
        <pc:chgData name="Akshat Sinha" userId="29c35b0873532f47" providerId="LiveId" clId="{C31F4751-6AC5-4A0C-8E48-A244FD1C5E3F}" dt="2023-05-10T08:46:56.301" v="633" actId="20577"/>
        <pc:sldMkLst>
          <pc:docMk/>
          <pc:sldMk cId="0" sldId="271"/>
        </pc:sldMkLst>
        <pc:spChg chg="mod">
          <ac:chgData name="Akshat Sinha" userId="29c35b0873532f47" providerId="LiveId" clId="{C31F4751-6AC5-4A0C-8E48-A244FD1C5E3F}" dt="2023-05-10T08:46:56.301" v="633" actId="20577"/>
          <ac:spMkLst>
            <pc:docMk/>
            <pc:sldMk cId="0" sldId="271"/>
            <ac:spMk id="3" creationId="{00000000-0000-0000-0000-000000000000}"/>
          </ac:spMkLst>
        </pc:spChg>
      </pc:sldChg>
      <pc:sldChg chg="addSp modSp mod">
        <pc:chgData name="Akshat Sinha" userId="29c35b0873532f47" providerId="LiveId" clId="{C31F4751-6AC5-4A0C-8E48-A244FD1C5E3F}" dt="2023-05-10T08:47:30.210" v="644" actId="20577"/>
        <pc:sldMkLst>
          <pc:docMk/>
          <pc:sldMk cId="0" sldId="275"/>
        </pc:sldMkLst>
        <pc:spChg chg="mod">
          <ac:chgData name="Akshat Sinha" userId="29c35b0873532f47" providerId="LiveId" clId="{C31F4751-6AC5-4A0C-8E48-A244FD1C5E3F}" dt="2023-05-10T08:47:30.210" v="644" actId="20577"/>
          <ac:spMkLst>
            <pc:docMk/>
            <pc:sldMk cId="0" sldId="275"/>
            <ac:spMk id="3" creationId="{00000000-0000-0000-0000-000000000000}"/>
          </ac:spMkLst>
        </pc:spChg>
        <pc:spChg chg="mod">
          <ac:chgData name="Akshat Sinha" userId="29c35b0873532f47" providerId="LiveId" clId="{C31F4751-6AC5-4A0C-8E48-A244FD1C5E3F}" dt="2023-05-10T08:25:59.036" v="75" actId="20577"/>
          <ac:spMkLst>
            <pc:docMk/>
            <pc:sldMk cId="0" sldId="275"/>
            <ac:spMk id="7" creationId="{00000000-0000-0000-0000-000000000000}"/>
          </ac:spMkLst>
        </pc:spChg>
        <pc:spChg chg="add mod">
          <ac:chgData name="Akshat Sinha" userId="29c35b0873532f47" providerId="LiveId" clId="{C31F4751-6AC5-4A0C-8E48-A244FD1C5E3F}" dt="2023-05-10T08:25:41.803" v="72" actId="14100"/>
          <ac:spMkLst>
            <pc:docMk/>
            <pc:sldMk cId="0" sldId="275"/>
            <ac:spMk id="8" creationId="{A7CE71A3-97BF-D7FB-8EAB-A844D9E8C5B7}"/>
          </ac:spMkLst>
        </pc:spChg>
        <pc:picChg chg="mod modCrop">
          <ac:chgData name="Akshat Sinha" userId="29c35b0873532f47" providerId="LiveId" clId="{C31F4751-6AC5-4A0C-8E48-A244FD1C5E3F}" dt="2023-05-10T08:25:46.116" v="73" actId="1076"/>
          <ac:picMkLst>
            <pc:docMk/>
            <pc:sldMk cId="0" sldId="275"/>
            <ac:picMk id="5" creationId="{00000000-0000-0000-0000-000000000000}"/>
          </ac:picMkLst>
        </pc:picChg>
      </pc:sldChg>
      <pc:sldChg chg="modSp mod">
        <pc:chgData name="Akshat Sinha" userId="29c35b0873532f47" providerId="LiveId" clId="{C31F4751-6AC5-4A0C-8E48-A244FD1C5E3F}" dt="2023-05-10T08:48:09.890" v="649" actId="20577"/>
        <pc:sldMkLst>
          <pc:docMk/>
          <pc:sldMk cId="0" sldId="310"/>
        </pc:sldMkLst>
        <pc:spChg chg="mod">
          <ac:chgData name="Akshat Sinha" userId="29c35b0873532f47" providerId="LiveId" clId="{C31F4751-6AC5-4A0C-8E48-A244FD1C5E3F}" dt="2023-05-10T08:48:09.890" v="649" actId="20577"/>
          <ac:spMkLst>
            <pc:docMk/>
            <pc:sldMk cId="0" sldId="310"/>
            <ac:spMk id="3" creationId="{00000000-0000-0000-0000-000000000000}"/>
          </ac:spMkLst>
        </pc:spChg>
      </pc:sldChg>
      <pc:sldChg chg="addSp modSp mod">
        <pc:chgData name="Akshat Sinha" userId="29c35b0873532f47" providerId="LiveId" clId="{C31F4751-6AC5-4A0C-8E48-A244FD1C5E3F}" dt="2023-05-10T08:47:19.119" v="639" actId="20577"/>
        <pc:sldMkLst>
          <pc:docMk/>
          <pc:sldMk cId="1919187387" sldId="311"/>
        </pc:sldMkLst>
        <pc:spChg chg="mod">
          <ac:chgData name="Akshat Sinha" userId="29c35b0873532f47" providerId="LiveId" clId="{C31F4751-6AC5-4A0C-8E48-A244FD1C5E3F}" dt="2023-05-10T08:47:19.119" v="639" actId="20577"/>
          <ac:spMkLst>
            <pc:docMk/>
            <pc:sldMk cId="1919187387" sldId="311"/>
            <ac:spMk id="3" creationId="{CD14AB22-E7AE-9567-2AB8-287C4D88977A}"/>
          </ac:spMkLst>
        </pc:spChg>
        <pc:spChg chg="add mod">
          <ac:chgData name="Akshat Sinha" userId="29c35b0873532f47" providerId="LiveId" clId="{C31F4751-6AC5-4A0C-8E48-A244FD1C5E3F}" dt="2023-05-10T08:28:48.646" v="146" actId="14100"/>
          <ac:spMkLst>
            <pc:docMk/>
            <pc:sldMk cId="1919187387" sldId="311"/>
            <ac:spMk id="5" creationId="{51CB50BD-30D5-CE74-6153-F03DA8ECB327}"/>
          </ac:spMkLst>
        </pc:spChg>
        <pc:spChg chg="add mod">
          <ac:chgData name="Akshat Sinha" userId="29c35b0873532f47" providerId="LiveId" clId="{C31F4751-6AC5-4A0C-8E48-A244FD1C5E3F}" dt="2023-05-10T08:29:27.659" v="170" actId="20577"/>
          <ac:spMkLst>
            <pc:docMk/>
            <pc:sldMk cId="1919187387" sldId="311"/>
            <ac:spMk id="7" creationId="{0F059E6A-3C2F-32B4-37EB-B07E14DA2E9B}"/>
          </ac:spMkLst>
        </pc:spChg>
        <pc:picChg chg="mod">
          <ac:chgData name="Akshat Sinha" userId="29c35b0873532f47" providerId="LiveId" clId="{C31F4751-6AC5-4A0C-8E48-A244FD1C5E3F}" dt="2023-05-10T08:27:23.145" v="80" actId="14100"/>
          <ac:picMkLst>
            <pc:docMk/>
            <pc:sldMk cId="1919187387" sldId="311"/>
            <ac:picMk id="6" creationId="{2B9B0142-FBE4-0485-8A38-53C9F5FCBB85}"/>
          </ac:picMkLst>
        </pc:picChg>
        <pc:picChg chg="mod">
          <ac:chgData name="Akshat Sinha" userId="29c35b0873532f47" providerId="LiveId" clId="{C31F4751-6AC5-4A0C-8E48-A244FD1C5E3F}" dt="2023-05-10T08:27:19.439" v="79" actId="14100"/>
          <ac:picMkLst>
            <pc:docMk/>
            <pc:sldMk cId="1919187387" sldId="311"/>
            <ac:picMk id="8" creationId="{4A572D0B-8423-95BF-0011-B1D847EAF731}"/>
          </ac:picMkLst>
        </pc:picChg>
      </pc:sldChg>
      <pc:sldChg chg="addSp modSp mod">
        <pc:chgData name="Akshat Sinha" userId="29c35b0873532f47" providerId="LiveId" clId="{C31F4751-6AC5-4A0C-8E48-A244FD1C5E3F}" dt="2023-05-10T08:44:33.719" v="619" actId="20577"/>
        <pc:sldMkLst>
          <pc:docMk/>
          <pc:sldMk cId="920684069" sldId="312"/>
        </pc:sldMkLst>
        <pc:spChg chg="mod">
          <ac:chgData name="Akshat Sinha" userId="29c35b0873532f47" providerId="LiveId" clId="{C31F4751-6AC5-4A0C-8E48-A244FD1C5E3F}" dt="2023-05-10T08:44:33.719" v="619" actId="20577"/>
          <ac:spMkLst>
            <pc:docMk/>
            <pc:sldMk cId="920684069" sldId="312"/>
            <ac:spMk id="3" creationId="{3456423A-EB7A-CE4B-64BC-FD58E076C2E1}"/>
          </ac:spMkLst>
        </pc:spChg>
        <pc:spChg chg="add mod">
          <ac:chgData name="Akshat Sinha" userId="29c35b0873532f47" providerId="LiveId" clId="{C31F4751-6AC5-4A0C-8E48-A244FD1C5E3F}" dt="2023-05-10T08:31:35.663" v="225" actId="1076"/>
          <ac:spMkLst>
            <pc:docMk/>
            <pc:sldMk cId="920684069" sldId="312"/>
            <ac:spMk id="5" creationId="{D5AAEB77-2252-AC93-40F9-F15EFD92D007}"/>
          </ac:spMkLst>
        </pc:spChg>
        <pc:spChg chg="add mod">
          <ac:chgData name="Akshat Sinha" userId="29c35b0873532f47" providerId="LiveId" clId="{C31F4751-6AC5-4A0C-8E48-A244FD1C5E3F}" dt="2023-05-10T08:32:14.285" v="250" actId="1076"/>
          <ac:spMkLst>
            <pc:docMk/>
            <pc:sldMk cId="920684069" sldId="312"/>
            <ac:spMk id="7" creationId="{E28A38A0-3543-FB9D-A183-60BC49BAE671}"/>
          </ac:spMkLst>
        </pc:spChg>
        <pc:picChg chg="mod">
          <ac:chgData name="Akshat Sinha" userId="29c35b0873532f47" providerId="LiveId" clId="{C31F4751-6AC5-4A0C-8E48-A244FD1C5E3F}" dt="2023-05-10T08:30:13.491" v="175" actId="14100"/>
          <ac:picMkLst>
            <pc:docMk/>
            <pc:sldMk cId="920684069" sldId="312"/>
            <ac:picMk id="6" creationId="{5F2059C6-F756-1053-6775-E855F1B1A0B6}"/>
          </ac:picMkLst>
        </pc:picChg>
        <pc:picChg chg="mod">
          <ac:chgData name="Akshat Sinha" userId="29c35b0873532f47" providerId="LiveId" clId="{C31F4751-6AC5-4A0C-8E48-A244FD1C5E3F}" dt="2023-05-10T08:30:47.765" v="185" actId="14100"/>
          <ac:picMkLst>
            <pc:docMk/>
            <pc:sldMk cId="920684069" sldId="312"/>
            <ac:picMk id="8" creationId="{FA4B67D7-9EE7-B20B-8A33-03AC870315C5}"/>
          </ac:picMkLst>
        </pc:picChg>
      </pc:sldChg>
      <pc:sldChg chg="addSp modSp mod">
        <pc:chgData name="Akshat Sinha" userId="29c35b0873532f47" providerId="LiveId" clId="{C31F4751-6AC5-4A0C-8E48-A244FD1C5E3F}" dt="2023-05-10T08:34:13.694" v="297" actId="1076"/>
        <pc:sldMkLst>
          <pc:docMk/>
          <pc:sldMk cId="1147177381" sldId="315"/>
        </pc:sldMkLst>
        <pc:spChg chg="mod">
          <ac:chgData name="Akshat Sinha" userId="29c35b0873532f47" providerId="LiveId" clId="{C31F4751-6AC5-4A0C-8E48-A244FD1C5E3F}" dt="2023-05-10T08:32:46.498" v="258" actId="20577"/>
          <ac:spMkLst>
            <pc:docMk/>
            <pc:sldMk cId="1147177381" sldId="315"/>
            <ac:spMk id="3" creationId="{5BFC1B40-51A0-6AF2-F9C6-E801D5BECE37}"/>
          </ac:spMkLst>
        </pc:spChg>
        <pc:spChg chg="add mod">
          <ac:chgData name="Akshat Sinha" userId="29c35b0873532f47" providerId="LiveId" clId="{C31F4751-6AC5-4A0C-8E48-A244FD1C5E3F}" dt="2023-05-10T08:33:34.575" v="278" actId="1076"/>
          <ac:spMkLst>
            <pc:docMk/>
            <pc:sldMk cId="1147177381" sldId="315"/>
            <ac:spMk id="5" creationId="{E4366842-E6FF-E405-D431-66DF4C10BF1E}"/>
          </ac:spMkLst>
        </pc:spChg>
        <pc:spChg chg="add mod">
          <ac:chgData name="Akshat Sinha" userId="29c35b0873532f47" providerId="LiveId" clId="{C31F4751-6AC5-4A0C-8E48-A244FD1C5E3F}" dt="2023-05-10T08:34:13.694" v="297" actId="1076"/>
          <ac:spMkLst>
            <pc:docMk/>
            <pc:sldMk cId="1147177381" sldId="315"/>
            <ac:spMk id="7" creationId="{E47E0E6C-7377-2D27-ABA8-4B4470E56EB8}"/>
          </ac:spMkLst>
        </pc:spChg>
      </pc:sldChg>
      <pc:sldChg chg="addSp modSp mod">
        <pc:chgData name="Akshat Sinha" userId="29c35b0873532f47" providerId="LiveId" clId="{C31F4751-6AC5-4A0C-8E48-A244FD1C5E3F}" dt="2023-05-10T08:36:15.775" v="324" actId="1076"/>
        <pc:sldMkLst>
          <pc:docMk/>
          <pc:sldMk cId="1022431962" sldId="322"/>
        </pc:sldMkLst>
        <pc:spChg chg="add mod">
          <ac:chgData name="Akshat Sinha" userId="29c35b0873532f47" providerId="LiveId" clId="{C31F4751-6AC5-4A0C-8E48-A244FD1C5E3F}" dt="2023-05-10T08:36:15.775" v="324" actId="1076"/>
          <ac:spMkLst>
            <pc:docMk/>
            <pc:sldMk cId="1022431962" sldId="322"/>
            <ac:spMk id="4" creationId="{74694AE2-82A0-72E2-8666-907747A1F346}"/>
          </ac:spMkLst>
        </pc:spChg>
        <pc:spChg chg="mod">
          <ac:chgData name="Akshat Sinha" userId="29c35b0873532f47" providerId="LiveId" clId="{C31F4751-6AC5-4A0C-8E48-A244FD1C5E3F}" dt="2023-05-10T08:34:44.079" v="301" actId="20577"/>
          <ac:spMkLst>
            <pc:docMk/>
            <pc:sldMk cId="1022431962" sldId="322"/>
            <ac:spMk id="6" creationId="{EE818175-F65E-9E23-58DF-A0BD42F96246}"/>
          </ac:spMkLst>
        </pc:spChg>
        <pc:picChg chg="mod">
          <ac:chgData name="Akshat Sinha" userId="29c35b0873532f47" providerId="LiveId" clId="{C31F4751-6AC5-4A0C-8E48-A244FD1C5E3F}" dt="2023-05-10T08:36:10.995" v="323" actId="1076"/>
          <ac:picMkLst>
            <pc:docMk/>
            <pc:sldMk cId="1022431962" sldId="322"/>
            <ac:picMk id="5" creationId="{16ABEB06-0883-BE51-A044-7F55BCFD2EE1}"/>
          </ac:picMkLst>
        </pc:picChg>
      </pc:sldChg>
      <pc:sldChg chg="addSp modSp mod">
        <pc:chgData name="Akshat Sinha" userId="29c35b0873532f47" providerId="LiveId" clId="{C31F4751-6AC5-4A0C-8E48-A244FD1C5E3F}" dt="2023-05-10T08:38:10.326" v="410" actId="1076"/>
        <pc:sldMkLst>
          <pc:docMk/>
          <pc:sldMk cId="2972688805" sldId="323"/>
        </pc:sldMkLst>
        <pc:spChg chg="add mod">
          <ac:chgData name="Akshat Sinha" userId="29c35b0873532f47" providerId="LiveId" clId="{C31F4751-6AC5-4A0C-8E48-A244FD1C5E3F}" dt="2023-05-10T08:38:10.326" v="410" actId="1076"/>
          <ac:spMkLst>
            <pc:docMk/>
            <pc:sldMk cId="2972688805" sldId="323"/>
            <ac:spMk id="4" creationId="{C64793FC-BC79-078D-748C-D89EA4C7315A}"/>
          </ac:spMkLst>
        </pc:spChg>
        <pc:spChg chg="mod">
          <ac:chgData name="Akshat Sinha" userId="29c35b0873532f47" providerId="LiveId" clId="{C31F4751-6AC5-4A0C-8E48-A244FD1C5E3F}" dt="2023-05-10T08:36:49.067" v="347" actId="20577"/>
          <ac:spMkLst>
            <pc:docMk/>
            <pc:sldMk cId="2972688805" sldId="323"/>
            <ac:spMk id="10" creationId="{0A071455-90CC-008A-D0E0-9D4A3CBB10A1}"/>
          </ac:spMkLst>
        </pc:spChg>
      </pc:sldChg>
      <pc:sldChg chg="addSp modSp mod">
        <pc:chgData name="Akshat Sinha" userId="29c35b0873532f47" providerId="LiveId" clId="{C31F4751-6AC5-4A0C-8E48-A244FD1C5E3F}" dt="2023-05-10T08:40:35.479" v="556" actId="1076"/>
        <pc:sldMkLst>
          <pc:docMk/>
          <pc:sldMk cId="1433000873" sldId="324"/>
        </pc:sldMkLst>
        <pc:spChg chg="add mod">
          <ac:chgData name="Akshat Sinha" userId="29c35b0873532f47" providerId="LiveId" clId="{C31F4751-6AC5-4A0C-8E48-A244FD1C5E3F}" dt="2023-05-10T08:40:35.479" v="556" actId="1076"/>
          <ac:spMkLst>
            <pc:docMk/>
            <pc:sldMk cId="1433000873" sldId="324"/>
            <ac:spMk id="4" creationId="{9221C0C1-09C7-78A9-2F99-69CF7BA6313C}"/>
          </ac:spMkLst>
        </pc:spChg>
      </pc:sldChg>
      <pc:sldChg chg="addSp modSp mod">
        <pc:chgData name="Akshat Sinha" userId="29c35b0873532f47" providerId="LiveId" clId="{C31F4751-6AC5-4A0C-8E48-A244FD1C5E3F}" dt="2023-05-10T08:42:03.449" v="603" actId="1076"/>
        <pc:sldMkLst>
          <pc:docMk/>
          <pc:sldMk cId="878086649" sldId="325"/>
        </pc:sldMkLst>
        <pc:spChg chg="add mod">
          <ac:chgData name="Akshat Sinha" userId="29c35b0873532f47" providerId="LiveId" clId="{C31F4751-6AC5-4A0C-8E48-A244FD1C5E3F}" dt="2023-05-10T08:42:03.449" v="603" actId="1076"/>
          <ac:spMkLst>
            <pc:docMk/>
            <pc:sldMk cId="878086649" sldId="325"/>
            <ac:spMk id="4" creationId="{80599CE1-938F-A88B-997C-3EF63C5188C5}"/>
          </ac:spMkLst>
        </pc:spChg>
        <pc:picChg chg="mod">
          <ac:chgData name="Akshat Sinha" userId="29c35b0873532f47" providerId="LiveId" clId="{C31F4751-6AC5-4A0C-8E48-A244FD1C5E3F}" dt="2023-05-10T08:40:43.834" v="557" actId="14100"/>
          <ac:picMkLst>
            <pc:docMk/>
            <pc:sldMk cId="878086649" sldId="325"/>
            <ac:picMk id="5" creationId="{F3728C69-7AEC-E29C-4191-BC7A68D11355}"/>
          </ac:picMkLst>
        </pc:picChg>
      </pc:sldChg>
      <pc:sldChg chg="modSp mod">
        <pc:chgData name="Akshat Sinha" userId="29c35b0873532f47" providerId="LiveId" clId="{C31F4751-6AC5-4A0C-8E48-A244FD1C5E3F}" dt="2023-05-10T08:39:25.636" v="490" actId="20577"/>
        <pc:sldMkLst>
          <pc:docMk/>
          <pc:sldMk cId="2835174689" sldId="331"/>
        </pc:sldMkLst>
        <pc:spChg chg="mod">
          <ac:chgData name="Akshat Sinha" userId="29c35b0873532f47" providerId="LiveId" clId="{C31F4751-6AC5-4A0C-8E48-A244FD1C5E3F}" dt="2023-05-10T08:39:25.636" v="490" actId="20577"/>
          <ac:spMkLst>
            <pc:docMk/>
            <pc:sldMk cId="2835174689" sldId="331"/>
            <ac:spMk id="4" creationId="{289D1A2E-CD3A-E3F7-1321-D94D62328FE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10" name="Header Placeholder 1"/>
          <p:cNvSpPr>
            <a:spLocks noGrp="1"/>
          </p:cNvSpPr>
          <p:nvPr>
            <p:ph type="hdr" sz="quarter"/>
          </p:nvPr>
        </p:nvSpPr>
        <p:spPr>
          <a:xfrm>
            <a:off x="0" y="0"/>
            <a:ext cx="3962400" cy="342900"/>
          </a:xfrm>
          <a:prstGeom prst="rect">
            <a:avLst/>
          </a:prstGeom>
          <a:noFill/>
          <a:ln>
            <a:noFill/>
          </a:ln>
        </p:spPr>
        <p:txBody>
          <a:bodyPr vert="horz" lIns="91440" tIns="45720" rIns="91440" bIns="45720" anchor="t"/>
          <a:lstStyle/>
          <a:p>
            <a:pPr lvl="0" eaLnBrk="1" latinLnBrk="1" hangingPunct="1"/>
            <a:endParaRPr lang="en-IN" altLang="en-US" sz="1200"/>
          </a:p>
        </p:txBody>
      </p:sp>
      <p:sp>
        <p:nvSpPr>
          <p:cNvPr id="1048811" name="Date Placeholder 2"/>
          <p:cNvSpPr>
            <a:spLocks noGrp="1"/>
          </p:cNvSpPr>
          <p:nvPr>
            <p:ph type="dt" idx="1"/>
          </p:nvPr>
        </p:nvSpPr>
        <p:spPr>
          <a:xfrm>
            <a:off x="5180012" y="0"/>
            <a:ext cx="3962400" cy="342900"/>
          </a:xfrm>
          <a:prstGeom prst="rect">
            <a:avLst/>
          </a:prstGeom>
          <a:noFill/>
          <a:ln>
            <a:noFill/>
          </a:ln>
        </p:spPr>
        <p:txBody>
          <a:bodyPr vert="horz" lIns="91440" tIns="45720" rIns="91440" bIns="45720" anchor="t"/>
          <a:lstStyle/>
          <a:p>
            <a:pPr lvl="0" algn="r" eaLnBrk="1" latinLnBrk="1" hangingPunct="1"/>
            <a:fld id="{566ABCEB-ACFC-4714-9973-3DA970169C29}" type="datetime1">
              <a:rPr lang="en-US" altLang="en-US" sz="1200"/>
              <a:t>5/12/2023</a:t>
            </a:fld>
            <a:endParaRPr lang="en-US" altLang="en-US" sz="1200"/>
          </a:p>
        </p:txBody>
      </p:sp>
      <p:sp>
        <p:nvSpPr>
          <p:cNvPr id="1048812" name="Slide Image Placeholder 3"/>
          <p:cNvSpPr>
            <a:spLocks noGrp="1" noRot="1" noChangeAspect="1"/>
          </p:cNvSpPr>
          <p:nvPr>
            <p:ph type="sldImg" idx="2"/>
          </p:nvPr>
        </p:nvSpPr>
        <p:spPr>
          <a:xfrm>
            <a:off x="2857500" y="514350"/>
            <a:ext cx="3429000" cy="2571750"/>
          </a:xfrm>
          <a:prstGeom prst="rect">
            <a:avLst/>
          </a:prstGeom>
          <a:noFill/>
          <a:ln w="12700" cap="flat" cmpd="sng">
            <a:solidFill>
              <a:srgbClr val="000000">
                <a:alpha val="100000"/>
              </a:srgbClr>
            </a:solidFill>
            <a:prstDash val="solid"/>
            <a:round/>
          </a:ln>
        </p:spPr>
        <p:txBody>
          <a:bodyPr vert="horz" lIns="91440" tIns="45720" rIns="91440" bIns="45720" anchor="ctr"/>
          <a:lstStyle/>
          <a:p>
            <a:endParaRPr/>
          </a:p>
        </p:txBody>
      </p:sp>
      <p:sp>
        <p:nvSpPr>
          <p:cNvPr id="1048813" name="Notes Placeholder 4"/>
          <p:cNvSpPr>
            <a:spLocks noGrp="1"/>
          </p:cNvSpPr>
          <p:nvPr>
            <p:ph type="body" sz="quarter" idx="3"/>
          </p:nvPr>
        </p:nvSpPr>
        <p:spPr>
          <a:xfrm>
            <a:off x="914400" y="3257550"/>
            <a:ext cx="7315200" cy="3086100"/>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814" name="Footer Placeholder 5"/>
          <p:cNvSpPr>
            <a:spLocks noGrp="1"/>
          </p:cNvSpPr>
          <p:nvPr>
            <p:ph type="ftr" sz="quarter" idx="4"/>
          </p:nvPr>
        </p:nvSpPr>
        <p:spPr>
          <a:xfrm>
            <a:off x="0" y="6513512"/>
            <a:ext cx="3962400" cy="342900"/>
          </a:xfrm>
          <a:prstGeom prst="rect">
            <a:avLst/>
          </a:prstGeom>
          <a:noFill/>
          <a:ln>
            <a:noFill/>
          </a:ln>
        </p:spPr>
        <p:txBody>
          <a:bodyPr vert="horz" lIns="91440" tIns="45720" rIns="91440" bIns="45720" anchor="b"/>
          <a:lstStyle/>
          <a:p>
            <a:pPr lvl="0" eaLnBrk="1" latinLnBrk="1" hangingPunct="1"/>
            <a:endParaRPr lang="en-IN" altLang="en-US" sz="1200"/>
          </a:p>
        </p:txBody>
      </p:sp>
      <p:sp>
        <p:nvSpPr>
          <p:cNvPr id="1048815" name="Slide Number Placeholder 6"/>
          <p:cNvSpPr>
            <a:spLocks noGrp="1"/>
          </p:cNvSpPr>
          <p:nvPr>
            <p:ph type="sldNum" sz="quarter" idx="5"/>
          </p:nvPr>
        </p:nvSpPr>
        <p:spPr>
          <a:xfrm>
            <a:off x="5180012" y="6513512"/>
            <a:ext cx="3962400" cy="342900"/>
          </a:xfrm>
          <a:prstGeom prst="rect">
            <a:avLst/>
          </a:prstGeom>
          <a:noFill/>
          <a:ln>
            <a:noFill/>
          </a:ln>
        </p:spPr>
        <p:txBody>
          <a:bodyPr vert="horz" lIns="91440" tIns="45720" rIns="91440" bIns="45720" anchor="b"/>
          <a:lstStyle/>
          <a:p>
            <a:pPr lvl="0" algn="r" eaLnBrk="1" latinLnBrk="1" hangingPunct="1"/>
            <a:fld id="{566ABCEB-ACFC-4714-9973-3DA970169C29}" type="slidenum">
              <a:rPr lang="en-IN" altLang="en-US" sz="1200"/>
              <a:t>‹#›</a:t>
            </a:fld>
            <a:endParaRPr lang="en-IN" altLang="en-US" sz="1200"/>
          </a:p>
        </p:txBody>
      </p:sp>
    </p:spTree>
  </p:cSld>
  <p:clrMap bg1="dk1" tx1="dk1" bg2="dk1" tx2="dk1" accent1="dk1" accent2="dk1" accent3="dk1" accent4="dk1" accent5="dk1" accent6="dk1" hlink="dk1" folHlink="dk1"/>
  <p:notesStyle>
    <a:lvl1pPr marL="0" indent="0" algn="l" rtl="0" eaLnBrk="1" fontAlgn="base" latinLnBrk="1" hangingPunct="1">
      <a:lnSpc>
        <a:spcPct val="100000"/>
      </a:lnSpc>
      <a:spcBef>
        <a:spcPct val="30000"/>
      </a:spcBef>
      <a:spcAft>
        <a:spcPct val="0"/>
      </a:spcAft>
      <a:buFontTx/>
      <a:buNone/>
      <a:defRPr sz="12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30000"/>
      </a:spcBef>
      <a:spcAft>
        <a:spcPct val="0"/>
      </a:spcAft>
      <a:buFontTx/>
      <a:buNone/>
      <a:defRPr sz="12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30000"/>
      </a:spcBef>
      <a:spcAft>
        <a:spcPct val="0"/>
      </a:spcAft>
      <a:buFontTx/>
      <a:buNone/>
      <a:defRPr sz="12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30000"/>
      </a:spcBef>
      <a:spcAft>
        <a:spcPct val="0"/>
      </a:spcAft>
      <a:buFontTx/>
      <a:buNone/>
      <a:defRPr sz="12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30000"/>
      </a:spcBef>
      <a:spcAft>
        <a:spcPct val="0"/>
      </a:spcAft>
      <a:buFontTx/>
      <a:buNone/>
      <a:defRPr sz="1200" b="0" i="0" u="none" baseline="0">
        <a:solidFill>
          <a:schemeClr val="dk1"/>
        </a:solidFill>
        <a:latin typeface="Calibri" panose="020F0502020204030204" pitchFamily="34" charset="0"/>
        <a:sym typeface="Arial" panose="020B0604020202020204" pitchFamily="34"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lgn="r" eaLnBrk="1" latinLnBrk="1" hangingPunct="1"/>
            <a:fld id="{566ABCEB-ACFC-4714-9973-3DA970169C29}" type="slidenum">
              <a:rPr lang="en-IN" altLang="en-US" sz="1200" smtClean="0"/>
              <a:t>1</a:t>
            </a:fld>
            <a:endParaRPr lang="en-I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1048584"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1048578" name="Date Placeholder 3"/>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eaLnBrk="1" latinLnBrk="1" hangingPunct="1"/>
            <a:fld id="{31B33ED5-B224-4247-9DC1-82E457AB97F3}" type="datetime1">
              <a:rPr lang="en-US" altLang="en-US" sz="1200" smtClean="0">
                <a:solidFill>
                  <a:srgbClr val="898989"/>
                </a:solidFill>
              </a:rPr>
              <a:t>5/12/2023</a:t>
            </a:fld>
            <a:endParaRPr lang="en-US" altLang="en-US" sz="1200">
              <a:solidFill>
                <a:srgbClr val="898989"/>
              </a:solidFill>
            </a:endParaRPr>
          </a:p>
        </p:txBody>
      </p:sp>
      <p:sp>
        <p:nvSpPr>
          <p:cNvPr id="1048580" name="Slide Number Placeholder 5"/>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r" eaLnBrk="1" latinLnBrk="1" hangingPunct="1"/>
            <a:fld id="{566ABCEB-ACFC-4714-9973-3DA970169C29}" type="slidenum">
              <a:rPr lang="ru-RU" altLang="en-US" sz="1200">
                <a:solidFill>
                  <a:srgbClr val="898989"/>
                </a:solidFill>
              </a:rPr>
              <a:t>‹#›</a:t>
            </a:fld>
            <a:endParaRPr lang="ru-RU" altLang="en-US" sz="1200">
              <a:solidFill>
                <a:srgbClr val="898989"/>
              </a:solidFill>
            </a:endParaRPr>
          </a:p>
        </p:txBody>
      </p:sp>
      <p:sp>
        <p:nvSpPr>
          <p:cNvPr id="1048579" name="Footer Placeholder 4"/>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ctr" eaLnBrk="1" latinLnBrk="1" hangingPunct="1"/>
            <a:endParaRPr lang="en-US" altLang="en-US" sz="1200">
              <a:solidFill>
                <a:srgbClr val="89898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93"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1048794"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eaLnBrk="1" latinLnBrk="1" hangingPunct="1"/>
            <a:fld id="{D9D1BC75-DE74-416F-8C5F-5456297591DF}" type="datetime1">
              <a:rPr lang="en-US" altLang="en-US" sz="1200" smtClean="0">
                <a:solidFill>
                  <a:srgbClr val="898989"/>
                </a:solidFill>
              </a:rPr>
              <a:t>5/12/2023</a:t>
            </a:fld>
            <a:endParaRPr lang="en-US" altLang="en-US" sz="1200">
              <a:solidFill>
                <a:srgbClr val="898989"/>
              </a:solidFill>
            </a:endParaRPr>
          </a:p>
        </p:txBody>
      </p:sp>
      <p:sp>
        <p:nvSpPr>
          <p:cNvPr id="1048580" name="Slide Number Placeholder 5"/>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r" eaLnBrk="1" latinLnBrk="1" hangingPunct="1"/>
            <a:fld id="{566ABCEB-ACFC-4714-9973-3DA970169C29}" type="slidenum">
              <a:rPr lang="ru-RU" altLang="en-US" sz="1200">
                <a:solidFill>
                  <a:srgbClr val="898989"/>
                </a:solidFill>
              </a:rPr>
              <a:t>‹#›</a:t>
            </a:fld>
            <a:endParaRPr lang="ru-RU" altLang="en-US" sz="1200">
              <a:solidFill>
                <a:srgbClr val="898989"/>
              </a:solidFill>
            </a:endParaRPr>
          </a:p>
        </p:txBody>
      </p:sp>
      <p:sp>
        <p:nvSpPr>
          <p:cNvPr id="1048579" name="Footer Placeholder 4"/>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ctr" eaLnBrk="1" latinLnBrk="1" hangingPunct="1"/>
            <a:endParaRPr lang="en-US" altLang="en-US" sz="1200">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a:t>Click to edit Master title style</a:t>
            </a:r>
            <a:endParaRPr lang="en-IN"/>
          </a:p>
        </p:txBody>
      </p:sp>
      <p:sp>
        <p:nvSpPr>
          <p:cNvPr id="104861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eaLnBrk="1" latinLnBrk="1" hangingPunct="1"/>
            <a:fld id="{5BBF4350-12A7-4D71-8E86-25745242D4A9}" type="datetime1">
              <a:rPr lang="en-US" altLang="en-US" sz="1200" smtClean="0">
                <a:solidFill>
                  <a:srgbClr val="898989"/>
                </a:solidFill>
              </a:rPr>
              <a:t>5/12/2023</a:t>
            </a:fld>
            <a:endParaRPr lang="en-US" altLang="en-US" sz="1200">
              <a:solidFill>
                <a:srgbClr val="898989"/>
              </a:solidFill>
            </a:endParaRPr>
          </a:p>
        </p:txBody>
      </p:sp>
      <p:sp>
        <p:nvSpPr>
          <p:cNvPr id="1048580" name="Slide Number Placeholder 5"/>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r" eaLnBrk="1" latinLnBrk="1" hangingPunct="1"/>
            <a:fld id="{566ABCEB-ACFC-4714-9973-3DA970169C29}" type="slidenum">
              <a:rPr lang="ru-RU" altLang="en-US" sz="1200">
                <a:solidFill>
                  <a:srgbClr val="898989"/>
                </a:solidFill>
              </a:rPr>
              <a:t>‹#›</a:t>
            </a:fld>
            <a:endParaRPr lang="ru-RU" altLang="en-US" sz="1200">
              <a:solidFill>
                <a:srgbClr val="898989"/>
              </a:solidFill>
            </a:endParaRPr>
          </a:p>
        </p:txBody>
      </p:sp>
      <p:sp>
        <p:nvSpPr>
          <p:cNvPr id="1048579" name="Footer Placeholder 4"/>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ctr" eaLnBrk="1" latinLnBrk="1" hangingPunct="1"/>
            <a:endParaRPr lang="en-US" altLang="en-US" sz="1200">
              <a:solidFill>
                <a:srgbClr val="89898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03"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1048804"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578" name="Date Placeholder 3"/>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eaLnBrk="1" latinLnBrk="1" hangingPunct="1"/>
            <a:fld id="{0C9F0D63-6CE8-4142-86C3-A07CD9B7F9ED}" type="datetime1">
              <a:rPr lang="en-US" altLang="en-US" sz="1200" smtClean="0">
                <a:solidFill>
                  <a:srgbClr val="898989"/>
                </a:solidFill>
              </a:rPr>
              <a:t>5/12/2023</a:t>
            </a:fld>
            <a:endParaRPr lang="en-US" altLang="en-US" sz="1200">
              <a:solidFill>
                <a:srgbClr val="898989"/>
              </a:solidFill>
            </a:endParaRPr>
          </a:p>
        </p:txBody>
      </p:sp>
      <p:sp>
        <p:nvSpPr>
          <p:cNvPr id="1048580" name="Slide Number Placeholder 5"/>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r" eaLnBrk="1" latinLnBrk="1" hangingPunct="1"/>
            <a:fld id="{566ABCEB-ACFC-4714-9973-3DA970169C29}" type="slidenum">
              <a:rPr lang="ru-RU" altLang="en-US" sz="1200">
                <a:solidFill>
                  <a:srgbClr val="898989"/>
                </a:solidFill>
              </a:rPr>
              <a:t>‹#›</a:t>
            </a:fld>
            <a:endParaRPr lang="ru-RU" altLang="en-US" sz="1200">
              <a:solidFill>
                <a:srgbClr val="898989"/>
              </a:solidFill>
            </a:endParaRPr>
          </a:p>
        </p:txBody>
      </p:sp>
      <p:sp>
        <p:nvSpPr>
          <p:cNvPr id="1048579" name="Footer Placeholder 4"/>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ctr" eaLnBrk="1" latinLnBrk="1" hangingPunct="1"/>
            <a:endParaRPr lang="en-US" altLang="en-US" sz="1200">
              <a:solidFill>
                <a:srgbClr val="898989"/>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05" name="Title 1"/>
          <p:cNvSpPr>
            <a:spLocks noGrp="1"/>
          </p:cNvSpPr>
          <p:nvPr>
            <p:ph type="title"/>
          </p:nvPr>
        </p:nvSpPr>
        <p:spPr/>
        <p:txBody>
          <a:bodyPr/>
          <a:lstStyle/>
          <a:p>
            <a:r>
              <a:rPr lang="en-US"/>
              <a:t>Click to edit Master title style</a:t>
            </a:r>
            <a:endParaRPr lang="en-IN"/>
          </a:p>
        </p:txBody>
      </p:sp>
      <p:sp>
        <p:nvSpPr>
          <p:cNvPr id="1048806"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07"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1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eaLnBrk="1" latinLnBrk="1" hangingPunct="1"/>
            <a:fld id="{F38E4E9F-6AA6-4397-B3A1-093ED3F16BA3}" type="datetime1">
              <a:rPr lang="en-US" altLang="en-US" sz="1200" smtClean="0">
                <a:solidFill>
                  <a:srgbClr val="898989"/>
                </a:solidFill>
              </a:rPr>
              <a:t>5/12/2023</a:t>
            </a:fld>
            <a:endParaRPr lang="en-US" altLang="en-US" sz="1200">
              <a:solidFill>
                <a:srgbClr val="898989"/>
              </a:solidFill>
            </a:endParaRPr>
          </a:p>
        </p:txBody>
      </p:sp>
      <p:sp>
        <p:nvSpPr>
          <p:cNvPr id="1048580" name="Slide Number Placeholder 5"/>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r" eaLnBrk="1" latinLnBrk="1" hangingPunct="1"/>
            <a:fld id="{566ABCEB-ACFC-4714-9973-3DA970169C29}" type="slidenum">
              <a:rPr lang="ru-RU" altLang="en-US" sz="1200">
                <a:solidFill>
                  <a:srgbClr val="898989"/>
                </a:solidFill>
              </a:rPr>
              <a:t>‹#›</a:t>
            </a:fld>
            <a:endParaRPr lang="ru-RU" altLang="en-US" sz="1200">
              <a:solidFill>
                <a:srgbClr val="898989"/>
              </a:solidFill>
            </a:endParaRPr>
          </a:p>
        </p:txBody>
      </p:sp>
      <p:sp>
        <p:nvSpPr>
          <p:cNvPr id="1048579" name="Footer Placeholder 4"/>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ctr" eaLnBrk="1" latinLnBrk="1" hangingPunct="1"/>
            <a:endParaRPr lang="en-US" altLang="en-US" sz="1200">
              <a:solidFill>
                <a:srgbClr val="898989"/>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98" name="Title 1"/>
          <p:cNvSpPr>
            <a:spLocks noGrp="1"/>
          </p:cNvSpPr>
          <p:nvPr>
            <p:ph type="title"/>
          </p:nvPr>
        </p:nvSpPr>
        <p:spPr/>
        <p:txBody>
          <a:bodyPr/>
          <a:lstStyle/>
          <a:p>
            <a:r>
              <a:rPr lang="en-US"/>
              <a:t>Click to edit Master title style</a:t>
            </a:r>
            <a:endParaRPr lang="en-IN"/>
          </a:p>
        </p:txBody>
      </p:sp>
      <p:sp>
        <p:nvSpPr>
          <p:cNvPr id="1048799"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00"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01"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02"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1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eaLnBrk="1" latinLnBrk="1" hangingPunct="1"/>
            <a:fld id="{7E6268C3-06D5-478D-ABA8-191671D2B291}" type="datetime1">
              <a:rPr lang="en-US" altLang="en-US" sz="1200" smtClean="0">
                <a:solidFill>
                  <a:srgbClr val="898989"/>
                </a:solidFill>
              </a:rPr>
              <a:t>5/12/2023</a:t>
            </a:fld>
            <a:endParaRPr lang="en-US" altLang="en-US" sz="1200">
              <a:solidFill>
                <a:srgbClr val="898989"/>
              </a:solidFill>
            </a:endParaRPr>
          </a:p>
        </p:txBody>
      </p:sp>
      <p:sp>
        <p:nvSpPr>
          <p:cNvPr id="1048580" name="Slide Number Placeholder 5"/>
          <p:cNvSpPr>
            <a:spLocks noGrp="1"/>
          </p:cNvSpPr>
          <p:nvPr>
            <p:ph type="sldNum" sz="quarter" idx="1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r" eaLnBrk="1" latinLnBrk="1" hangingPunct="1"/>
            <a:fld id="{566ABCEB-ACFC-4714-9973-3DA970169C29}" type="slidenum">
              <a:rPr lang="ru-RU" altLang="en-US" sz="1200">
                <a:solidFill>
                  <a:srgbClr val="898989"/>
                </a:solidFill>
              </a:rPr>
              <a:t>‹#›</a:t>
            </a:fld>
            <a:endParaRPr lang="ru-RU" altLang="en-US" sz="1200">
              <a:solidFill>
                <a:srgbClr val="898989"/>
              </a:solidFill>
            </a:endParaRPr>
          </a:p>
        </p:txBody>
      </p:sp>
      <p:sp>
        <p:nvSpPr>
          <p:cNvPr id="1048579" name="Footer Placeholder 4"/>
          <p:cNvSpPr>
            <a:spLocks noGrp="1"/>
          </p:cNvSpPr>
          <p:nvPr>
            <p:ph type="ftr" sz="quarter" idx="1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ctr" eaLnBrk="1" latinLnBrk="1" hangingPunct="1"/>
            <a:endParaRPr lang="en-US" altLang="en-US" sz="1200">
              <a:solidFill>
                <a:srgbClr val="89898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47" name="Title 1"/>
          <p:cNvSpPr>
            <a:spLocks noGrp="1"/>
          </p:cNvSpPr>
          <p:nvPr>
            <p:ph type="title"/>
          </p:nvPr>
        </p:nvSpPr>
        <p:spPr/>
        <p:txBody>
          <a:bodyPr/>
          <a:lstStyle/>
          <a:p>
            <a:r>
              <a:rPr lang="en-US"/>
              <a:t>Click to edit Master title style</a:t>
            </a:r>
            <a:endParaRPr lang="en-IN"/>
          </a:p>
        </p:txBody>
      </p:sp>
      <p:sp>
        <p:nvSpPr>
          <p:cNvPr id="1048578" name="Date Placeholder 3"/>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eaLnBrk="1" latinLnBrk="1" hangingPunct="1"/>
            <a:fld id="{89C69045-82A8-4B3F-A6A8-76231E2502D2}" type="datetime1">
              <a:rPr lang="en-US" altLang="en-US" sz="1200" smtClean="0">
                <a:solidFill>
                  <a:srgbClr val="898989"/>
                </a:solidFill>
              </a:rPr>
              <a:t>5/12/2023</a:t>
            </a:fld>
            <a:endParaRPr lang="en-US" altLang="en-US" sz="1200">
              <a:solidFill>
                <a:srgbClr val="898989"/>
              </a:solidFill>
            </a:endParaRPr>
          </a:p>
        </p:txBody>
      </p:sp>
      <p:sp>
        <p:nvSpPr>
          <p:cNvPr id="1048580" name="Slide Number Placeholder 5"/>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r" eaLnBrk="1" latinLnBrk="1" hangingPunct="1"/>
            <a:fld id="{566ABCEB-ACFC-4714-9973-3DA970169C29}" type="slidenum">
              <a:rPr lang="ru-RU" altLang="en-US" sz="1200">
                <a:solidFill>
                  <a:srgbClr val="898989"/>
                </a:solidFill>
              </a:rPr>
              <a:t>‹#›</a:t>
            </a:fld>
            <a:endParaRPr lang="ru-RU" altLang="en-US" sz="1200">
              <a:solidFill>
                <a:srgbClr val="898989"/>
              </a:solidFill>
            </a:endParaRPr>
          </a:p>
        </p:txBody>
      </p:sp>
      <p:sp>
        <p:nvSpPr>
          <p:cNvPr id="1048579" name="Footer Placeholder 4"/>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ctr" eaLnBrk="1" latinLnBrk="1" hangingPunct="1"/>
            <a:endParaRPr lang="en-US" altLang="en-US" sz="1200">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90"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104879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92"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578" name="Date Placeholder 3"/>
          <p:cNvSpPr>
            <a:spLocks noGrp="1"/>
          </p:cNvSpPr>
          <p:nvPr>
            <p:ph type="dt" sz="half" idx="1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eaLnBrk="1" latinLnBrk="1" hangingPunct="1"/>
            <a:fld id="{4FC7D94E-223E-4195-B4D1-11AB91D90689}" type="datetime1">
              <a:rPr lang="en-US" altLang="en-US" sz="1200" smtClean="0">
                <a:solidFill>
                  <a:srgbClr val="898989"/>
                </a:solidFill>
              </a:rPr>
              <a:t>5/12/2023</a:t>
            </a:fld>
            <a:endParaRPr lang="en-US" altLang="en-US" sz="1200">
              <a:solidFill>
                <a:srgbClr val="898989"/>
              </a:solidFill>
            </a:endParaRPr>
          </a:p>
        </p:txBody>
      </p:sp>
      <p:sp>
        <p:nvSpPr>
          <p:cNvPr id="1048580" name="Slide Number Placeholder 5"/>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r" eaLnBrk="1" latinLnBrk="1" hangingPunct="1"/>
            <a:fld id="{566ABCEB-ACFC-4714-9973-3DA970169C29}" type="slidenum">
              <a:rPr lang="ru-RU" altLang="en-US" sz="1200">
                <a:solidFill>
                  <a:srgbClr val="898989"/>
                </a:solidFill>
              </a:rPr>
              <a:t>‹#›</a:t>
            </a:fld>
            <a:endParaRPr lang="ru-RU" altLang="en-US" sz="1200">
              <a:solidFill>
                <a:srgbClr val="898989"/>
              </a:solidFill>
            </a:endParaRPr>
          </a:p>
        </p:txBody>
      </p:sp>
      <p:sp>
        <p:nvSpPr>
          <p:cNvPr id="1048579" name="Footer Placeholder 4"/>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ctr" eaLnBrk="1" latinLnBrk="1" hangingPunct="1"/>
            <a:endParaRPr lang="en-US" altLang="en-US" sz="1200">
              <a:solidFill>
                <a:srgbClr val="89898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95"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1048796"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1048797"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578" name="Date Placeholder 3"/>
          <p:cNvSpPr>
            <a:spLocks noGrp="1"/>
          </p:cNvSpPr>
          <p:nvPr>
            <p:ph type="dt" sz="half" idx="1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eaLnBrk="1" latinLnBrk="1" hangingPunct="1"/>
            <a:fld id="{7C9A27E3-C9A2-49D1-B60B-4B821DC6D589}" type="datetime1">
              <a:rPr lang="en-US" altLang="en-US" sz="1200" smtClean="0">
                <a:solidFill>
                  <a:srgbClr val="898989"/>
                </a:solidFill>
              </a:rPr>
              <a:t>5/12/2023</a:t>
            </a:fld>
            <a:endParaRPr lang="en-US" altLang="en-US" sz="1200">
              <a:solidFill>
                <a:srgbClr val="898989"/>
              </a:solidFill>
            </a:endParaRPr>
          </a:p>
        </p:txBody>
      </p:sp>
      <p:sp>
        <p:nvSpPr>
          <p:cNvPr id="1048580" name="Slide Number Placeholder 5"/>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r" eaLnBrk="1" latinLnBrk="1" hangingPunct="1"/>
            <a:fld id="{566ABCEB-ACFC-4714-9973-3DA970169C29}" type="slidenum">
              <a:rPr lang="ru-RU" altLang="en-US" sz="1200">
                <a:solidFill>
                  <a:srgbClr val="898989"/>
                </a:solidFill>
              </a:rPr>
              <a:t>‹#›</a:t>
            </a:fld>
            <a:endParaRPr lang="ru-RU" altLang="en-US" sz="1200">
              <a:solidFill>
                <a:srgbClr val="898989"/>
              </a:solidFill>
            </a:endParaRPr>
          </a:p>
        </p:txBody>
      </p:sp>
      <p:sp>
        <p:nvSpPr>
          <p:cNvPr id="1048579" name="Footer Placeholder 4"/>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ctr" eaLnBrk="1" latinLnBrk="1" hangingPunct="1"/>
            <a:endParaRPr lang="en-US" altLang="en-US" sz="1200">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08" name="Title 1"/>
          <p:cNvSpPr>
            <a:spLocks noGrp="1"/>
          </p:cNvSpPr>
          <p:nvPr>
            <p:ph type="title"/>
          </p:nvPr>
        </p:nvSpPr>
        <p:spPr/>
        <p:txBody>
          <a:bodyPr/>
          <a:lstStyle/>
          <a:p>
            <a:r>
              <a:rPr lang="en-US"/>
              <a:t>Click to edit Master title style</a:t>
            </a:r>
            <a:endParaRPr lang="en-IN"/>
          </a:p>
        </p:txBody>
      </p:sp>
      <p:sp>
        <p:nvSpPr>
          <p:cNvPr id="104880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eaLnBrk="1" latinLnBrk="1" hangingPunct="1"/>
            <a:fld id="{2D862433-7689-42DC-8970-86B0359F549D}" type="datetime1">
              <a:rPr lang="en-US" altLang="en-US" sz="1200" smtClean="0">
                <a:solidFill>
                  <a:srgbClr val="898989"/>
                </a:solidFill>
              </a:rPr>
              <a:t>5/12/2023</a:t>
            </a:fld>
            <a:endParaRPr lang="en-US" altLang="en-US" sz="1200">
              <a:solidFill>
                <a:srgbClr val="898989"/>
              </a:solidFill>
            </a:endParaRPr>
          </a:p>
        </p:txBody>
      </p:sp>
      <p:sp>
        <p:nvSpPr>
          <p:cNvPr id="1048580" name="Slide Number Placeholder 5"/>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r" eaLnBrk="1" latinLnBrk="1" hangingPunct="1"/>
            <a:fld id="{566ABCEB-ACFC-4714-9973-3DA970169C29}" type="slidenum">
              <a:rPr lang="ru-RU" altLang="en-US" sz="1200">
                <a:solidFill>
                  <a:srgbClr val="898989"/>
                </a:solidFill>
              </a:rPr>
              <a:t>‹#›</a:t>
            </a:fld>
            <a:endParaRPr lang="ru-RU" altLang="en-US" sz="1200">
              <a:solidFill>
                <a:srgbClr val="898989"/>
              </a:solidFill>
            </a:endParaRPr>
          </a:p>
        </p:txBody>
      </p:sp>
      <p:sp>
        <p:nvSpPr>
          <p:cNvPr id="1048579" name="Footer Placeholder 4"/>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ctr" eaLnBrk="1" latinLnBrk="1" hangingPunct="1"/>
            <a:endParaRPr lang="en-US" altLang="en-US" sz="1200">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7"/>
            <a:ext cx="8229600" cy="1143000"/>
          </a:xfrm>
          <a:prstGeom prst="rect">
            <a:avLst/>
          </a:prstGeom>
          <a:noFill/>
          <a:ln>
            <a:noFill/>
          </a:ln>
        </p:spPr>
        <p:txBody>
          <a:bodyPr vert="horz" lIns="91440" tIns="45720" rIns="91440" bIns="45720" anchor="ctr"/>
          <a:lstStyle/>
          <a:p>
            <a:pPr lvl="0"/>
            <a:r>
              <a:rPr lang="en-US" altLang="en-US"/>
              <a:t>Click to edit Master title style</a:t>
            </a:r>
          </a:p>
        </p:txBody>
      </p:sp>
      <p:sp>
        <p:nvSpPr>
          <p:cNvPr id="1048577" name="Text Placeholder 2"/>
          <p:cNvSpPr>
            <a:spLocks noGrp="1"/>
          </p:cNvSpPr>
          <p:nvPr>
            <p:ph type="body" idx="1"/>
          </p:nvPr>
        </p:nvSpPr>
        <p:spPr>
          <a:xfrm>
            <a:off x="457200" y="1600200"/>
            <a:ext cx="8229600" cy="4525962"/>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78" name="Date Placeholder 3"/>
          <p:cNvSpPr>
            <a:spLocks noGrp="1"/>
          </p:cNvSpPr>
          <p:nvPr>
            <p:ph type="dt" sz="half" idx="2"/>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eaLnBrk="1" latinLnBrk="1" hangingPunct="1"/>
            <a:fld id="{B1461B1C-31F2-4D06-AB64-CFEBF47A336A}" type="datetime1">
              <a:rPr lang="en-US" altLang="en-US" sz="1200" smtClean="0">
                <a:solidFill>
                  <a:srgbClr val="898989"/>
                </a:solidFill>
              </a:rPr>
              <a:t>5/12/2023</a:t>
            </a:fld>
            <a:endParaRPr lang="en-US" altLang="en-US" sz="1200">
              <a:solidFill>
                <a:srgbClr val="898989"/>
              </a:solidFill>
            </a:endParaRPr>
          </a:p>
        </p:txBody>
      </p:sp>
      <p:sp>
        <p:nvSpPr>
          <p:cNvPr id="1048579" name="Footer Placeholder 4"/>
          <p:cNvSpPr>
            <a:spLocks noGrp="1"/>
          </p:cNvSpPr>
          <p:nvPr>
            <p:ph type="ftr" sz="quarter" idx="3"/>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ctr" eaLnBrk="1" latinLnBrk="1" hangingPunct="1"/>
            <a:endParaRPr lang="en-US" altLang="en-US" sz="1200">
              <a:solidFill>
                <a:srgbClr val="898989"/>
              </a:solidFill>
            </a:endParaRPr>
          </a:p>
        </p:txBody>
      </p:sp>
      <p:sp>
        <p:nvSpPr>
          <p:cNvPr id="1048580" name="Slide Number Placeholder 5"/>
          <p:cNvSpPr>
            <a:spLocks noGrp="1"/>
          </p:cNvSpPr>
          <p:nvPr>
            <p:ph type="sldNum" sz="quarter" idx="4"/>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alibri" panose="020F0502020204030204" pitchFamily="34" charset="0"/>
                <a:sym typeface="Arial" panose="020B0604020202020204" pitchFamily="34" charset="0"/>
              </a:defRPr>
            </a:lvl5pPr>
          </a:lstStyle>
          <a:p>
            <a:pPr lvl="0" algn="r" eaLnBrk="1" latinLnBrk="1" hangingPunct="1"/>
            <a:fld id="{566ABCEB-ACFC-4714-9973-3DA970169C29}" type="slidenum">
              <a:rPr lang="ru-RU" altLang="en-US" sz="1200">
                <a:solidFill>
                  <a:srgbClr val="898989"/>
                </a:solidFill>
              </a:rPr>
              <a:t>‹#›</a:t>
            </a:fld>
            <a:endParaRPr lang="ru-RU" altLang="en-US" sz="1200">
              <a:solidFill>
                <a:srgbClr val="898989"/>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a:defRPr>
      </a:lvl2pPr>
      <a:lvl3pPr algn="ctr" rtl="0" eaLnBrk="0" fontAlgn="base" hangingPunct="0">
        <a:spcBef>
          <a:spcPct val="0"/>
        </a:spcBef>
        <a:spcAft>
          <a:spcPct val="0"/>
        </a:spcAft>
        <a:defRPr sz="4400">
          <a:solidFill>
            <a:schemeClr val="tx1"/>
          </a:solidFill>
          <a:latin typeface="Calibri" panose="020F0502020204030204"/>
        </a:defRPr>
      </a:lvl3pPr>
      <a:lvl4pPr algn="ctr" rtl="0" eaLnBrk="0" fontAlgn="base" hangingPunct="0">
        <a:spcBef>
          <a:spcPct val="0"/>
        </a:spcBef>
        <a:spcAft>
          <a:spcPct val="0"/>
        </a:spcAft>
        <a:defRPr sz="4400">
          <a:solidFill>
            <a:schemeClr val="tx1"/>
          </a:solidFill>
          <a:latin typeface="Calibri" panose="020F0502020204030204"/>
        </a:defRPr>
      </a:lvl4pPr>
      <a:lvl5pPr algn="ctr" rtl="0" eaLnBrk="0" fontAlgn="base" hangingPunct="0">
        <a:spcBef>
          <a:spcPct val="0"/>
        </a:spcBef>
        <a:spcAft>
          <a:spcPct val="0"/>
        </a:spcAft>
        <a:defRPr sz="4400">
          <a:solidFill>
            <a:schemeClr val="tx1"/>
          </a:solidFill>
          <a:latin typeface="Calibri" panose="020F0502020204030204"/>
        </a:defRPr>
      </a:lvl5pPr>
      <a:lvl6pPr marL="457200" algn="ctr" rtl="0" fontAlgn="base">
        <a:spcBef>
          <a:spcPct val="0"/>
        </a:spcBef>
        <a:spcAft>
          <a:spcPct val="0"/>
        </a:spcAft>
        <a:defRPr sz="4400">
          <a:solidFill>
            <a:schemeClr val="tx1"/>
          </a:solidFill>
          <a:latin typeface="Calibri" panose="020F0502020204030204"/>
        </a:defRPr>
      </a:lvl6pPr>
      <a:lvl7pPr marL="914400" algn="ctr" rtl="0" fontAlgn="base">
        <a:spcBef>
          <a:spcPct val="0"/>
        </a:spcBef>
        <a:spcAft>
          <a:spcPct val="0"/>
        </a:spcAft>
        <a:defRPr sz="4400">
          <a:solidFill>
            <a:schemeClr val="tx1"/>
          </a:solidFill>
          <a:latin typeface="Calibri" panose="020F0502020204030204"/>
        </a:defRPr>
      </a:lvl7pPr>
      <a:lvl8pPr marL="1371600" algn="ctr" rtl="0" fontAlgn="base">
        <a:spcBef>
          <a:spcPct val="0"/>
        </a:spcBef>
        <a:spcAft>
          <a:spcPct val="0"/>
        </a:spcAft>
        <a:defRPr sz="4400">
          <a:solidFill>
            <a:schemeClr val="tx1"/>
          </a:solidFill>
          <a:latin typeface="Calibri" panose="020F0502020204030204"/>
        </a:defRPr>
      </a:lvl8pPr>
      <a:lvl9pPr marL="1828800" algn="ctr" rtl="0" fontAlgn="base">
        <a:spcBef>
          <a:spcPct val="0"/>
        </a:spcBef>
        <a:spcAft>
          <a:spcPct val="0"/>
        </a:spcAft>
        <a:defRPr sz="4400">
          <a:solidFill>
            <a:schemeClr val="tx1"/>
          </a:solidFill>
          <a:latin typeface="Calibri" panose="020F0502020204030204"/>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Title 1"/>
          <p:cNvSpPr>
            <a:spLocks noGrp="1"/>
          </p:cNvSpPr>
          <p:nvPr>
            <p:ph type="ctrTitle"/>
          </p:nvPr>
        </p:nvSpPr>
        <p:spPr>
          <a:xfrm>
            <a:off x="0" y="214290"/>
            <a:ext cx="9144000" cy="1143007"/>
          </a:xfrm>
          <a:prstGeom prst="rect">
            <a:avLst/>
          </a:prstGeom>
          <a:noFill/>
          <a:ln>
            <a:noFill/>
          </a:ln>
        </p:spPr>
        <p:txBody>
          <a:bodyPr vert="horz" lIns="91440" tIns="45720" rIns="91440" bIns="45720" anchor="ctr"/>
          <a:lstStyle>
            <a:lvl1pPr algn="ctr">
              <a:defRPr sz="4400"/>
            </a:lvl1pPr>
          </a:lstStyle>
          <a:p>
            <a:pPr>
              <a:lnSpc>
                <a:spcPct val="150000"/>
              </a:lnSpc>
            </a:pPr>
            <a:r>
              <a:rPr lang="en-US" altLang="en-US" sz="2600" b="1" dirty="0">
                <a:latin typeface="Times New Roman" panose="02020603050405020304" pitchFamily="18" charset="0"/>
                <a:ea typeface="DQLMEJ+FranklinGothic-Book" charset="0"/>
                <a:cs typeface="Times New Roman" panose="02020603050405020304" pitchFamily="18" charset="0"/>
                <a:sym typeface="Wingdings" panose="05000000000000000000" pitchFamily="2" charset="2"/>
              </a:rPr>
              <a:t>Design of Microwave Polarizers for Wide Band </a:t>
            </a:r>
            <a:br>
              <a:rPr lang="en-US" altLang="en-US" sz="2600" b="1" dirty="0">
                <a:latin typeface="Times New Roman" panose="02020603050405020304" pitchFamily="18" charset="0"/>
                <a:ea typeface="DQLMEJ+FranklinGothic-Book" charset="0"/>
                <a:cs typeface="Times New Roman" panose="02020603050405020304" pitchFamily="18" charset="0"/>
                <a:sym typeface="Wingdings" panose="05000000000000000000" pitchFamily="2" charset="2"/>
              </a:rPr>
            </a:br>
            <a:r>
              <a:rPr lang="en-US" altLang="en-US" sz="2600" b="1" dirty="0">
                <a:latin typeface="Times New Roman" panose="02020603050405020304" pitchFamily="18" charset="0"/>
                <a:ea typeface="DQLMEJ+FranklinGothic-Book" charset="0"/>
                <a:cs typeface="Times New Roman" panose="02020603050405020304" pitchFamily="18" charset="0"/>
                <a:sym typeface="Wingdings" panose="05000000000000000000" pitchFamily="2" charset="2"/>
              </a:rPr>
              <a:t>Radar Cross Section Reduction</a:t>
            </a:r>
          </a:p>
        </p:txBody>
      </p:sp>
      <p:sp>
        <p:nvSpPr>
          <p:cNvPr id="3" name="Slide Number Placeholder 2"/>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1</a:t>
            </a:fld>
            <a:endParaRPr lang="ru-RU" altLang="en-US" sz="1200">
              <a:solidFill>
                <a:srgbClr val="898989"/>
              </a:solidFill>
            </a:endParaRPr>
          </a:p>
        </p:txBody>
      </p:sp>
      <p:pic>
        <p:nvPicPr>
          <p:cNvPr id="5" name="Picture 3"/>
          <p:cNvPicPr>
            <a:picLocks noChangeAspect="1" noChangeArrowheads="1"/>
          </p:cNvPicPr>
          <p:nvPr/>
        </p:nvPicPr>
        <p:blipFill>
          <a:blip r:embed="rId3"/>
          <a:srcRect/>
          <a:stretch>
            <a:fillRect/>
          </a:stretch>
        </p:blipFill>
        <p:spPr bwMode="auto">
          <a:xfrm>
            <a:off x="3275856" y="1477558"/>
            <a:ext cx="2313839" cy="2217428"/>
          </a:xfrm>
          <a:prstGeom prst="rect">
            <a:avLst/>
          </a:prstGeom>
          <a:noFill/>
          <a:ln w="9525">
            <a:noFill/>
            <a:miter lim="800000"/>
            <a:headEnd/>
            <a:tailEnd/>
          </a:ln>
        </p:spPr>
      </p:pic>
      <p:sp>
        <p:nvSpPr>
          <p:cNvPr id="6" name="Subtitle 2"/>
          <p:cNvSpPr>
            <a:spLocks noGrp="1"/>
          </p:cNvSpPr>
          <p:nvPr>
            <p:ph type="subTitle" idx="1"/>
          </p:nvPr>
        </p:nvSpPr>
        <p:spPr>
          <a:xfrm>
            <a:off x="285720" y="4234702"/>
            <a:ext cx="8501122" cy="2506666"/>
          </a:xfrm>
        </p:spPr>
        <p:txBody>
          <a:bodyPr/>
          <a:lstStyle/>
          <a:p>
            <a:pPr algn="just" eaLnBrk="1" hangingPunct="1"/>
            <a:r>
              <a:rPr lang="en-US" altLang="en-US" sz="2000" b="1" dirty="0">
                <a:solidFill>
                  <a:schemeClr val="tx1"/>
                </a:solidFill>
                <a:latin typeface="Times New Roman" panose="02020603050405020304" pitchFamily="18" charset="0"/>
                <a:cs typeface="Times New Roman" panose="02020603050405020304" pitchFamily="18" charset="0"/>
              </a:rPr>
              <a:t>Presented by:                                                               Under the Supervision of:</a:t>
            </a:r>
          </a:p>
          <a:p>
            <a:pPr algn="just" eaLnBrk="1" hangingPunct="1"/>
            <a:r>
              <a:rPr lang="en-US" altLang="en-US" sz="2000" b="1" dirty="0">
                <a:solidFill>
                  <a:schemeClr val="tx1"/>
                </a:solidFill>
                <a:latin typeface="Times New Roman" panose="02020603050405020304" pitchFamily="18" charset="0"/>
                <a:cs typeface="Times New Roman" panose="02020603050405020304" pitchFamily="18" charset="0"/>
              </a:rPr>
              <a:t>Preet Singh Sodhi 9920102021                                       Dr. Ashish Gupta</a:t>
            </a:r>
          </a:p>
          <a:p>
            <a:pPr algn="just" eaLnBrk="1" hangingPunct="1"/>
            <a:r>
              <a:rPr lang="en-US" altLang="en-US" sz="2000" b="1" dirty="0">
                <a:solidFill>
                  <a:schemeClr val="tx1"/>
                </a:solidFill>
                <a:latin typeface="Times New Roman" panose="02020603050405020304" pitchFamily="18" charset="0"/>
                <a:cs typeface="Times New Roman" panose="02020603050405020304" pitchFamily="18" charset="0"/>
              </a:rPr>
              <a:t>Swarnim Pathak  9920102023</a:t>
            </a:r>
          </a:p>
          <a:p>
            <a:pPr algn="just" eaLnBrk="1" hangingPunct="1"/>
            <a:r>
              <a:rPr lang="en-US" altLang="en-US" sz="2000" b="1" dirty="0">
                <a:solidFill>
                  <a:schemeClr val="tx1"/>
                </a:solidFill>
                <a:latin typeface="Times New Roman" panose="02020603050405020304" pitchFamily="18" charset="0"/>
                <a:cs typeface="Times New Roman" panose="02020603050405020304" pitchFamily="18" charset="0"/>
              </a:rPr>
              <a:t>Akshat Sinha        9920102032</a:t>
            </a:r>
          </a:p>
          <a:p>
            <a:pPr algn="just" eaLnBrk="1" hangingPunct="1"/>
            <a:endParaRPr lang="en-US" altLang="en-US" sz="2000" b="1" dirty="0">
              <a:solidFill>
                <a:schemeClr val="tx1"/>
              </a:solidFill>
              <a:latin typeface="Times New Roman" panose="02020603050405020304" pitchFamily="18" charset="0"/>
              <a:cs typeface="Times New Roman" panose="02020603050405020304" pitchFamily="18" charset="0"/>
            </a:endParaRPr>
          </a:p>
          <a:p>
            <a:pPr algn="just" eaLnBrk="1" hangingPunct="1"/>
            <a:r>
              <a:rPr lang="en-US" altLang="en-US" sz="2000" b="1" dirty="0">
                <a:solidFill>
                  <a:schemeClr val="tx1"/>
                </a:solidFill>
                <a:latin typeface="Times New Roman" panose="02020603050405020304" pitchFamily="18" charset="0"/>
                <a:cs typeface="Times New Roman" panose="02020603050405020304" pitchFamily="18" charset="0"/>
              </a:rPr>
              <a:t>                                            Department of ECE</a:t>
            </a:r>
            <a:endParaRPr lang="en-IN" altLang="en-US" sz="2000" dirty="0">
              <a:solidFill>
                <a:schemeClr val="tx1"/>
              </a:solidFill>
              <a:latin typeface="Times New Roman" panose="02020603050405020304" pitchFamily="18" charset="0"/>
              <a:cs typeface="Times New Roman" panose="02020603050405020304" pitchFamily="18" charset="0"/>
            </a:endParaRPr>
          </a:p>
          <a:p>
            <a:pPr algn="just" eaLnBrk="1" hangingPunct="1"/>
            <a:r>
              <a:rPr lang="en-US" altLang="en-US" sz="2000" b="1" dirty="0">
                <a:solidFill>
                  <a:schemeClr val="tx1"/>
                </a:solidFill>
                <a:latin typeface="Times New Roman" panose="02020603050405020304" pitchFamily="18" charset="0"/>
                <a:cs typeface="Times New Roman" panose="02020603050405020304" pitchFamily="18" charset="0"/>
              </a:rPr>
              <a:t>          Jaypee Institute of Information Technology,  Noida, U.P., India </a:t>
            </a:r>
            <a:endParaRPr lang="en-IN" altLang="en-US" sz="2000" dirty="0">
              <a:solidFill>
                <a:schemeClr val="tx1"/>
              </a:solidFill>
              <a:latin typeface="Times New Roman" panose="02020603050405020304" pitchFamily="18" charset="0"/>
              <a:cs typeface="Times New Roman" panose="02020603050405020304" pitchFamily="18" charset="0"/>
            </a:endParaRPr>
          </a:p>
          <a:p>
            <a:pPr eaLnBrk="1" hangingPunct="1"/>
            <a:endParaRPr lang="en-US" altLang="en-US" sz="2000" dirty="0"/>
          </a:p>
        </p:txBody>
      </p:sp>
      <p:sp>
        <p:nvSpPr>
          <p:cNvPr id="4" name="TextBox 3"/>
          <p:cNvSpPr txBox="1"/>
          <p:nvPr/>
        </p:nvSpPr>
        <p:spPr>
          <a:xfrm>
            <a:off x="1907704" y="3707740"/>
            <a:ext cx="5886400" cy="369332"/>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MINOR PROJECT -2   END-TERM EVALUATION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18EB-367B-7C5F-C6D0-F972FA4A555F}"/>
              </a:ext>
            </a:extLst>
          </p:cNvPr>
          <p:cNvSpPr>
            <a:spLocks noGrp="1"/>
          </p:cNvSpPr>
          <p:nvPr>
            <p:ph type="title"/>
          </p:nvPr>
        </p:nvSpPr>
        <p:spPr>
          <a:xfrm>
            <a:off x="457200" y="1"/>
            <a:ext cx="8229600" cy="908720"/>
          </a:xfrm>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339025B2-BA79-CC54-A9B1-84C5490C5B56}"/>
              </a:ext>
            </a:extLst>
          </p:cNvPr>
          <p:cNvSpPr>
            <a:spLocks noGrp="1"/>
          </p:cNvSpPr>
          <p:nvPr>
            <p:ph idx="1"/>
          </p:nvPr>
        </p:nvSpPr>
        <p:spPr>
          <a:xfrm>
            <a:off x="323528" y="692696"/>
            <a:ext cx="8363272" cy="5433466"/>
          </a:xfrm>
        </p:spPr>
        <p:txBody>
          <a:bodyPr/>
          <a:lstStyle/>
          <a:p>
            <a:pPr marL="0" indent="0">
              <a:buNone/>
            </a:pPr>
            <a:r>
              <a:rPr lang="en-IN" sz="1800" b="1" dirty="0">
                <a:latin typeface="Times New Roman" panose="02020603050405020304" pitchFamily="18" charset="0"/>
                <a:cs typeface="Times New Roman" panose="02020603050405020304" pitchFamily="18" charset="0"/>
              </a:rPr>
              <a:t>4)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Ultrawideband RCS Reduction of Planar and Conformal Surfaces Using Ultrathin Polarization Conversion Metasurface</a:t>
            </a:r>
          </a:p>
          <a:p>
            <a:pPr marL="0" marR="0">
              <a:lnSpc>
                <a:spcPct val="150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metasurface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-based polarization converter for ultrawideband radar cross-section (RCS)</a:t>
            </a:r>
            <a:r>
              <a:rPr lang="en-IN" sz="1800"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reduction of planar and conformal surfaces is presented in this paper</a:t>
            </a:r>
          </a:p>
          <a:p>
            <a:pPr marL="0" marR="0">
              <a:lnSpc>
                <a:spcPct val="150000"/>
              </a:lnSpc>
              <a:spcBef>
                <a:spcPts val="0"/>
              </a:spcBef>
              <a:spcAft>
                <a:spcPts val="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proposed modified concentric double (MCD) square ring resonator-based unit cell which acts as the polarization converter. It consists of two concentric square</a:t>
            </a:r>
            <a:r>
              <a:rPr lang="en-IN" sz="1800"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rings of different widths. Shown in Fig.9</a:t>
            </a:r>
          </a:p>
          <a:p>
            <a:pPr marL="0" marR="0">
              <a:lnSpc>
                <a:spcPct val="150000"/>
              </a:lnSpc>
              <a:spcBef>
                <a:spcPts val="0"/>
              </a:spcBef>
              <a:spcAft>
                <a:spcPts val="0"/>
              </a:spcAft>
            </a:pPr>
            <a:r>
              <a:rPr lang="en-IN" sz="1800" dirty="0">
                <a:effectLst/>
                <a:latin typeface="Times New Roman" panose="02020603050405020304" pitchFamily="18" charset="0"/>
                <a:ea typeface="Times New Roman" panose="02020603050405020304" pitchFamily="18" charset="0"/>
              </a:rPr>
              <a:t>The calculated polarization conversion ratio is plotted in Fig.10. It is observed that the value of PCR is greater than 0.9 over the entire frequency band from 6.3 to 20.5 GHz </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6ACDBEA-3406-9BD2-C3F1-E65A4EBA2A69}"/>
              </a:ext>
            </a:extLst>
          </p:cNvPr>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10</a:t>
            </a:fld>
            <a:endParaRPr lang="ru-RU" altLang="en-US" sz="1200" dirty="0">
              <a:solidFill>
                <a:srgbClr val="898989"/>
              </a:solidFill>
            </a:endParaRPr>
          </a:p>
        </p:txBody>
      </p:sp>
      <p:pic>
        <p:nvPicPr>
          <p:cNvPr id="5" name="Picture 4">
            <a:extLst>
              <a:ext uri="{FF2B5EF4-FFF2-40B4-BE49-F238E27FC236}">
                <a16:creationId xmlns:a16="http://schemas.microsoft.com/office/drawing/2014/main" id="{90AD02DB-B67E-CCFD-FDCD-F69F65A45455}"/>
              </a:ext>
            </a:extLst>
          </p:cNvPr>
          <p:cNvPicPr>
            <a:picLocks noChangeAspect="1"/>
          </p:cNvPicPr>
          <p:nvPr/>
        </p:nvPicPr>
        <p:blipFill>
          <a:blip r:embed="rId2"/>
          <a:stretch>
            <a:fillRect/>
          </a:stretch>
        </p:blipFill>
        <p:spPr>
          <a:xfrm>
            <a:off x="251520" y="4472679"/>
            <a:ext cx="4159250" cy="2076450"/>
          </a:xfrm>
          <a:prstGeom prst="rect">
            <a:avLst/>
          </a:prstGeom>
        </p:spPr>
      </p:pic>
      <p:pic>
        <p:nvPicPr>
          <p:cNvPr id="6" name="Picture 5">
            <a:extLst>
              <a:ext uri="{FF2B5EF4-FFF2-40B4-BE49-F238E27FC236}">
                <a16:creationId xmlns:a16="http://schemas.microsoft.com/office/drawing/2014/main" id="{57E5A228-7B33-CDD4-6D9C-B4A8BC349964}"/>
              </a:ext>
            </a:extLst>
          </p:cNvPr>
          <p:cNvPicPr>
            <a:picLocks noChangeAspect="1"/>
          </p:cNvPicPr>
          <p:nvPr/>
        </p:nvPicPr>
        <p:blipFill>
          <a:blip r:embed="rId3"/>
          <a:stretch>
            <a:fillRect/>
          </a:stretch>
        </p:blipFill>
        <p:spPr>
          <a:xfrm>
            <a:off x="5289550" y="4581264"/>
            <a:ext cx="2330450" cy="1859280"/>
          </a:xfrm>
          <a:prstGeom prst="rect">
            <a:avLst/>
          </a:prstGeom>
        </p:spPr>
      </p:pic>
      <p:sp>
        <p:nvSpPr>
          <p:cNvPr id="7" name="TextBox 6">
            <a:extLst>
              <a:ext uri="{FF2B5EF4-FFF2-40B4-BE49-F238E27FC236}">
                <a16:creationId xmlns:a16="http://schemas.microsoft.com/office/drawing/2014/main" id="{CE2CA57E-0933-45ED-5DBC-FBFC93996B9A}"/>
              </a:ext>
            </a:extLst>
          </p:cNvPr>
          <p:cNvSpPr txBox="1"/>
          <p:nvPr/>
        </p:nvSpPr>
        <p:spPr>
          <a:xfrm>
            <a:off x="1403648" y="6549129"/>
            <a:ext cx="252028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Fig.9 Unit cell geometry</a:t>
            </a:r>
          </a:p>
        </p:txBody>
      </p:sp>
      <p:sp>
        <p:nvSpPr>
          <p:cNvPr id="8" name="TextBox 7">
            <a:extLst>
              <a:ext uri="{FF2B5EF4-FFF2-40B4-BE49-F238E27FC236}">
                <a16:creationId xmlns:a16="http://schemas.microsoft.com/office/drawing/2014/main" id="{45812A94-9900-DD2A-57A1-D2F013310A01}"/>
              </a:ext>
            </a:extLst>
          </p:cNvPr>
          <p:cNvSpPr txBox="1"/>
          <p:nvPr/>
        </p:nvSpPr>
        <p:spPr>
          <a:xfrm>
            <a:off x="5537406" y="6449525"/>
            <a:ext cx="233045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Fig.10 Simulated PCR</a:t>
            </a:r>
          </a:p>
        </p:txBody>
      </p:sp>
    </p:spTree>
    <p:extLst>
      <p:ext uri="{BB962C8B-B14F-4D97-AF65-F5344CB8AC3E}">
        <p14:creationId xmlns:p14="http://schemas.microsoft.com/office/powerpoint/2010/main" val="185116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23F9-8F9F-50C9-A70C-875CE13EEDE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Structure</a:t>
            </a:r>
          </a:p>
        </p:txBody>
      </p:sp>
      <p:sp>
        <p:nvSpPr>
          <p:cNvPr id="3" name="Content Placeholder 2">
            <a:extLst>
              <a:ext uri="{FF2B5EF4-FFF2-40B4-BE49-F238E27FC236}">
                <a16:creationId xmlns:a16="http://schemas.microsoft.com/office/drawing/2014/main" id="{5BFC1B40-51A0-6AF2-F9C6-E801D5BECE37}"/>
              </a:ext>
            </a:extLst>
          </p:cNvPr>
          <p:cNvSpPr>
            <a:spLocks noGrp="1"/>
          </p:cNvSpPr>
          <p:nvPr>
            <p:ph idx="1"/>
          </p:nvPr>
        </p:nvSpPr>
        <p:spPr/>
        <p:txBody>
          <a:bodyPr/>
          <a:lstStyle/>
          <a:p>
            <a:pPr marL="0" indent="0">
              <a:buNone/>
            </a:pPr>
            <a:r>
              <a:rPr lang="en-IN" sz="1800" b="1" dirty="0">
                <a:latin typeface="Times New Roman" panose="02020603050405020304" pitchFamily="18" charset="0"/>
                <a:cs typeface="Times New Roman" panose="02020603050405020304" pitchFamily="18" charset="0"/>
              </a:rPr>
              <a:t>Technical work after mid viva</a:t>
            </a:r>
          </a:p>
          <a:p>
            <a:r>
              <a:rPr lang="en-IN" sz="1800" dirty="0">
                <a:latin typeface="Times New Roman" panose="02020603050405020304" pitchFamily="18" charset="0"/>
                <a:cs typeface="Times New Roman" panose="02020603050405020304" pitchFamily="18" charset="0"/>
              </a:rPr>
              <a:t>Double L and Single S shaped Microwave Polarizer for Wideband Radar Cross Section Reduction (Fig.11)</a:t>
            </a:r>
          </a:p>
          <a:p>
            <a:endParaRPr lang="en-IN" sz="1800" dirty="0"/>
          </a:p>
          <a:p>
            <a:pPr marL="0" indent="0">
              <a:buNone/>
            </a:pPr>
            <a:endParaRPr lang="en-IN" sz="1800" dirty="0"/>
          </a:p>
        </p:txBody>
      </p:sp>
      <p:sp>
        <p:nvSpPr>
          <p:cNvPr id="4" name="Slide Number Placeholder 3">
            <a:extLst>
              <a:ext uri="{FF2B5EF4-FFF2-40B4-BE49-F238E27FC236}">
                <a16:creationId xmlns:a16="http://schemas.microsoft.com/office/drawing/2014/main" id="{BFCC33FB-BB9A-9553-60FC-1529A02D1CFE}"/>
              </a:ext>
            </a:extLst>
          </p:cNvPr>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11</a:t>
            </a:fld>
            <a:endParaRPr lang="ru-RU" altLang="en-US" sz="1200">
              <a:solidFill>
                <a:srgbClr val="898989"/>
              </a:solidFill>
            </a:endParaRPr>
          </a:p>
        </p:txBody>
      </p:sp>
      <p:pic>
        <p:nvPicPr>
          <p:cNvPr id="6" name="Picture 5">
            <a:extLst>
              <a:ext uri="{FF2B5EF4-FFF2-40B4-BE49-F238E27FC236}">
                <a16:creationId xmlns:a16="http://schemas.microsoft.com/office/drawing/2014/main" id="{D8B6113F-D2CF-ACF6-9E29-03C336A9A02B}"/>
              </a:ext>
            </a:extLst>
          </p:cNvPr>
          <p:cNvPicPr>
            <a:picLocks noChangeAspect="1"/>
          </p:cNvPicPr>
          <p:nvPr/>
        </p:nvPicPr>
        <p:blipFill rotWithShape="1">
          <a:blip r:embed="rId2"/>
          <a:srcRect t="2523" r="719" b="1603"/>
          <a:stretch/>
        </p:blipFill>
        <p:spPr>
          <a:xfrm>
            <a:off x="251520" y="2852936"/>
            <a:ext cx="4824536" cy="2736304"/>
          </a:xfrm>
          <a:prstGeom prst="rect">
            <a:avLst/>
          </a:prstGeom>
        </p:spPr>
      </p:pic>
      <p:pic>
        <p:nvPicPr>
          <p:cNvPr id="8" name="Picture 7">
            <a:extLst>
              <a:ext uri="{FF2B5EF4-FFF2-40B4-BE49-F238E27FC236}">
                <a16:creationId xmlns:a16="http://schemas.microsoft.com/office/drawing/2014/main" id="{B6788044-DC1B-DE77-2A4A-FF97CBBED92F}"/>
              </a:ext>
            </a:extLst>
          </p:cNvPr>
          <p:cNvPicPr>
            <a:picLocks noChangeAspect="1"/>
          </p:cNvPicPr>
          <p:nvPr/>
        </p:nvPicPr>
        <p:blipFill>
          <a:blip r:embed="rId3"/>
          <a:stretch>
            <a:fillRect/>
          </a:stretch>
        </p:blipFill>
        <p:spPr>
          <a:xfrm>
            <a:off x="5199995" y="2782608"/>
            <a:ext cx="3772871" cy="2852382"/>
          </a:xfrm>
          <a:prstGeom prst="rect">
            <a:avLst/>
          </a:prstGeom>
        </p:spPr>
      </p:pic>
      <p:sp>
        <p:nvSpPr>
          <p:cNvPr id="5" name="TextBox 4">
            <a:extLst>
              <a:ext uri="{FF2B5EF4-FFF2-40B4-BE49-F238E27FC236}">
                <a16:creationId xmlns:a16="http://schemas.microsoft.com/office/drawing/2014/main" id="{E4366842-E6FF-E405-D431-66DF4C10BF1E}"/>
              </a:ext>
            </a:extLst>
          </p:cNvPr>
          <p:cNvSpPr txBox="1"/>
          <p:nvPr/>
        </p:nvSpPr>
        <p:spPr>
          <a:xfrm>
            <a:off x="1696852" y="5871924"/>
            <a:ext cx="331236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(Fig.11) Side View</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47E0E6C-7377-2D27-ABA8-4B4470E56EB8}"/>
              </a:ext>
            </a:extLst>
          </p:cNvPr>
          <p:cNvSpPr txBox="1"/>
          <p:nvPr/>
        </p:nvSpPr>
        <p:spPr>
          <a:xfrm>
            <a:off x="6247333" y="5871924"/>
            <a:ext cx="194421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(Fig.11) Top view</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177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Design parameters</a:t>
            </a:r>
          </a:p>
        </p:txBody>
      </p:sp>
      <p:sp>
        <p:nvSpPr>
          <p:cNvPr id="3" name="Content Placeholder 2"/>
          <p:cNvSpPr>
            <a:spLocks noGrp="1"/>
          </p:cNvSpPr>
          <p:nvPr>
            <p:ph idx="1"/>
          </p:nvPr>
        </p:nvSpPr>
        <p:spPr/>
        <p:txBody>
          <a:bodyPr/>
          <a:lstStyle/>
          <a:p>
            <a:pPr algn="just"/>
            <a:r>
              <a:rPr lang="en-US" sz="1800" dirty="0">
                <a:latin typeface="Times New Roman" panose="02020603050405020304" pitchFamily="18" charset="0"/>
                <a:cs typeface="Times New Roman" panose="02020603050405020304" pitchFamily="18" charset="0"/>
              </a:rPr>
              <a:t>The unit cell s</a:t>
            </a:r>
            <a:r>
              <a:rPr lang="en-IN" altLang="en-US" sz="1800" dirty="0">
                <a:latin typeface="Times New Roman" panose="02020603050405020304" pitchFamily="18" charset="0"/>
                <a:cs typeface="Times New Roman" panose="02020603050405020304" pitchFamily="18" charset="0"/>
              </a:rPr>
              <a:t>ubstrate</a:t>
            </a:r>
            <a:r>
              <a:rPr lang="en-US" sz="1800" dirty="0">
                <a:latin typeface="Times New Roman" panose="02020603050405020304" pitchFamily="18" charset="0"/>
                <a:cs typeface="Times New Roman" panose="02020603050405020304" pitchFamily="18" charset="0"/>
              </a:rPr>
              <a:t> is made up of</a:t>
            </a:r>
            <a:r>
              <a:rPr lang="en-IN" altLang="en-US" sz="1800" dirty="0">
                <a:latin typeface="Times New Roman" panose="02020603050405020304" pitchFamily="18" charset="0"/>
                <a:cs typeface="Times New Roman" panose="02020603050405020304" pitchFamily="18" charset="0"/>
              </a:rPr>
              <a:t> FR4 Epoxy (with relative permittivity = 4.4)  of 9 x 9 x 3 mm.</a:t>
            </a:r>
          </a:p>
          <a:p>
            <a:pPr algn="just"/>
            <a:r>
              <a:rPr lang="en-IN" altLang="en-US" sz="1800" dirty="0">
                <a:latin typeface="Times New Roman" panose="02020603050405020304" pitchFamily="18" charset="0"/>
                <a:cs typeface="Times New Roman" panose="02020603050405020304" pitchFamily="18" charset="0"/>
              </a:rPr>
              <a:t>The unit cell is pec grounded (</a:t>
            </a:r>
            <a:r>
              <a:rPr lang="en-IN" altLang="en-US" sz="1800" dirty="0">
                <a:latin typeface="Times New Roman" panose="02020603050405020304" pitchFamily="18" charset="0"/>
                <a:cs typeface="Times New Roman" panose="02020603050405020304" pitchFamily="18" charset="0"/>
                <a:sym typeface="+mn-ea"/>
              </a:rPr>
              <a:t>with relative permittivity = 1</a:t>
            </a:r>
            <a:r>
              <a:rPr lang="en-IN" altLang="en-US" sz="1800" dirty="0">
                <a:latin typeface="Times New Roman" panose="02020603050405020304" pitchFamily="18" charset="0"/>
                <a:cs typeface="Times New Roman" panose="02020603050405020304" pitchFamily="18" charset="0"/>
              </a:rPr>
              <a:t>) with a thickness of 0.022 mm.</a:t>
            </a:r>
          </a:p>
          <a:p>
            <a:pPr algn="just"/>
            <a:r>
              <a:rPr lang="en-IN" altLang="en-US" sz="1800" dirty="0">
                <a:latin typeface="Times New Roman" panose="02020603050405020304" pitchFamily="18" charset="0"/>
                <a:cs typeface="Times New Roman" panose="02020603050405020304" pitchFamily="18" charset="0"/>
              </a:rPr>
              <a:t>The structure is made with pec material with x-dimension as 9 mm and y-dimension as 3 mm.</a:t>
            </a:r>
          </a:p>
          <a:p>
            <a:pPr algn="just"/>
            <a:r>
              <a:rPr lang="en-IN" altLang="en-US" sz="1800" dirty="0">
                <a:latin typeface="Times New Roman" panose="02020603050405020304" pitchFamily="18" charset="0"/>
                <a:cs typeface="Times New Roman" panose="02020603050405020304" pitchFamily="18" charset="0"/>
              </a:rPr>
              <a:t>A vacuum region box is created along Z axis.</a:t>
            </a:r>
          </a:p>
          <a:p>
            <a:pPr algn="just"/>
            <a:r>
              <a:rPr lang="en-IN" altLang="en-US" sz="1800" dirty="0">
                <a:latin typeface="Times New Roman" panose="02020603050405020304" pitchFamily="18" charset="0"/>
                <a:cs typeface="Times New Roman" panose="02020603050405020304" pitchFamily="18" charset="0"/>
              </a:rPr>
              <a:t>The structure made on top of the substrate is anisotropic in nature meaning the structure is symmetric along the diagonal axis</a:t>
            </a:r>
          </a:p>
          <a:p>
            <a:pPr algn="just"/>
            <a:r>
              <a:rPr lang="en-IN" altLang="en-US" sz="1800" dirty="0">
                <a:latin typeface="Times New Roman" panose="02020603050405020304" pitchFamily="18" charset="0"/>
                <a:cs typeface="Times New Roman" panose="02020603050405020304" pitchFamily="18" charset="0"/>
              </a:rPr>
              <a:t>The structure is working inside vacuum region </a:t>
            </a:r>
          </a:p>
          <a:p>
            <a:pPr algn="just"/>
            <a:r>
              <a:rPr lang="en-IN" altLang="en-US" sz="1800" dirty="0">
                <a:latin typeface="Times New Roman" panose="02020603050405020304" pitchFamily="18" charset="0"/>
                <a:cs typeface="Times New Roman" panose="02020603050405020304" pitchFamily="18" charset="0"/>
              </a:rPr>
              <a:t>Master and slave boundaries are assigned with defined u and v vector on the region </a:t>
            </a:r>
          </a:p>
          <a:p>
            <a:pPr algn="just"/>
            <a:r>
              <a:rPr lang="en-IN" altLang="en-US" sz="1800" dirty="0" err="1">
                <a:latin typeface="Times New Roman" panose="02020603050405020304" pitchFamily="18" charset="0"/>
                <a:cs typeface="Times New Roman" panose="02020603050405020304" pitchFamily="18" charset="0"/>
              </a:rPr>
              <a:t>Floquet</a:t>
            </a:r>
            <a:r>
              <a:rPr lang="en-IN" altLang="en-US" sz="1800" dirty="0">
                <a:latin typeface="Times New Roman" panose="02020603050405020304" pitchFamily="18" charset="0"/>
                <a:cs typeface="Times New Roman" panose="02020603050405020304" pitchFamily="18" charset="0"/>
              </a:rPr>
              <a:t> port excitation is assigned on the top of the region </a:t>
            </a:r>
          </a:p>
        </p:txBody>
      </p:sp>
      <p:sp>
        <p:nvSpPr>
          <p:cNvPr id="4" name="Slide Number Placeholder 3"/>
          <p:cNvSpPr>
            <a:spLocks noGrp="1"/>
          </p:cNvSpPr>
          <p:nvPr>
            <p:ph type="sldNum" sz="quarter" idx="4"/>
          </p:nvPr>
        </p:nvSpPr>
        <p:spPr/>
        <p:txBody>
          <a:bodyPr/>
          <a:lstStyle/>
          <a:p>
            <a:pPr lvl="0" algn="r" eaLnBrk="1" latinLnBrk="1" hangingPunct="1"/>
            <a:fld id="{566ABCEB-ACFC-4714-9973-3DA970169C29}" type="slidenum">
              <a:rPr lang="ru-RU" altLang="en-US" sz="1200">
                <a:solidFill>
                  <a:srgbClr val="898989"/>
                </a:solidFill>
              </a:rPr>
              <a:t>12</a:t>
            </a:fld>
            <a:endParaRPr lang="ru-RU" altLang="en-US" sz="1200">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 </a:t>
            </a:r>
            <a:r>
              <a:rPr lang="en-IN" dirty="0">
                <a:latin typeface="Times New Roman" panose="02020603050405020304" pitchFamily="18" charset="0"/>
                <a:cs typeface="Times New Roman" panose="02020603050405020304" pitchFamily="18" charset="0"/>
              </a:rPr>
              <a:t>parameters</a:t>
            </a:r>
          </a:p>
        </p:txBody>
      </p:sp>
      <p:sp>
        <p:nvSpPr>
          <p:cNvPr id="3" name="Content Placeholder 2"/>
          <p:cNvSpPr>
            <a:spLocks noGrp="1"/>
          </p:cNvSpPr>
          <p:nvPr>
            <p:ph idx="1"/>
          </p:nvPr>
        </p:nvSpPr>
        <p:spPr>
          <a:xfrm>
            <a:off x="323528" y="1628800"/>
            <a:ext cx="8363272" cy="4497362"/>
          </a:xfrm>
        </p:spPr>
        <p:txBody>
          <a:bodyPr/>
          <a:lstStyle/>
          <a:p>
            <a:pPr algn="just"/>
            <a:r>
              <a:rPr lang="en-US" sz="1800" b="1" i="0" dirty="0">
                <a:solidFill>
                  <a:srgbClr val="000000"/>
                </a:solidFill>
                <a:effectLst/>
                <a:latin typeface="Times New Roman" panose="02020603050405020304" pitchFamily="18" charset="0"/>
              </a:rPr>
              <a:t>S-parameters</a:t>
            </a:r>
            <a:r>
              <a:rPr lang="en-US" sz="1800" b="0" i="0" dirty="0">
                <a:solidFill>
                  <a:srgbClr val="000000"/>
                </a:solidFill>
                <a:effectLst/>
                <a:latin typeface="Times New Roman" panose="02020603050405020304" pitchFamily="18" charset="0"/>
              </a:rPr>
              <a:t> describe the input-output relationship between ports (or terminals) in an electrical system. For instance, if we have 2 ports, then S</a:t>
            </a:r>
            <a:r>
              <a:rPr lang="en-US" sz="1800" b="0" i="0" baseline="-25000" dirty="0">
                <a:solidFill>
                  <a:srgbClr val="000000"/>
                </a:solidFill>
                <a:effectLst/>
                <a:latin typeface="Times New Roman" panose="02020603050405020304" pitchFamily="18" charset="0"/>
              </a:rPr>
              <a:t>12</a:t>
            </a:r>
            <a:r>
              <a:rPr lang="en-US" sz="1800" b="0" i="0" dirty="0">
                <a:solidFill>
                  <a:srgbClr val="000000"/>
                </a:solidFill>
                <a:effectLst/>
                <a:latin typeface="Times New Roman" panose="02020603050405020304" pitchFamily="18" charset="0"/>
              </a:rPr>
              <a:t> represents the power transferred from Port 2 to Port 1. S</a:t>
            </a:r>
            <a:r>
              <a:rPr lang="en-US" sz="1800" b="0" i="0" baseline="-25000" dirty="0">
                <a:solidFill>
                  <a:srgbClr val="000000"/>
                </a:solidFill>
                <a:effectLst/>
                <a:latin typeface="Times New Roman" panose="02020603050405020304" pitchFamily="18" charset="0"/>
              </a:rPr>
              <a:t>21</a:t>
            </a:r>
            <a:r>
              <a:rPr lang="en-US" sz="1800" b="0" i="0" dirty="0">
                <a:solidFill>
                  <a:srgbClr val="000000"/>
                </a:solidFill>
                <a:effectLst/>
                <a:latin typeface="Times New Roman" panose="02020603050405020304" pitchFamily="18" charset="0"/>
              </a:rPr>
              <a:t> represents the power transferred from Port 1 to Port 2.</a:t>
            </a:r>
          </a:p>
          <a:p>
            <a:pPr algn="just"/>
            <a:r>
              <a:rPr lang="en-US" sz="1800" b="0" i="0" dirty="0">
                <a:solidFill>
                  <a:srgbClr val="000000"/>
                </a:solidFill>
                <a:effectLst/>
                <a:latin typeface="Times New Roman" panose="02020603050405020304" pitchFamily="18" charset="0"/>
              </a:rPr>
              <a:t>S</a:t>
            </a:r>
            <a:r>
              <a:rPr lang="en-US" sz="1800" b="0" i="0" baseline="-25000" dirty="0">
                <a:solidFill>
                  <a:srgbClr val="000000"/>
                </a:solidFill>
                <a:effectLst/>
                <a:latin typeface="Times New Roman" panose="02020603050405020304" pitchFamily="18" charset="0"/>
              </a:rPr>
              <a:t>11</a:t>
            </a:r>
            <a:r>
              <a:rPr lang="en-US" sz="1800" b="0" i="0" dirty="0">
                <a:solidFill>
                  <a:srgbClr val="000000"/>
                </a:solidFill>
                <a:effectLst/>
                <a:latin typeface="Times New Roman" panose="02020603050405020304" pitchFamily="18" charset="0"/>
              </a:rPr>
              <a:t> represents how much power is reflected from the antenna, and hence is known as the </a:t>
            </a:r>
            <a:r>
              <a:rPr lang="en-US" sz="1800" b="1" i="0" dirty="0">
                <a:solidFill>
                  <a:srgbClr val="000000"/>
                </a:solidFill>
                <a:effectLst/>
                <a:latin typeface="Times New Roman" panose="02020603050405020304" pitchFamily="18" charset="0"/>
              </a:rPr>
              <a:t>reflection coefficient</a:t>
            </a:r>
            <a:r>
              <a:rPr lang="en-IN" altLang="en-US" sz="1800" b="1" i="0" dirty="0">
                <a:solidFill>
                  <a:srgbClr val="000000"/>
                </a:solidFill>
                <a:effectLst/>
                <a:latin typeface="Times New Roman" panose="02020603050405020304" pitchFamily="18" charset="0"/>
              </a:rPr>
              <a:t>. </a:t>
            </a:r>
            <a:r>
              <a:rPr lang="en-IN" altLang="en-US" sz="1800" i="0" dirty="0">
                <a:solidFill>
                  <a:srgbClr val="000000"/>
                </a:solidFill>
                <a:effectLst/>
                <a:latin typeface="Times New Roman" panose="02020603050405020304" pitchFamily="18" charset="0"/>
              </a:rPr>
              <a:t>[4]</a:t>
            </a:r>
            <a:endParaRPr lang="en-US" sz="1800" i="0" dirty="0">
              <a:solidFill>
                <a:srgbClr val="000000"/>
              </a:solidFill>
              <a:effectLst/>
              <a:latin typeface="Times New Roman" panose="02020603050405020304" pitchFamily="18" charset="0"/>
            </a:endParaRPr>
          </a:p>
          <a:p>
            <a:pPr algn="just"/>
            <a:r>
              <a:rPr lang="en-US" sz="1800" dirty="0">
                <a:solidFill>
                  <a:srgbClr val="000000"/>
                </a:solidFill>
                <a:latin typeface="Times New Roman" panose="02020603050405020304" pitchFamily="18" charset="0"/>
              </a:rPr>
              <a:t>S</a:t>
            </a:r>
            <a:r>
              <a:rPr lang="en-US" sz="1800" baseline="-25000" dirty="0">
                <a:solidFill>
                  <a:srgbClr val="000000"/>
                </a:solidFill>
                <a:latin typeface="Times New Roman" panose="02020603050405020304" pitchFamily="18" charset="0"/>
              </a:rPr>
              <a:t>11</a:t>
            </a:r>
            <a:r>
              <a:rPr lang="en-US" sz="1800" dirty="0">
                <a:solidFill>
                  <a:srgbClr val="000000"/>
                </a:solidFill>
                <a:latin typeface="Times New Roman" panose="02020603050405020304" pitchFamily="18" charset="0"/>
              </a:rPr>
              <a:t> is also defined as reflection of x in x axis i.e. R</a:t>
            </a:r>
            <a:r>
              <a:rPr lang="en-US" sz="1800" baseline="-25000" dirty="0">
                <a:solidFill>
                  <a:srgbClr val="000000"/>
                </a:solidFill>
                <a:latin typeface="Times New Roman" panose="02020603050405020304" pitchFamily="18" charset="0"/>
              </a:rPr>
              <a:t>xx</a:t>
            </a:r>
            <a:r>
              <a:rPr lang="en-US" sz="1800" dirty="0">
                <a:solidFill>
                  <a:srgbClr val="000000"/>
                </a:solidFill>
                <a:latin typeface="Times New Roman" panose="02020603050405020304" pitchFamily="18" charset="0"/>
              </a:rPr>
              <a:t> &amp; S</a:t>
            </a:r>
            <a:r>
              <a:rPr lang="en-US" sz="1800" baseline="-25000" dirty="0">
                <a:solidFill>
                  <a:srgbClr val="000000"/>
                </a:solidFill>
                <a:latin typeface="Times New Roman" panose="02020603050405020304" pitchFamily="18" charset="0"/>
              </a:rPr>
              <a:t>12</a:t>
            </a:r>
            <a:r>
              <a:rPr lang="en-US" sz="1800" dirty="0">
                <a:solidFill>
                  <a:srgbClr val="000000"/>
                </a:solidFill>
                <a:latin typeface="Times New Roman" panose="02020603050405020304" pitchFamily="18" charset="0"/>
              </a:rPr>
              <a:t> can be defined as reflection of x in y axis i.e. </a:t>
            </a:r>
            <a:r>
              <a:rPr lang="en-US" sz="1800" b="1" dirty="0">
                <a:solidFill>
                  <a:srgbClr val="000000"/>
                </a:solidFill>
                <a:latin typeface="Times New Roman" panose="02020603050405020304" pitchFamily="18" charset="0"/>
              </a:rPr>
              <a:t>R</a:t>
            </a:r>
            <a:r>
              <a:rPr lang="en-US" sz="1800" b="1" baseline="-25000" dirty="0">
                <a:solidFill>
                  <a:srgbClr val="000000"/>
                </a:solidFill>
                <a:latin typeface="Times New Roman" panose="02020603050405020304" pitchFamily="18" charset="0"/>
              </a:rPr>
              <a:t>xy</a:t>
            </a:r>
            <a:r>
              <a:rPr lang="en-US" sz="1800" b="1" dirty="0">
                <a:solidFill>
                  <a:srgbClr val="000000"/>
                </a:solidFill>
                <a:latin typeface="Times New Roman" panose="02020603050405020304" pitchFamily="18" charset="0"/>
              </a:rPr>
              <a:t> where R</a:t>
            </a:r>
            <a:r>
              <a:rPr lang="en-US" sz="1800" b="1" baseline="-25000" dirty="0">
                <a:solidFill>
                  <a:srgbClr val="000000"/>
                </a:solidFill>
                <a:latin typeface="Times New Roman" panose="02020603050405020304" pitchFamily="18" charset="0"/>
              </a:rPr>
              <a:t>xx</a:t>
            </a:r>
            <a:r>
              <a:rPr lang="en-US" sz="1800" b="1" dirty="0">
                <a:solidFill>
                  <a:srgbClr val="000000"/>
                </a:solidFill>
                <a:latin typeface="Times New Roman" panose="02020603050405020304" pitchFamily="18" charset="0"/>
              </a:rPr>
              <a:t> and R</a:t>
            </a:r>
            <a:r>
              <a:rPr lang="en-US" sz="1800" b="1" baseline="-25000" dirty="0">
                <a:solidFill>
                  <a:srgbClr val="000000"/>
                </a:solidFill>
                <a:latin typeface="Times New Roman" panose="02020603050405020304" pitchFamily="18" charset="0"/>
              </a:rPr>
              <a:t>xy</a:t>
            </a:r>
            <a:r>
              <a:rPr lang="en-US" sz="1800" b="1" dirty="0">
                <a:solidFill>
                  <a:srgbClr val="000000"/>
                </a:solidFill>
                <a:latin typeface="Times New Roman" panose="02020603050405020304" pitchFamily="18" charset="0"/>
              </a:rPr>
              <a:t> are also known as co and cross polarized components</a:t>
            </a:r>
            <a:r>
              <a:rPr lang="en-IN" altLang="en-US" sz="1800" dirty="0">
                <a:solidFill>
                  <a:srgbClr val="000000"/>
                </a:solidFill>
                <a:latin typeface="Times New Roman" panose="02020603050405020304" pitchFamily="18" charset="0"/>
              </a:rPr>
              <a:t>.</a:t>
            </a:r>
            <a:endParaRPr lang="en-US" sz="1800" dirty="0">
              <a:solidFill>
                <a:srgbClr val="000000"/>
              </a:solidFill>
              <a:latin typeface="Times New Roman" panose="02020603050405020304" pitchFamily="18" charset="0"/>
            </a:endParaRPr>
          </a:p>
          <a:p>
            <a:pPr algn="just"/>
            <a:r>
              <a:rPr lang="en-US" sz="1800" b="0" i="0" dirty="0">
                <a:solidFill>
                  <a:srgbClr val="000000"/>
                </a:solidFill>
                <a:effectLst/>
                <a:latin typeface="Times New Roman" panose="02020603050405020304" pitchFamily="18" charset="0"/>
              </a:rPr>
              <a:t>If S</a:t>
            </a:r>
            <a:r>
              <a:rPr lang="en-US" sz="1800" b="0" i="0" baseline="-25000" dirty="0">
                <a:solidFill>
                  <a:srgbClr val="000000"/>
                </a:solidFill>
                <a:effectLst/>
                <a:latin typeface="Times New Roman" panose="02020603050405020304" pitchFamily="18" charset="0"/>
              </a:rPr>
              <a:t>11</a:t>
            </a:r>
            <a:r>
              <a:rPr lang="en-US" sz="1800" b="0" i="0" dirty="0">
                <a:solidFill>
                  <a:srgbClr val="000000"/>
                </a:solidFill>
                <a:effectLst/>
                <a:latin typeface="Times New Roman" panose="02020603050405020304" pitchFamily="18" charset="0"/>
              </a:rPr>
              <a:t>=-10 dB, this implies that if 3 dB of power is delivered to the antenna, -7 dB is the reflected power. The remainder of the power was "accepted by" or delivered to the antenna. This accepted power is either radiated or absorbed as losses within the antenna.</a:t>
            </a:r>
          </a:p>
        </p:txBody>
      </p:sp>
      <p:sp>
        <p:nvSpPr>
          <p:cNvPr id="4" name="Slide Number Placeholder 3"/>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13</a:t>
            </a:fld>
            <a:endParaRPr lang="ru-RU" altLang="en-US" sz="1200">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88D-D849-02DD-FE06-62DA42F7755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 for S-Parameter</a:t>
            </a:r>
          </a:p>
        </p:txBody>
      </p:sp>
      <p:pic>
        <p:nvPicPr>
          <p:cNvPr id="6" name="Content Placeholder 5">
            <a:extLst>
              <a:ext uri="{FF2B5EF4-FFF2-40B4-BE49-F238E27FC236}">
                <a16:creationId xmlns:a16="http://schemas.microsoft.com/office/drawing/2014/main" id="{4FE71CD2-373E-E7D4-D038-D6007BA067B4}"/>
              </a:ext>
            </a:extLst>
          </p:cNvPr>
          <p:cNvPicPr>
            <a:picLocks noGrp="1" noChangeAspect="1"/>
          </p:cNvPicPr>
          <p:nvPr>
            <p:ph idx="1"/>
          </p:nvPr>
        </p:nvPicPr>
        <p:blipFill>
          <a:blip r:embed="rId2"/>
          <a:stretch>
            <a:fillRect/>
          </a:stretch>
        </p:blipFill>
        <p:spPr>
          <a:xfrm>
            <a:off x="323528" y="1916832"/>
            <a:ext cx="8602575" cy="3592907"/>
          </a:xfrm>
        </p:spPr>
      </p:pic>
      <p:sp>
        <p:nvSpPr>
          <p:cNvPr id="4" name="Slide Number Placeholder 3">
            <a:extLst>
              <a:ext uri="{FF2B5EF4-FFF2-40B4-BE49-F238E27FC236}">
                <a16:creationId xmlns:a16="http://schemas.microsoft.com/office/drawing/2014/main" id="{EEFDF947-728E-54AB-375D-65FB96BB0DC3}"/>
              </a:ext>
            </a:extLst>
          </p:cNvPr>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14</a:t>
            </a:fld>
            <a:endParaRPr lang="ru-RU" altLang="en-US" sz="1200">
              <a:solidFill>
                <a:srgbClr val="898989"/>
              </a:solidFill>
            </a:endParaRPr>
          </a:p>
        </p:txBody>
      </p:sp>
      <p:sp>
        <p:nvSpPr>
          <p:cNvPr id="3" name="TextBox 2">
            <a:extLst>
              <a:ext uri="{FF2B5EF4-FFF2-40B4-BE49-F238E27FC236}">
                <a16:creationId xmlns:a16="http://schemas.microsoft.com/office/drawing/2014/main" id="{D1D91AC3-6298-B5F5-EAD4-F1F60EE0E4EA}"/>
              </a:ext>
            </a:extLst>
          </p:cNvPr>
          <p:cNvSpPr txBox="1"/>
          <p:nvPr/>
        </p:nvSpPr>
        <p:spPr>
          <a:xfrm>
            <a:off x="2483768" y="1348261"/>
            <a:ext cx="394124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Results for S-parameter R</a:t>
            </a:r>
            <a:r>
              <a:rPr lang="en-US" b="1" baseline="-25000" dirty="0">
                <a:latin typeface="Times New Roman" panose="02020603050405020304" pitchFamily="18" charset="0"/>
                <a:cs typeface="Times New Roman" panose="02020603050405020304" pitchFamily="18" charset="0"/>
              </a:rPr>
              <a:t>xx </a:t>
            </a:r>
            <a:r>
              <a:rPr lang="en-US" b="1" dirty="0">
                <a:latin typeface="Times New Roman" panose="02020603050405020304" pitchFamily="18" charset="0"/>
                <a:cs typeface="Times New Roman" panose="02020603050405020304" pitchFamily="18" charset="0"/>
              </a:rPr>
              <a:t>and R</a:t>
            </a:r>
            <a:r>
              <a:rPr lang="en-US" b="1" baseline="-25000" dirty="0">
                <a:latin typeface="Times New Roman" panose="02020603050405020304" pitchFamily="18" charset="0"/>
                <a:cs typeface="Times New Roman" panose="02020603050405020304" pitchFamily="18" charset="0"/>
              </a:rPr>
              <a:t>xy</a:t>
            </a:r>
            <a:endParaRPr lang="en-IN" b="1"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356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4EA05-FD54-162E-DD6C-AA51D96E004F}"/>
              </a:ext>
            </a:extLst>
          </p:cNvPr>
          <p:cNvSpPr>
            <a:spLocks noGrp="1"/>
          </p:cNvSpPr>
          <p:nvPr>
            <p:ph type="title"/>
          </p:nvPr>
        </p:nvSpPr>
        <p:spPr>
          <a:xfrm>
            <a:off x="457200" y="216886"/>
            <a:ext cx="8229600" cy="1143000"/>
          </a:xfrm>
        </p:spPr>
        <p:txBody>
          <a:bodyPr/>
          <a:lstStyle/>
          <a:p>
            <a:r>
              <a:rPr lang="en-US" dirty="0">
                <a:latin typeface="Times New Roman" panose="02020603050405020304" pitchFamily="18" charset="0"/>
                <a:cs typeface="Times New Roman" panose="02020603050405020304" pitchFamily="18" charset="0"/>
              </a:rPr>
              <a:t>Results for S-parameter</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F5409CF-0F34-132B-DF63-A52ABB6907A0}"/>
              </a:ext>
            </a:extLst>
          </p:cNvPr>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15</a:t>
            </a:fld>
            <a:endParaRPr lang="ru-RU" altLang="en-US" sz="1200">
              <a:solidFill>
                <a:srgbClr val="898989"/>
              </a:solidFill>
            </a:endParaRPr>
          </a:p>
        </p:txBody>
      </p:sp>
      <p:pic>
        <p:nvPicPr>
          <p:cNvPr id="5" name="Picture 4">
            <a:extLst>
              <a:ext uri="{FF2B5EF4-FFF2-40B4-BE49-F238E27FC236}">
                <a16:creationId xmlns:a16="http://schemas.microsoft.com/office/drawing/2014/main" id="{DDF50A3D-1E57-0D60-1197-6754AB3A16CB}"/>
              </a:ext>
            </a:extLst>
          </p:cNvPr>
          <p:cNvPicPr>
            <a:picLocks noChangeAspect="1"/>
          </p:cNvPicPr>
          <p:nvPr/>
        </p:nvPicPr>
        <p:blipFill>
          <a:blip r:embed="rId2"/>
          <a:stretch>
            <a:fillRect/>
          </a:stretch>
        </p:blipFill>
        <p:spPr>
          <a:xfrm>
            <a:off x="228600" y="2016116"/>
            <a:ext cx="8686800" cy="3441837"/>
          </a:xfrm>
          <a:prstGeom prst="rect">
            <a:avLst/>
          </a:prstGeom>
        </p:spPr>
      </p:pic>
      <p:sp>
        <p:nvSpPr>
          <p:cNvPr id="6" name="TextBox 5">
            <a:extLst>
              <a:ext uri="{FF2B5EF4-FFF2-40B4-BE49-F238E27FC236}">
                <a16:creationId xmlns:a16="http://schemas.microsoft.com/office/drawing/2014/main" id="{8EFC1E8D-3B30-DE13-7261-E46D2E89F22D}"/>
              </a:ext>
            </a:extLst>
          </p:cNvPr>
          <p:cNvSpPr txBox="1"/>
          <p:nvPr/>
        </p:nvSpPr>
        <p:spPr>
          <a:xfrm>
            <a:off x="2699792" y="1290471"/>
            <a:ext cx="439248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Results for S parameter R</a:t>
            </a:r>
            <a:r>
              <a:rPr lang="en-US" b="1" baseline="-25000" dirty="0">
                <a:latin typeface="Times New Roman" panose="02020603050405020304" pitchFamily="18" charset="0"/>
                <a:cs typeface="Times New Roman" panose="02020603050405020304" pitchFamily="18" charset="0"/>
              </a:rPr>
              <a:t>u</a:t>
            </a:r>
            <a:r>
              <a:rPr lang="en-US" b="1" dirty="0">
                <a:latin typeface="Times New Roman" panose="02020603050405020304" pitchFamily="18" charset="0"/>
                <a:cs typeface="Times New Roman" panose="02020603050405020304" pitchFamily="18" charset="0"/>
              </a:rPr>
              <a:t> and R</a:t>
            </a:r>
            <a:r>
              <a:rPr lang="en-US" b="1" baseline="-25000" dirty="0">
                <a:latin typeface="Times New Roman" panose="02020603050405020304" pitchFamily="18" charset="0"/>
                <a:cs typeface="Times New Roman" panose="02020603050405020304" pitchFamily="18" charset="0"/>
              </a:rPr>
              <a:t>v</a:t>
            </a:r>
            <a:endParaRPr lang="en-IN" b="1"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396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Polarization Conversion Ratio</a:t>
            </a:r>
          </a:p>
        </p:txBody>
      </p:sp>
      <p:sp>
        <p:nvSpPr>
          <p:cNvPr id="3" name="Content Placeholder 2"/>
          <p:cNvSpPr>
            <a:spLocks noGrp="1"/>
          </p:cNvSpPr>
          <p:nvPr>
            <p:ph idx="1"/>
          </p:nvPr>
        </p:nvSpPr>
        <p:spPr/>
        <p:txBody>
          <a:bodyPr/>
          <a:lstStyle/>
          <a:p>
            <a:pPr algn="just"/>
            <a:r>
              <a:rPr lang="en-IN" sz="1800" b="1" dirty="0">
                <a:latin typeface="Times New Roman" panose="02020603050405020304" pitchFamily="18" charset="0"/>
                <a:cs typeface="Times New Roman" panose="02020603050405020304" pitchFamily="18" charset="0"/>
              </a:rPr>
              <a:t>Polarization </a:t>
            </a:r>
            <a:r>
              <a:rPr lang="en-US" altLang="en-IN" sz="1800" b="1" dirty="0">
                <a:latin typeface="Times New Roman" panose="02020603050405020304" pitchFamily="18" charset="0"/>
                <a:cs typeface="Times New Roman" panose="02020603050405020304" pitchFamily="18" charset="0"/>
              </a:rPr>
              <a:t>C</a:t>
            </a:r>
            <a:r>
              <a:rPr lang="en-IN" sz="1800" b="1" dirty="0">
                <a:latin typeface="Times New Roman" panose="02020603050405020304" pitchFamily="18" charset="0"/>
                <a:cs typeface="Times New Roman" panose="02020603050405020304" pitchFamily="18" charset="0"/>
              </a:rPr>
              <a:t>onversion </a:t>
            </a:r>
            <a:r>
              <a:rPr lang="en-US" altLang="en-IN" sz="1800" b="1" dirty="0">
                <a:latin typeface="Times New Roman" panose="02020603050405020304" pitchFamily="18" charset="0"/>
                <a:cs typeface="Times New Roman" panose="02020603050405020304" pitchFamily="18" charset="0"/>
              </a:rPr>
              <a:t>R</a:t>
            </a:r>
            <a:r>
              <a:rPr lang="en-IN" sz="1800" b="1" dirty="0">
                <a:latin typeface="Times New Roman" panose="02020603050405020304" pitchFamily="18" charset="0"/>
                <a:cs typeface="Times New Roman" panose="02020603050405020304" pitchFamily="18" charset="0"/>
              </a:rPr>
              <a:t>atio</a:t>
            </a:r>
            <a:r>
              <a:rPr lang="en-US" altLang="en-IN" sz="1800" b="1" dirty="0">
                <a:latin typeface="Times New Roman" panose="02020603050405020304" pitchFamily="18" charset="0"/>
                <a:cs typeface="Times New Roman" panose="02020603050405020304" pitchFamily="18" charset="0"/>
              </a:rPr>
              <a:t> (PCR)</a:t>
            </a: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or efficiency signifies if the</a:t>
            </a:r>
            <a:r>
              <a:rPr lang="en-IN" sz="1800" b="0" i="0" u="none" strike="noStrike" baseline="0" dirty="0">
                <a:latin typeface="Times New Roman" panose="02020603050405020304" pitchFamily="18" charset="0"/>
                <a:cs typeface="Times New Roman" panose="02020603050405020304" pitchFamily="18" charset="0"/>
              </a:rPr>
              <a:t> proposed </a:t>
            </a:r>
            <a:r>
              <a:rPr lang="en-US" sz="1800" b="0" i="0" u="none" strike="noStrike" baseline="0" dirty="0">
                <a:latin typeface="Times New Roman" panose="02020603050405020304" pitchFamily="18" charset="0"/>
                <a:cs typeface="Times New Roman" panose="02020603050405020304" pitchFamily="18" charset="0"/>
              </a:rPr>
              <a:t>polarization converter can convert the </a:t>
            </a:r>
            <a:r>
              <a:rPr lang="en-US" sz="1800" b="0" i="1" u="none" strike="noStrike" baseline="0" dirty="0">
                <a:latin typeface="Times New Roman" panose="02020603050405020304" pitchFamily="18" charset="0"/>
                <a:cs typeface="Times New Roman" panose="02020603050405020304" pitchFamily="18" charset="0"/>
              </a:rPr>
              <a:t>y</a:t>
            </a:r>
            <a:r>
              <a:rPr lang="en-US" sz="1800" b="0" i="0" u="none" strike="noStrike" baseline="0" dirty="0">
                <a:latin typeface="Times New Roman" panose="02020603050405020304" pitchFamily="18" charset="0"/>
                <a:cs typeface="Times New Roman" panose="02020603050405020304" pitchFamily="18" charset="0"/>
              </a:rPr>
              <a:t>-polarized incident wave to a CP one with both ultra-wide bandwidth and high </a:t>
            </a:r>
            <a:r>
              <a:rPr lang="en-IN" sz="1800" b="0" i="0" u="none" strike="noStrike" baseline="0" dirty="0">
                <a:latin typeface="Times New Roman" panose="02020603050405020304" pitchFamily="18" charset="0"/>
                <a:cs typeface="Times New Roman" panose="02020603050405020304" pitchFamily="18" charset="0"/>
              </a:rPr>
              <a:t>efficiency. </a:t>
            </a:r>
          </a:p>
          <a:p>
            <a:pPr algn="just"/>
            <a:r>
              <a:rPr lang="en-IN" sz="1800" dirty="0">
                <a:latin typeface="Times New Roman" panose="02020603050405020304" pitchFamily="18" charset="0"/>
                <a:cs typeface="Times New Roman" panose="02020603050405020304" pitchFamily="18" charset="0"/>
              </a:rPr>
              <a:t>I</a:t>
            </a:r>
            <a:r>
              <a:rPr lang="en-IN" sz="1800" b="0" i="0" u="none" strike="noStrike" baseline="0" dirty="0">
                <a:latin typeface="Times New Roman" panose="02020603050405020304" pitchFamily="18" charset="0"/>
                <a:cs typeface="Times New Roman" panose="02020603050405020304" pitchFamily="18" charset="0"/>
              </a:rPr>
              <a:t>t can be calculated using</a:t>
            </a:r>
          </a:p>
          <a:p>
            <a:pPr marL="0" indent="0" algn="just">
              <a:buNone/>
            </a:pPr>
            <a:endParaRPr lang="en-IN" sz="1800" b="0" i="0" u="none" strike="noStrike" baseline="0" dirty="0">
              <a:latin typeface="Times New Roman" panose="02020603050405020304" pitchFamily="18" charset="0"/>
              <a:cs typeface="Times New Roman" panose="02020603050405020304" pitchFamily="18" charset="0"/>
            </a:endParaRPr>
          </a:p>
          <a:p>
            <a:pPr algn="just"/>
            <a:endParaRPr lang="en-IN" sz="1800" b="0" i="0" u="none" strike="noStrike" baseline="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Thus, This </a:t>
            </a:r>
            <a:r>
              <a:rPr lang="en-US" sz="1800" i="0" u="none" strike="noStrike" baseline="0" dirty="0">
                <a:latin typeface="Times New Roman" panose="02020603050405020304" pitchFamily="18" charset="0"/>
                <a:cs typeface="Times New Roman" panose="02020603050405020304" pitchFamily="18" charset="0"/>
              </a:rPr>
              <a:t>polarization converter can convert the </a:t>
            </a:r>
            <a:r>
              <a:rPr lang="en-US" sz="1800" i="1" u="none" strike="noStrike" baseline="0" dirty="0">
                <a:latin typeface="Times New Roman" panose="02020603050405020304" pitchFamily="18" charset="0"/>
                <a:cs typeface="Times New Roman" panose="02020603050405020304" pitchFamily="18" charset="0"/>
              </a:rPr>
              <a:t>y</a:t>
            </a:r>
            <a:r>
              <a:rPr lang="en-US" sz="1800" i="0" u="none" strike="noStrike" baseline="0" dirty="0">
                <a:latin typeface="Times New Roman" panose="02020603050405020304" pitchFamily="18" charset="0"/>
                <a:cs typeface="Times New Roman" panose="02020603050405020304" pitchFamily="18" charset="0"/>
              </a:rPr>
              <a:t>-polarized incident wave to a CP</a:t>
            </a:r>
            <a:r>
              <a:rPr lang="en-IN" altLang="en-US" sz="1800" i="0" u="none" strike="noStrike" baseline="0" dirty="0">
                <a:latin typeface="Times New Roman" panose="02020603050405020304" pitchFamily="18" charset="0"/>
                <a:cs typeface="Times New Roman" panose="02020603050405020304" pitchFamily="18" charset="0"/>
              </a:rPr>
              <a:t> one</a:t>
            </a:r>
            <a:r>
              <a:rPr lang="en-US" sz="1800" i="0" u="none" strike="noStrike" baseline="0" dirty="0">
                <a:latin typeface="Times New Roman" panose="02020603050405020304" pitchFamily="18" charset="0"/>
                <a:cs typeface="Times New Roman" panose="02020603050405020304" pitchFamily="18" charset="0"/>
              </a:rPr>
              <a:t> with both ultra-wide bandwidth and high </a:t>
            </a:r>
            <a:r>
              <a:rPr lang="en-IN" sz="1800" i="0" u="none" strike="noStrike" baseline="0" dirty="0">
                <a:latin typeface="Times New Roman" panose="02020603050405020304" pitchFamily="18" charset="0"/>
                <a:cs typeface="Times New Roman" panose="02020603050405020304" pitchFamily="18" charset="0"/>
              </a:rPr>
              <a:t>efficiency</a:t>
            </a:r>
            <a:r>
              <a:rPr lang="en-IN" sz="1800" b="0" i="0" u="none" strike="noStrike" baseline="0" dirty="0">
                <a:latin typeface="Times New Roman" panose="02020603050405020304" pitchFamily="18" charset="0"/>
                <a:cs typeface="Times New Roman" panose="02020603050405020304" pitchFamily="18" charset="0"/>
              </a:rPr>
              <a:t>.</a:t>
            </a:r>
          </a:p>
          <a:p>
            <a:pPr marL="0" indent="0" algn="l">
              <a:buNone/>
            </a:pPr>
            <a:endParaRPr lang="en-IN" sz="18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16</a:t>
            </a:fld>
            <a:endParaRPr lang="ru-RU" altLang="en-US" sz="1200">
              <a:solidFill>
                <a:srgbClr val="898989"/>
              </a:solidFill>
            </a:endParaRPr>
          </a:p>
        </p:txBody>
      </p:sp>
      <p:pic>
        <p:nvPicPr>
          <p:cNvPr id="8" name="Picture 7"/>
          <p:cNvPicPr>
            <a:picLocks noChangeAspect="1"/>
          </p:cNvPicPr>
          <p:nvPr/>
        </p:nvPicPr>
        <p:blipFill>
          <a:blip r:embed="rId2"/>
          <a:stretch>
            <a:fillRect/>
          </a:stretch>
        </p:blipFill>
        <p:spPr>
          <a:xfrm>
            <a:off x="827583" y="3068960"/>
            <a:ext cx="1797787" cy="720664"/>
          </a:xfrm>
          <a:prstGeom prst="rect">
            <a:avLst/>
          </a:prstGeom>
        </p:spPr>
      </p:pic>
      <p:pic>
        <p:nvPicPr>
          <p:cNvPr id="10" name="Picture 9"/>
          <p:cNvPicPr>
            <a:picLocks noChangeAspect="1"/>
          </p:cNvPicPr>
          <p:nvPr/>
        </p:nvPicPr>
        <p:blipFill>
          <a:blip r:embed="rId3"/>
          <a:stretch>
            <a:fillRect/>
          </a:stretch>
        </p:blipFill>
        <p:spPr>
          <a:xfrm>
            <a:off x="2771800" y="3062609"/>
            <a:ext cx="2088232" cy="727015"/>
          </a:xfrm>
          <a:prstGeom prst="rect">
            <a:avLst/>
          </a:prstGeom>
        </p:spPr>
      </p:pic>
      <p:sp>
        <p:nvSpPr>
          <p:cNvPr id="5" name="TextBox 4">
            <a:extLst>
              <a:ext uri="{FF2B5EF4-FFF2-40B4-BE49-F238E27FC236}">
                <a16:creationId xmlns:a16="http://schemas.microsoft.com/office/drawing/2014/main" id="{BDEE163F-96B6-2621-19AD-929DE885D6AF}"/>
              </a:ext>
            </a:extLst>
          </p:cNvPr>
          <p:cNvSpPr txBox="1"/>
          <p:nvPr/>
        </p:nvSpPr>
        <p:spPr>
          <a:xfrm>
            <a:off x="5018541" y="3420292"/>
            <a:ext cx="856166"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63972-E28E-FD3B-E2FA-750946ABE04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 for PCR</a:t>
            </a:r>
          </a:p>
        </p:txBody>
      </p:sp>
      <p:pic>
        <p:nvPicPr>
          <p:cNvPr id="6" name="Content Placeholder 5">
            <a:extLst>
              <a:ext uri="{FF2B5EF4-FFF2-40B4-BE49-F238E27FC236}">
                <a16:creationId xmlns:a16="http://schemas.microsoft.com/office/drawing/2014/main" id="{C5041B80-C8C4-D0BF-036A-18473B4EA675}"/>
              </a:ext>
            </a:extLst>
          </p:cNvPr>
          <p:cNvPicPr>
            <a:picLocks noGrp="1" noChangeAspect="1"/>
          </p:cNvPicPr>
          <p:nvPr>
            <p:ph idx="1"/>
          </p:nvPr>
        </p:nvPicPr>
        <p:blipFill>
          <a:blip r:embed="rId2"/>
          <a:stretch>
            <a:fillRect/>
          </a:stretch>
        </p:blipFill>
        <p:spPr>
          <a:xfrm>
            <a:off x="457200" y="2143686"/>
            <a:ext cx="8229600" cy="3438991"/>
          </a:xfrm>
        </p:spPr>
      </p:pic>
      <p:sp>
        <p:nvSpPr>
          <p:cNvPr id="4" name="Slide Number Placeholder 3">
            <a:extLst>
              <a:ext uri="{FF2B5EF4-FFF2-40B4-BE49-F238E27FC236}">
                <a16:creationId xmlns:a16="http://schemas.microsoft.com/office/drawing/2014/main" id="{367FD97B-2909-F7B0-3828-9D8CE611B44D}"/>
              </a:ext>
            </a:extLst>
          </p:cNvPr>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17</a:t>
            </a:fld>
            <a:endParaRPr lang="ru-RU" altLang="en-US" sz="1200">
              <a:solidFill>
                <a:srgbClr val="898989"/>
              </a:solidFill>
            </a:endParaRPr>
          </a:p>
        </p:txBody>
      </p:sp>
    </p:spTree>
    <p:extLst>
      <p:ext uri="{BB962C8B-B14F-4D97-AF65-F5344CB8AC3E}">
        <p14:creationId xmlns:p14="http://schemas.microsoft.com/office/powerpoint/2010/main" val="3725232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Phase Difference</a:t>
            </a:r>
          </a:p>
        </p:txBody>
      </p:sp>
      <p:sp>
        <p:nvSpPr>
          <p:cNvPr id="3" name="Content Placeholder 2"/>
          <p:cNvSpPr>
            <a:spLocks noGrp="1"/>
          </p:cNvSpPr>
          <p:nvPr>
            <p:ph idx="1"/>
          </p:nvPr>
        </p:nvSpPr>
        <p:spPr/>
        <p:txBody>
          <a:bodyPr/>
          <a:lstStyle/>
          <a:p>
            <a:pPr algn="just"/>
            <a:endParaRPr lang="en-IN" sz="1800" b="0" i="0" u="none" strike="noStrike" baseline="0" dirty="0">
              <a:solidFill>
                <a:srgbClr val="000000"/>
              </a:solidFill>
              <a:latin typeface="Times New Roman" panose="02020603050405020304" pitchFamily="18" charset="0"/>
            </a:endParaRPr>
          </a:p>
          <a:p>
            <a:pPr algn="just"/>
            <a:r>
              <a:rPr lang="en-IN" sz="1800" b="1" dirty="0">
                <a:solidFill>
                  <a:srgbClr val="000000"/>
                </a:solidFill>
                <a:latin typeface="Times New Roman" panose="02020603050405020304" pitchFamily="18" charset="0"/>
              </a:rPr>
              <a:t>Phase difference (ɸ) </a:t>
            </a:r>
            <a:r>
              <a:rPr lang="en-IN" sz="1800" dirty="0">
                <a:solidFill>
                  <a:srgbClr val="000000"/>
                </a:solidFill>
                <a:latin typeface="Times New Roman" panose="02020603050405020304" pitchFamily="18" charset="0"/>
              </a:rPr>
              <a:t>is the measure of </a:t>
            </a:r>
            <a:r>
              <a:rPr lang="en-IN" sz="1800" b="1" dirty="0">
                <a:solidFill>
                  <a:srgbClr val="000000"/>
                </a:solidFill>
                <a:latin typeface="Times New Roman" panose="02020603050405020304" pitchFamily="18" charset="0"/>
              </a:rPr>
              <a:t>angle between R</a:t>
            </a:r>
            <a:r>
              <a:rPr lang="en-IN" sz="1800" b="1" baseline="-25000" dirty="0">
                <a:solidFill>
                  <a:srgbClr val="000000"/>
                </a:solidFill>
                <a:latin typeface="Times New Roman" panose="02020603050405020304" pitchFamily="18" charset="0"/>
              </a:rPr>
              <a:t>xx</a:t>
            </a:r>
            <a:r>
              <a:rPr lang="en-IN" sz="1800" b="1" dirty="0">
                <a:solidFill>
                  <a:srgbClr val="000000"/>
                </a:solidFill>
                <a:latin typeface="Times New Roman" panose="02020603050405020304" pitchFamily="18" charset="0"/>
              </a:rPr>
              <a:t> and R</a:t>
            </a:r>
            <a:r>
              <a:rPr lang="en-IN" sz="1800" b="1" baseline="-25000" dirty="0">
                <a:solidFill>
                  <a:srgbClr val="000000"/>
                </a:solidFill>
                <a:latin typeface="Times New Roman" panose="02020603050405020304" pitchFamily="18" charset="0"/>
              </a:rPr>
              <a:t>xy</a:t>
            </a:r>
            <a:r>
              <a:rPr lang="en-IN" sz="1800" b="1" dirty="0">
                <a:solidFill>
                  <a:srgbClr val="000000"/>
                </a:solidFill>
                <a:latin typeface="Times New Roman" panose="02020603050405020304" pitchFamily="18" charset="0"/>
              </a:rPr>
              <a:t> </a:t>
            </a:r>
            <a:r>
              <a:rPr lang="en-IN" sz="1800" dirty="0">
                <a:solidFill>
                  <a:srgbClr val="000000"/>
                </a:solidFill>
                <a:latin typeface="Times New Roman" panose="02020603050405020304" pitchFamily="18" charset="0"/>
              </a:rPr>
              <a:t>co and cross polarized components. </a:t>
            </a:r>
          </a:p>
          <a:p>
            <a:pPr algn="just"/>
            <a:r>
              <a:rPr lang="en-IN" sz="1800" b="0" i="0" u="none" strike="noStrike" baseline="0" dirty="0">
                <a:solidFill>
                  <a:srgbClr val="000000"/>
                </a:solidFill>
                <a:latin typeface="Times New Roman" panose="02020603050405020304" pitchFamily="18" charset="0"/>
              </a:rPr>
              <a:t>If the measure of angle is an odd multiple of 90</a:t>
            </a:r>
            <a:r>
              <a:rPr lang="en-US" sz="1800" b="0" i="0" u="none" strike="noStrike" baseline="0" dirty="0">
                <a:latin typeface="Times New Roman" panose="02020603050405020304" pitchFamily="18" charset="0"/>
              </a:rPr>
              <a:t>º at a particular bandwidth then antenna is said to have shown circular polarization between a particular frequency bandwidth</a:t>
            </a:r>
            <a:r>
              <a:rPr lang="en-IN" altLang="en-US" sz="1800" b="0" i="0" u="none" strike="noStrike" baseline="0" dirty="0">
                <a:latin typeface="Times New Roman" panose="02020603050405020304" pitchFamily="18" charset="0"/>
              </a:rPr>
              <a:t>. [6]</a:t>
            </a:r>
            <a:endParaRPr lang="en-IN" sz="1800" b="0" i="0" u="none" strike="noStrike" baseline="0" dirty="0">
              <a:solidFill>
                <a:srgbClr val="000000"/>
              </a:solidFill>
              <a:latin typeface="Times New Roman" panose="02020603050405020304" pitchFamily="18" charset="0"/>
            </a:endParaRPr>
          </a:p>
          <a:p>
            <a:pPr algn="just"/>
            <a:r>
              <a:rPr lang="en-US" altLang="en-US" sz="1800" b="0" i="0" u="none" strike="noStrike" baseline="0" dirty="0">
                <a:latin typeface="Times New Roman" panose="02020603050405020304" pitchFamily="18" charset="0"/>
              </a:rPr>
              <a:t>We observe that At Frequencies </a:t>
            </a:r>
            <a:r>
              <a:rPr lang="en-IN" altLang="en-US" sz="1800" dirty="0">
                <a:latin typeface="Times New Roman" panose="02020603050405020304" pitchFamily="18" charset="0"/>
              </a:rPr>
              <a:t>–6.5GHz, 7.6GHz, 8.5GHz, 10.8GHz, 15.4GHz      16.3GHz, 17GHz and at 18GHz </a:t>
            </a:r>
          </a:p>
          <a:p>
            <a:pPr algn="just"/>
            <a:r>
              <a:rPr lang="en-IN" altLang="en-US" sz="1800" dirty="0">
                <a:latin typeface="Times New Roman" panose="02020603050405020304" pitchFamily="18" charset="0"/>
              </a:rPr>
              <a:t>180</a:t>
            </a:r>
            <a:r>
              <a:rPr lang="en-US" sz="1800" b="0" i="0" u="none" strike="noStrike" baseline="0" dirty="0">
                <a:latin typeface="Times New Roman" panose="02020603050405020304" pitchFamily="18" charset="0"/>
              </a:rPr>
              <a:t>º Phase difference is achieved which is important in order to achieve RCS reduction</a:t>
            </a:r>
            <a:r>
              <a:rPr lang="en-US" sz="1800" dirty="0">
                <a:latin typeface="Times New Roman" panose="02020603050405020304" pitchFamily="18" charset="0"/>
              </a:rPr>
              <a:t>.</a:t>
            </a:r>
            <a:endParaRPr lang="en-IN" altLang="en-US" sz="18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18</a:t>
            </a:fld>
            <a:endParaRPr lang="ru-RU" altLang="en-US" sz="1200">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D1C6-B0A4-1A3F-1A95-5187561E82B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for Phase difference</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DE15C49-9B09-D97B-78AF-0322C7185E0F}"/>
              </a:ext>
            </a:extLst>
          </p:cNvPr>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19</a:t>
            </a:fld>
            <a:endParaRPr lang="ru-RU" altLang="en-US" sz="1200">
              <a:solidFill>
                <a:srgbClr val="898989"/>
              </a:solidFill>
            </a:endParaRPr>
          </a:p>
        </p:txBody>
      </p:sp>
      <p:pic>
        <p:nvPicPr>
          <p:cNvPr id="4" name="Picture 3">
            <a:extLst>
              <a:ext uri="{FF2B5EF4-FFF2-40B4-BE49-F238E27FC236}">
                <a16:creationId xmlns:a16="http://schemas.microsoft.com/office/drawing/2014/main" id="{FAEF8A46-04BC-9370-10F8-202A3CA34D5A}"/>
              </a:ext>
            </a:extLst>
          </p:cNvPr>
          <p:cNvPicPr>
            <a:picLocks noChangeAspect="1"/>
          </p:cNvPicPr>
          <p:nvPr/>
        </p:nvPicPr>
        <p:blipFill>
          <a:blip r:embed="rId2"/>
          <a:stretch>
            <a:fillRect/>
          </a:stretch>
        </p:blipFill>
        <p:spPr>
          <a:xfrm>
            <a:off x="63745" y="1772816"/>
            <a:ext cx="9016509" cy="3613443"/>
          </a:xfrm>
          <a:prstGeom prst="rect">
            <a:avLst/>
          </a:prstGeom>
        </p:spPr>
      </p:pic>
    </p:spTree>
    <p:extLst>
      <p:ext uri="{BB962C8B-B14F-4D97-AF65-F5344CB8AC3E}">
        <p14:creationId xmlns:p14="http://schemas.microsoft.com/office/powerpoint/2010/main" val="3497102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Recommendation from Supervisor</a:t>
            </a:r>
          </a:p>
        </p:txBody>
      </p:sp>
      <p:sp>
        <p:nvSpPr>
          <p:cNvPr id="19460" name="Slide Number Placeholder 4"/>
          <p:cNvSpPr>
            <a:spLocks noGrp="1"/>
          </p:cNvSpPr>
          <p:nvPr>
            <p:ph type="sldNum" sz="quarter" idx="4"/>
          </p:nvPr>
        </p:nvSpPr>
        <p:spPr>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BDAABEB-CE90-4402-A262-442E01E0DD1F}" type="slidenum">
              <a:rPr lang="ru-RU" altLang="en-US" sz="1200" smtClean="0">
                <a:solidFill>
                  <a:srgbClr val="898989"/>
                </a:solidFill>
              </a:rPr>
              <a:t>2</a:t>
            </a:fld>
            <a:endParaRPr lang="ru-RU" altLang="en-US" sz="1200">
              <a:solidFill>
                <a:srgbClr val="898989"/>
              </a:solidFill>
            </a:endParaRPr>
          </a:p>
        </p:txBody>
      </p:sp>
      <p:pic>
        <p:nvPicPr>
          <p:cNvPr id="6" name="Content Placeholder 5">
            <a:extLst>
              <a:ext uri="{FF2B5EF4-FFF2-40B4-BE49-F238E27FC236}">
                <a16:creationId xmlns:a16="http://schemas.microsoft.com/office/drawing/2014/main" id="{C6E1FEAD-51E2-8604-83AD-C7073F6BFA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567" r="1594" b="2455"/>
          <a:stretch/>
        </p:blipFill>
        <p:spPr>
          <a:xfrm>
            <a:off x="853049" y="274637"/>
            <a:ext cx="7319351" cy="6178699"/>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A66-3760-7FF5-A572-08B789400B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 bit Coding for RCS</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A0DD96E-57C2-CEC4-5B21-9AD67483C1B5}"/>
              </a:ext>
            </a:extLst>
          </p:cNvPr>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20</a:t>
            </a:fld>
            <a:endParaRPr lang="ru-RU" altLang="en-US" sz="1200">
              <a:solidFill>
                <a:srgbClr val="898989"/>
              </a:solidFill>
            </a:endParaRPr>
          </a:p>
        </p:txBody>
      </p:sp>
      <p:pic>
        <p:nvPicPr>
          <p:cNvPr id="5" name="Picture 4">
            <a:extLst>
              <a:ext uri="{FF2B5EF4-FFF2-40B4-BE49-F238E27FC236}">
                <a16:creationId xmlns:a16="http://schemas.microsoft.com/office/drawing/2014/main" id="{16ABEB06-0883-BE51-A044-7F55BCFD2EE1}"/>
              </a:ext>
            </a:extLst>
          </p:cNvPr>
          <p:cNvPicPr>
            <a:picLocks noChangeAspect="1"/>
          </p:cNvPicPr>
          <p:nvPr/>
        </p:nvPicPr>
        <p:blipFill>
          <a:blip r:embed="rId2"/>
          <a:stretch>
            <a:fillRect/>
          </a:stretch>
        </p:blipFill>
        <p:spPr>
          <a:xfrm>
            <a:off x="2686198" y="3390296"/>
            <a:ext cx="3716581" cy="2909127"/>
          </a:xfrm>
          <a:prstGeom prst="rect">
            <a:avLst/>
          </a:prstGeom>
        </p:spPr>
      </p:pic>
      <p:sp>
        <p:nvSpPr>
          <p:cNvPr id="6" name="TextBox 5">
            <a:extLst>
              <a:ext uri="{FF2B5EF4-FFF2-40B4-BE49-F238E27FC236}">
                <a16:creationId xmlns:a16="http://schemas.microsoft.com/office/drawing/2014/main" id="{EE818175-F65E-9E23-58DF-A0BD42F96246}"/>
              </a:ext>
            </a:extLst>
          </p:cNvPr>
          <p:cNvSpPr txBox="1"/>
          <p:nvPr/>
        </p:nvSpPr>
        <p:spPr>
          <a:xfrm>
            <a:off x="671437" y="1417637"/>
            <a:ext cx="8363272" cy="1704569"/>
          </a:xfrm>
          <a:prstGeom prst="rect">
            <a:avLst/>
          </a:prstGeom>
          <a:noFill/>
        </p:spPr>
        <p:txBody>
          <a:bodyPr wrap="square" rtlCol="0">
            <a:spAutoFit/>
          </a:bodyPr>
          <a:lstStyle/>
          <a:p>
            <a:pPr algn="just">
              <a:lnSpc>
                <a:spcPct val="150000"/>
              </a:lnSpc>
            </a:pPr>
            <a:r>
              <a:rPr lang="en-IN" sz="1800" b="0" i="0" u="none" strike="noStrike" baseline="0" dirty="0">
                <a:latin typeface="Times New Roman" panose="02020603050405020304" pitchFamily="18" charset="0"/>
                <a:cs typeface="Times New Roman" panose="02020603050405020304" pitchFamily="18" charset="0"/>
              </a:rPr>
              <a:t>The unit cell or </a:t>
            </a:r>
            <a:r>
              <a:rPr lang="en-US" sz="1800" b="0" i="0" u="none" strike="noStrike" baseline="0" dirty="0">
                <a:latin typeface="Times New Roman" panose="02020603050405020304" pitchFamily="18" charset="0"/>
                <a:cs typeface="Times New Roman" panose="02020603050405020304" pitchFamily="18" charset="0"/>
              </a:rPr>
              <a:t>converter is arranged in 4 × 4 matrices as depicted in Fig.10.</a:t>
            </a:r>
          </a:p>
          <a:p>
            <a:pPr algn="just">
              <a:lnSpc>
                <a:spcPct val="150000"/>
              </a:lnSpc>
            </a:pPr>
            <a:r>
              <a:rPr lang="en-US" sz="1800" b="0" i="0" u="none" strike="noStrike" baseline="0" dirty="0">
                <a:latin typeface="Times New Roman" panose="02020603050405020304" pitchFamily="18" charset="0"/>
                <a:cs typeface="Times New Roman" panose="02020603050405020304" pitchFamily="18" charset="0"/>
              </a:rPr>
              <a:t>Each of the matrix elements forms a 2 × 2 sub-array with the entire matrix resemblances an identity matrix. The ‘1’ in the identity matrix signifies the orientation of the Double  L+S –shaped</a:t>
            </a:r>
            <a:r>
              <a:rPr lang="en-US"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resonator along 45°, whereas ‘0’ signifies the orientation </a:t>
            </a:r>
            <a:r>
              <a:rPr lang="en-IN" sz="1800" b="0" i="0" u="none" strike="noStrike" baseline="0" dirty="0">
                <a:latin typeface="Times New Roman" panose="02020603050405020304" pitchFamily="18" charset="0"/>
                <a:cs typeface="Times New Roman" panose="02020603050405020304" pitchFamily="18" charset="0"/>
              </a:rPr>
              <a:t>along -45°. [7]</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4694AE2-82A0-72E2-8666-907747A1F346}"/>
              </a:ext>
            </a:extLst>
          </p:cNvPr>
          <p:cNvSpPr txBox="1"/>
          <p:nvPr/>
        </p:nvSpPr>
        <p:spPr>
          <a:xfrm>
            <a:off x="1691680" y="6398697"/>
            <a:ext cx="6322787" cy="36933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(Fig.10)</a:t>
            </a:r>
            <a:r>
              <a:rPr lang="en-US" sz="1800" b="0" i="0" u="none" strike="noStrike" baseline="0" dirty="0">
                <a:latin typeface="TimesNewRoman"/>
              </a:rPr>
              <a:t> </a:t>
            </a:r>
            <a:r>
              <a:rPr lang="en-US" sz="1400" b="0" i="0" u="none" strike="noStrike" baseline="0" dirty="0">
                <a:latin typeface="TimesNewRoman"/>
              </a:rPr>
              <a:t>4 </a:t>
            </a:r>
            <a:r>
              <a:rPr lang="en-US" sz="1400" b="0" i="0" u="none" strike="noStrike" baseline="0" dirty="0">
                <a:latin typeface="StandardSymL"/>
              </a:rPr>
              <a:t>× </a:t>
            </a:r>
            <a:r>
              <a:rPr lang="en-US" sz="1400" b="0" i="0" u="none" strike="noStrike" baseline="0" dirty="0">
                <a:latin typeface="TimesNewRoman"/>
              </a:rPr>
              <a:t>4 matrix arrangement of the proposed converter for RCS reduction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431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6AAF-9414-AC95-D377-B5790188F8F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Metasurface inside Airbox</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074AF86-680D-05D1-ADC5-42EB988C2C18}"/>
              </a:ext>
            </a:extLst>
          </p:cNvPr>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21</a:t>
            </a:fld>
            <a:endParaRPr lang="ru-RU" altLang="en-US" sz="1200">
              <a:solidFill>
                <a:srgbClr val="898989"/>
              </a:solidFill>
            </a:endParaRPr>
          </a:p>
        </p:txBody>
      </p:sp>
      <p:pic>
        <p:nvPicPr>
          <p:cNvPr id="9" name="Picture 8">
            <a:extLst>
              <a:ext uri="{FF2B5EF4-FFF2-40B4-BE49-F238E27FC236}">
                <a16:creationId xmlns:a16="http://schemas.microsoft.com/office/drawing/2014/main" id="{7F029890-4FC7-789E-AEA1-38EF017D5264}"/>
              </a:ext>
            </a:extLst>
          </p:cNvPr>
          <p:cNvPicPr>
            <a:picLocks noChangeAspect="1"/>
          </p:cNvPicPr>
          <p:nvPr/>
        </p:nvPicPr>
        <p:blipFill>
          <a:blip r:embed="rId2"/>
          <a:stretch>
            <a:fillRect/>
          </a:stretch>
        </p:blipFill>
        <p:spPr>
          <a:xfrm>
            <a:off x="1125748" y="2152777"/>
            <a:ext cx="6892504" cy="3864187"/>
          </a:xfrm>
          <a:prstGeom prst="rect">
            <a:avLst/>
          </a:prstGeom>
        </p:spPr>
      </p:pic>
      <p:sp>
        <p:nvSpPr>
          <p:cNvPr id="10" name="TextBox 9">
            <a:extLst>
              <a:ext uri="{FF2B5EF4-FFF2-40B4-BE49-F238E27FC236}">
                <a16:creationId xmlns:a16="http://schemas.microsoft.com/office/drawing/2014/main" id="{0A071455-90CC-008A-D0E0-9D4A3CBB10A1}"/>
              </a:ext>
            </a:extLst>
          </p:cNvPr>
          <p:cNvSpPr txBox="1"/>
          <p:nvPr/>
        </p:nvSpPr>
        <p:spPr>
          <a:xfrm>
            <a:off x="1125748" y="1417637"/>
            <a:ext cx="6830628" cy="646331"/>
          </a:xfrm>
          <a:prstGeom prst="rect">
            <a:avLst/>
          </a:prstGeom>
          <a:noFill/>
        </p:spPr>
        <p:txBody>
          <a:bodyPr wrap="square" rtlCol="0">
            <a:spAutoFit/>
          </a:bodyPr>
          <a:lstStyle/>
          <a:p>
            <a:pPr algn="l"/>
            <a:r>
              <a:rPr lang="en-US" sz="1800" b="0" i="0" u="none" strike="noStrike" baseline="0" dirty="0">
                <a:latin typeface="Times New Roman" panose="02020603050405020304" pitchFamily="18" charset="0"/>
                <a:cs typeface="Times New Roman" panose="02020603050405020304" pitchFamily="18" charset="0"/>
              </a:rPr>
              <a:t>A vacuum box 1.4 meter square. This meets the requirement that PML</a:t>
            </a:r>
          </a:p>
          <a:p>
            <a:pPr algn="l"/>
            <a:r>
              <a:rPr lang="en-US" sz="1800" b="0" i="0" u="none" strike="noStrike" baseline="0" dirty="0">
                <a:latin typeface="Times New Roman" panose="02020603050405020304" pitchFamily="18" charset="0"/>
                <a:cs typeface="Times New Roman" panose="02020603050405020304" pitchFamily="18" charset="0"/>
              </a:rPr>
              <a:t>boundaries should be at least </a:t>
            </a:r>
            <a:r>
              <a:rPr lang="el-GR" sz="1800" b="0" i="0" u="none" strike="noStrike" baseline="0" dirty="0">
                <a:latin typeface="SymbolMT"/>
              </a:rPr>
              <a:t>λ ⁄ </a:t>
            </a:r>
            <a:r>
              <a:rPr lang="el-GR" sz="1800" b="0" i="0" u="none" strike="noStrike" baseline="0" dirty="0">
                <a:latin typeface="Times New Roman" panose="02020603050405020304" pitchFamily="18" charset="0"/>
              </a:rPr>
              <a:t>4</a:t>
            </a:r>
            <a:r>
              <a:rPr lang="en-US"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a:latin typeface="Times New Roman" panose="02020603050405020304" pitchFamily="18" charset="0"/>
                <a:cs typeface="Times New Roman" panose="02020603050405020304" pitchFamily="18" charset="0"/>
              </a:rPr>
              <a:t>from the target as shown in (Fig.11)</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64793FC-BC79-078D-748C-D89EA4C7315A}"/>
              </a:ext>
            </a:extLst>
          </p:cNvPr>
          <p:cNvSpPr txBox="1"/>
          <p:nvPr/>
        </p:nvSpPr>
        <p:spPr>
          <a:xfrm>
            <a:off x="2843808" y="6244809"/>
            <a:ext cx="511256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(Fig.11) target is placed inside airbox</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688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7A46-EA8D-2DDB-364D-65DF5E06AE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Boundary and Excitation</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1A7DEA3-46FF-EEF5-1BCE-15E44718F15E}"/>
              </a:ext>
            </a:extLst>
          </p:cNvPr>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22</a:t>
            </a:fld>
            <a:endParaRPr lang="ru-RU" altLang="en-US" sz="1200">
              <a:solidFill>
                <a:srgbClr val="898989"/>
              </a:solidFill>
            </a:endParaRPr>
          </a:p>
        </p:txBody>
      </p:sp>
      <p:sp>
        <p:nvSpPr>
          <p:cNvPr id="4" name="TextBox 3">
            <a:extLst>
              <a:ext uri="{FF2B5EF4-FFF2-40B4-BE49-F238E27FC236}">
                <a16:creationId xmlns:a16="http://schemas.microsoft.com/office/drawing/2014/main" id="{289D1A2E-CD3A-E3F7-1321-D94D62328FEE}"/>
              </a:ext>
            </a:extLst>
          </p:cNvPr>
          <p:cNvSpPr txBox="1"/>
          <p:nvPr/>
        </p:nvSpPr>
        <p:spPr>
          <a:xfrm>
            <a:off x="539552" y="1700808"/>
            <a:ext cx="8147248" cy="41088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PML</a:t>
            </a:r>
            <a:r>
              <a:rPr lang="en-US" b="0" i="0" dirty="0">
                <a:solidFill>
                  <a:schemeClr val="tx1"/>
                </a:solidFill>
                <a:effectLst/>
                <a:latin typeface="Times New Roman" panose="02020603050405020304" pitchFamily="18" charset="0"/>
                <a:cs typeface="Times New Roman" panose="02020603050405020304" pitchFamily="18" charset="0"/>
              </a:rPr>
              <a:t> stands for </a:t>
            </a:r>
            <a:r>
              <a:rPr lang="en-US" b="1" i="0" dirty="0">
                <a:solidFill>
                  <a:schemeClr val="tx1"/>
                </a:solidFill>
                <a:effectLst/>
                <a:latin typeface="Times New Roman" panose="02020603050405020304" pitchFamily="18" charset="0"/>
                <a:cs typeface="Times New Roman" panose="02020603050405020304" pitchFamily="18" charset="0"/>
              </a:rPr>
              <a:t>Perfectly Matched Layer</a:t>
            </a:r>
            <a:r>
              <a:rPr lang="en-US" b="0" i="0" dirty="0">
                <a:solidFill>
                  <a:schemeClr val="tx1"/>
                </a:solidFill>
                <a:effectLst/>
                <a:latin typeface="Times New Roman" panose="02020603050405020304" pitchFamily="18" charset="0"/>
                <a:cs typeface="Times New Roman" panose="02020603050405020304" pitchFamily="18" charset="0"/>
              </a:rPr>
              <a:t>, which is a technique used in                 electromagnetic simulations to reduce the amount of electromagnetic waves that     reflect off the boundaries of a simulation domain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 the surface of Air Box Perfectly Matched Layer (PML) Boundary is applied on the faces of Air Box as shown in (Fig.12)</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An incident plane wave is a wave that propagates in one direction and is uniform in the directions perpendicular to its </a:t>
            </a:r>
            <a:r>
              <a:rPr lang="en-IN" sz="1800" b="0" i="0" u="none" strike="noStrike" baseline="0" dirty="0">
                <a:latin typeface="Times New Roman" panose="02020603050405020304" pitchFamily="18" charset="0"/>
                <a:cs typeface="Times New Roman" panose="02020603050405020304" pitchFamily="18" charset="0"/>
              </a:rPr>
              <a:t>direction of propagation.</a:t>
            </a:r>
            <a:r>
              <a:rPr lang="en-US" dirty="0">
                <a:latin typeface="Times New Roman" panose="02020603050405020304" pitchFamily="18" charset="0"/>
                <a:cs typeface="Times New Roman" panose="02020603050405020304" pitchFamily="18" charset="0"/>
              </a:rPr>
              <a:t> [8]</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Incident Plane wave is applied as excitation on the meta surface as shown in </a:t>
            </a:r>
          </a:p>
          <a:p>
            <a:pPr algn="just">
              <a:lnSpc>
                <a:spcPct val="150000"/>
              </a:lnSpc>
            </a:pPr>
            <a:r>
              <a:rPr lang="en-US" dirty="0">
                <a:latin typeface="Times New Roman" panose="02020603050405020304" pitchFamily="18" charset="0"/>
                <a:cs typeface="Times New Roman" panose="02020603050405020304" pitchFamily="18" charset="0"/>
              </a:rPr>
              <a:t>     (Fig.13)</a:t>
            </a:r>
          </a:p>
          <a:p>
            <a:pPr marL="285750" indent="-28575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174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B0CF6-B063-7D3F-02B4-14FF633FA5C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Applied PML Boundary </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A1D2A79-3A45-3C37-F0CA-42C423DC8819}"/>
              </a:ext>
            </a:extLst>
          </p:cNvPr>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23</a:t>
            </a:fld>
            <a:endParaRPr lang="ru-RU" altLang="en-US" sz="1200">
              <a:solidFill>
                <a:srgbClr val="898989"/>
              </a:solidFill>
            </a:endParaRPr>
          </a:p>
        </p:txBody>
      </p:sp>
      <p:pic>
        <p:nvPicPr>
          <p:cNvPr id="9" name="Picture 8">
            <a:extLst>
              <a:ext uri="{FF2B5EF4-FFF2-40B4-BE49-F238E27FC236}">
                <a16:creationId xmlns:a16="http://schemas.microsoft.com/office/drawing/2014/main" id="{CB524ED7-0BDF-0D55-FD10-29E0A755C60D}"/>
              </a:ext>
            </a:extLst>
          </p:cNvPr>
          <p:cNvPicPr>
            <a:picLocks noChangeAspect="1"/>
          </p:cNvPicPr>
          <p:nvPr/>
        </p:nvPicPr>
        <p:blipFill>
          <a:blip r:embed="rId2"/>
          <a:stretch>
            <a:fillRect/>
          </a:stretch>
        </p:blipFill>
        <p:spPr>
          <a:xfrm>
            <a:off x="1276068" y="1556792"/>
            <a:ext cx="6591864" cy="4144282"/>
          </a:xfrm>
          <a:prstGeom prst="rect">
            <a:avLst/>
          </a:prstGeom>
        </p:spPr>
      </p:pic>
      <p:sp>
        <p:nvSpPr>
          <p:cNvPr id="4" name="TextBox 3">
            <a:extLst>
              <a:ext uri="{FF2B5EF4-FFF2-40B4-BE49-F238E27FC236}">
                <a16:creationId xmlns:a16="http://schemas.microsoft.com/office/drawing/2014/main" id="{9221C0C1-09C7-78A9-2F99-69CF7BA6313C}"/>
              </a:ext>
            </a:extLst>
          </p:cNvPr>
          <p:cNvSpPr txBox="1"/>
          <p:nvPr/>
        </p:nvSpPr>
        <p:spPr>
          <a:xfrm>
            <a:off x="2019812" y="5987018"/>
            <a:ext cx="5600188" cy="369332"/>
          </a:xfrm>
          <a:prstGeom prst="rect">
            <a:avLst/>
          </a:prstGeom>
          <a:noFill/>
        </p:spPr>
        <p:txBody>
          <a:bodyPr wrap="square" rtlCol="0">
            <a:spAutoFit/>
          </a:bodyPr>
          <a:lstStyle/>
          <a:p>
            <a:r>
              <a:rPr lang="en-US" dirty="0"/>
              <a:t>(</a:t>
            </a:r>
            <a:r>
              <a:rPr lang="en-US" dirty="0">
                <a:latin typeface="Times New Roman" panose="02020603050405020304" pitchFamily="18" charset="0"/>
                <a:cs typeface="Times New Roman" panose="02020603050405020304" pitchFamily="18" charset="0"/>
              </a:rPr>
              <a:t>Fig.12) PML boundary applied on every face of Air Box</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000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86A82-26C3-F49A-9851-5921CCF04FE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Applied Excitation</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F1F1285-5B63-63A3-8192-F10A6AC68FA6}"/>
              </a:ext>
            </a:extLst>
          </p:cNvPr>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24</a:t>
            </a:fld>
            <a:endParaRPr lang="ru-RU" altLang="en-US" sz="1200">
              <a:solidFill>
                <a:srgbClr val="898989"/>
              </a:solidFill>
            </a:endParaRPr>
          </a:p>
        </p:txBody>
      </p:sp>
      <p:pic>
        <p:nvPicPr>
          <p:cNvPr id="5" name="Picture 4">
            <a:extLst>
              <a:ext uri="{FF2B5EF4-FFF2-40B4-BE49-F238E27FC236}">
                <a16:creationId xmlns:a16="http://schemas.microsoft.com/office/drawing/2014/main" id="{F3728C69-7AEC-E29C-4191-BC7A68D11355}"/>
              </a:ext>
            </a:extLst>
          </p:cNvPr>
          <p:cNvPicPr>
            <a:picLocks noChangeAspect="1"/>
          </p:cNvPicPr>
          <p:nvPr/>
        </p:nvPicPr>
        <p:blipFill>
          <a:blip r:embed="rId2"/>
          <a:stretch>
            <a:fillRect/>
          </a:stretch>
        </p:blipFill>
        <p:spPr>
          <a:xfrm>
            <a:off x="994103" y="1556792"/>
            <a:ext cx="7034865" cy="3815521"/>
          </a:xfrm>
          <a:prstGeom prst="rect">
            <a:avLst/>
          </a:prstGeom>
        </p:spPr>
      </p:pic>
      <p:sp>
        <p:nvSpPr>
          <p:cNvPr id="4" name="TextBox 3">
            <a:extLst>
              <a:ext uri="{FF2B5EF4-FFF2-40B4-BE49-F238E27FC236}">
                <a16:creationId xmlns:a16="http://schemas.microsoft.com/office/drawing/2014/main" id="{80599CE1-938F-A88B-997C-3EF63C5188C5}"/>
              </a:ext>
            </a:extLst>
          </p:cNvPr>
          <p:cNvSpPr txBox="1"/>
          <p:nvPr/>
        </p:nvSpPr>
        <p:spPr>
          <a:xfrm>
            <a:off x="2627784" y="5679665"/>
            <a:ext cx="4896544" cy="369332"/>
          </a:xfrm>
          <a:prstGeom prst="rect">
            <a:avLst/>
          </a:prstGeom>
          <a:noFill/>
        </p:spPr>
        <p:txBody>
          <a:bodyPr wrap="square" rtlCol="0">
            <a:spAutoFit/>
          </a:bodyPr>
          <a:lstStyle/>
          <a:p>
            <a:r>
              <a:rPr lang="en-US" dirty="0"/>
              <a:t>(</a:t>
            </a:r>
            <a:r>
              <a:rPr lang="en-US" dirty="0">
                <a:latin typeface="Times New Roman" panose="02020603050405020304" pitchFamily="18" charset="0"/>
                <a:cs typeface="Times New Roman" panose="02020603050405020304" pitchFamily="18" charset="0"/>
              </a:rPr>
              <a:t>Fig.13) Incident Plane Wave applied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086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931DF-C63E-C775-4A0F-E91E125CF96B}"/>
              </a:ext>
            </a:extLst>
          </p:cNvPr>
          <p:cNvSpPr>
            <a:spLocks noGrp="1"/>
          </p:cNvSpPr>
          <p:nvPr>
            <p:ph type="title"/>
          </p:nvPr>
        </p:nvSpPr>
        <p:spPr>
          <a:xfrm>
            <a:off x="323528" y="-186729"/>
            <a:ext cx="8363272" cy="1604366"/>
          </a:xfrm>
        </p:spPr>
        <p:txBody>
          <a:bodyPr/>
          <a:lstStyle/>
          <a:p>
            <a:r>
              <a:rPr lang="en-US" dirty="0">
                <a:latin typeface="Times New Roman" panose="02020603050405020304" pitchFamily="18" charset="0"/>
                <a:cs typeface="Times New Roman" panose="02020603050405020304" pitchFamily="18" charset="0"/>
              </a:rPr>
              <a:t>Monostatic RCS Plot</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0EA74EF-EFB5-268B-6D73-3416E881B72B}"/>
              </a:ext>
            </a:extLst>
          </p:cNvPr>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25</a:t>
            </a:fld>
            <a:endParaRPr lang="ru-RU" altLang="en-US" sz="1200">
              <a:solidFill>
                <a:srgbClr val="898989"/>
              </a:solidFill>
            </a:endParaRPr>
          </a:p>
        </p:txBody>
      </p:sp>
      <p:pic>
        <p:nvPicPr>
          <p:cNvPr id="5" name="Picture 4">
            <a:extLst>
              <a:ext uri="{FF2B5EF4-FFF2-40B4-BE49-F238E27FC236}">
                <a16:creationId xmlns:a16="http://schemas.microsoft.com/office/drawing/2014/main" id="{04D384C2-B075-D105-C49E-14D3772CA4C6}"/>
              </a:ext>
            </a:extLst>
          </p:cNvPr>
          <p:cNvPicPr>
            <a:picLocks noChangeAspect="1"/>
          </p:cNvPicPr>
          <p:nvPr/>
        </p:nvPicPr>
        <p:blipFill rotWithShape="1">
          <a:blip r:embed="rId2"/>
          <a:srcRect b="2243"/>
          <a:stretch/>
        </p:blipFill>
        <p:spPr>
          <a:xfrm>
            <a:off x="197016" y="2451432"/>
            <a:ext cx="4240317" cy="3137807"/>
          </a:xfrm>
          <a:prstGeom prst="rect">
            <a:avLst/>
          </a:prstGeom>
        </p:spPr>
      </p:pic>
      <p:pic>
        <p:nvPicPr>
          <p:cNvPr id="4" name="Picture 3">
            <a:extLst>
              <a:ext uri="{FF2B5EF4-FFF2-40B4-BE49-F238E27FC236}">
                <a16:creationId xmlns:a16="http://schemas.microsoft.com/office/drawing/2014/main" id="{11C27762-640E-DEA2-6801-6A5DD173DBFC}"/>
              </a:ext>
            </a:extLst>
          </p:cNvPr>
          <p:cNvPicPr>
            <a:picLocks noChangeAspect="1"/>
          </p:cNvPicPr>
          <p:nvPr/>
        </p:nvPicPr>
        <p:blipFill>
          <a:blip r:embed="rId3"/>
          <a:stretch>
            <a:fillRect/>
          </a:stretch>
        </p:blipFill>
        <p:spPr>
          <a:xfrm>
            <a:off x="4437333" y="2451431"/>
            <a:ext cx="4553365" cy="3209815"/>
          </a:xfrm>
          <a:prstGeom prst="rect">
            <a:avLst/>
          </a:prstGeom>
        </p:spPr>
      </p:pic>
      <p:sp>
        <p:nvSpPr>
          <p:cNvPr id="6" name="TextBox 5">
            <a:extLst>
              <a:ext uri="{FF2B5EF4-FFF2-40B4-BE49-F238E27FC236}">
                <a16:creationId xmlns:a16="http://schemas.microsoft.com/office/drawing/2014/main" id="{477A1791-6C30-24E7-7333-2C3D1F17333B}"/>
              </a:ext>
            </a:extLst>
          </p:cNvPr>
          <p:cNvSpPr txBox="1"/>
          <p:nvPr/>
        </p:nvSpPr>
        <p:spPr>
          <a:xfrm>
            <a:off x="683568" y="5589240"/>
            <a:ext cx="3610744"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Monostatic RCS plot for our designed </a:t>
            </a:r>
            <a:r>
              <a:rPr lang="en-IN" sz="1200" dirty="0" err="1">
                <a:latin typeface="Times New Roman" panose="02020603050405020304" pitchFamily="18" charset="0"/>
                <a:cs typeface="Times New Roman" panose="02020603050405020304" pitchFamily="18" charset="0"/>
              </a:rPr>
              <a:t>metasurface</a:t>
            </a:r>
            <a:endParaRPr lang="en-IN"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DF8E6D8-E91B-4A7F-67E7-47A8168CC007}"/>
              </a:ext>
            </a:extLst>
          </p:cNvPr>
          <p:cNvSpPr txBox="1"/>
          <p:nvPr/>
        </p:nvSpPr>
        <p:spPr>
          <a:xfrm>
            <a:off x="4880291" y="5589239"/>
            <a:ext cx="3610744"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Monostatic RCS plot for perfect electric material (PEC)</a:t>
            </a:r>
          </a:p>
        </p:txBody>
      </p:sp>
      <p:sp>
        <p:nvSpPr>
          <p:cNvPr id="8" name="TextBox 7">
            <a:extLst>
              <a:ext uri="{FF2B5EF4-FFF2-40B4-BE49-F238E27FC236}">
                <a16:creationId xmlns:a16="http://schemas.microsoft.com/office/drawing/2014/main" id="{E73E8857-C87B-B725-9C24-E347DD0E3FC2}"/>
              </a:ext>
            </a:extLst>
          </p:cNvPr>
          <p:cNvSpPr txBox="1"/>
          <p:nvPr/>
        </p:nvSpPr>
        <p:spPr>
          <a:xfrm>
            <a:off x="153302" y="991761"/>
            <a:ext cx="8837396" cy="1754326"/>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Monostatic RCS plot is a graphical representation of the RCS of an object as a function of the angle of incidence of the radar signal. The term "monostatic" refers to the fact that the radar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system is located at the same location as the target object, so the signal travels to and from the object along the same path</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monostatic RCS plot shows the variation in RCS as a function </a:t>
            </a: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of the angle of incidence of the radar signal.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16999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FCB4-4E8C-75C5-D4A5-E499B03ED91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Bistatic RCS Plot</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F92960B-29A2-B3A1-D66C-6107D64D2F8E}"/>
              </a:ext>
            </a:extLst>
          </p:cNvPr>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26</a:t>
            </a:fld>
            <a:endParaRPr lang="ru-RU" altLang="en-US" sz="1200">
              <a:solidFill>
                <a:srgbClr val="898989"/>
              </a:solidFill>
            </a:endParaRPr>
          </a:p>
        </p:txBody>
      </p:sp>
      <p:pic>
        <p:nvPicPr>
          <p:cNvPr id="5" name="Picture 4">
            <a:extLst>
              <a:ext uri="{FF2B5EF4-FFF2-40B4-BE49-F238E27FC236}">
                <a16:creationId xmlns:a16="http://schemas.microsoft.com/office/drawing/2014/main" id="{D880B8E9-1B52-0C14-A13F-093C35C68105}"/>
              </a:ext>
            </a:extLst>
          </p:cNvPr>
          <p:cNvPicPr>
            <a:picLocks noChangeAspect="1"/>
          </p:cNvPicPr>
          <p:nvPr/>
        </p:nvPicPr>
        <p:blipFill rotWithShape="1">
          <a:blip r:embed="rId2"/>
          <a:srcRect/>
          <a:stretch/>
        </p:blipFill>
        <p:spPr>
          <a:xfrm>
            <a:off x="62715" y="2249999"/>
            <a:ext cx="4509285" cy="3411249"/>
          </a:xfrm>
          <a:prstGeom prst="rect">
            <a:avLst/>
          </a:prstGeom>
        </p:spPr>
      </p:pic>
      <p:pic>
        <p:nvPicPr>
          <p:cNvPr id="4" name="Picture 3">
            <a:extLst>
              <a:ext uri="{FF2B5EF4-FFF2-40B4-BE49-F238E27FC236}">
                <a16:creationId xmlns:a16="http://schemas.microsoft.com/office/drawing/2014/main" id="{6E31D00C-166C-3788-3E45-F288326410AC}"/>
              </a:ext>
            </a:extLst>
          </p:cNvPr>
          <p:cNvPicPr>
            <a:picLocks noChangeAspect="1"/>
          </p:cNvPicPr>
          <p:nvPr/>
        </p:nvPicPr>
        <p:blipFill>
          <a:blip r:embed="rId3"/>
          <a:stretch>
            <a:fillRect/>
          </a:stretch>
        </p:blipFill>
        <p:spPr>
          <a:xfrm>
            <a:off x="4690071" y="2249999"/>
            <a:ext cx="4366882" cy="3411251"/>
          </a:xfrm>
          <a:prstGeom prst="rect">
            <a:avLst/>
          </a:prstGeom>
        </p:spPr>
      </p:pic>
      <p:sp>
        <p:nvSpPr>
          <p:cNvPr id="6" name="TextBox 5">
            <a:extLst>
              <a:ext uri="{FF2B5EF4-FFF2-40B4-BE49-F238E27FC236}">
                <a16:creationId xmlns:a16="http://schemas.microsoft.com/office/drawing/2014/main" id="{DCD410D4-1323-09DC-29E7-64796E657FB2}"/>
              </a:ext>
            </a:extLst>
          </p:cNvPr>
          <p:cNvSpPr txBox="1"/>
          <p:nvPr/>
        </p:nvSpPr>
        <p:spPr>
          <a:xfrm>
            <a:off x="827584" y="5778811"/>
            <a:ext cx="3610744"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Bistatic RCS plot for our designed </a:t>
            </a:r>
            <a:r>
              <a:rPr lang="en-IN" sz="1200" dirty="0" err="1">
                <a:latin typeface="Times New Roman" panose="02020603050405020304" pitchFamily="18" charset="0"/>
                <a:cs typeface="Times New Roman" panose="02020603050405020304" pitchFamily="18" charset="0"/>
              </a:rPr>
              <a:t>metasurface</a:t>
            </a:r>
            <a:endParaRPr lang="en-IN"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23B9FE7-D5C9-1365-3EB9-102B58095D07}"/>
              </a:ext>
            </a:extLst>
          </p:cNvPr>
          <p:cNvSpPr txBox="1"/>
          <p:nvPr/>
        </p:nvSpPr>
        <p:spPr>
          <a:xfrm>
            <a:off x="6084168" y="5782487"/>
            <a:ext cx="3610744"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Bistatic RCS plot for PEC</a:t>
            </a:r>
          </a:p>
        </p:txBody>
      </p:sp>
      <p:sp>
        <p:nvSpPr>
          <p:cNvPr id="8" name="TextBox 7">
            <a:extLst>
              <a:ext uri="{FF2B5EF4-FFF2-40B4-BE49-F238E27FC236}">
                <a16:creationId xmlns:a16="http://schemas.microsoft.com/office/drawing/2014/main" id="{C29706F9-C249-6E1B-3830-027A1FF2E006}"/>
              </a:ext>
            </a:extLst>
          </p:cNvPr>
          <p:cNvSpPr txBox="1"/>
          <p:nvPr/>
        </p:nvSpPr>
        <p:spPr>
          <a:xfrm>
            <a:off x="87047" y="1196752"/>
            <a:ext cx="9056953" cy="1200329"/>
          </a:xfrm>
          <a:prstGeom prst="rect">
            <a:avLst/>
          </a:prstGeom>
          <a:noFill/>
        </p:spPr>
        <p:txBody>
          <a:bodyPr wrap="square" rtlCol="0">
            <a:spAutoFit/>
          </a:bodyPr>
          <a:lstStyle/>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bistatic RCS plot is a graphical representation of the RCS of an object as a function of the </a:t>
            </a: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bistatic angle. The term "bistatic" refers to the fact that the radar system and the target object are located at different locations, so the signal travels to and from the object along different paths.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68586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AE80-CB12-069C-CFAF-4143467170B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3EA236C-A5B6-A476-E64E-C48005F8DCA9}"/>
              </a:ext>
            </a:extLst>
          </p:cNvPr>
          <p:cNvSpPr>
            <a:spLocks noGrp="1"/>
          </p:cNvSpPr>
          <p:nvPr>
            <p:ph idx="1"/>
          </p:nvPr>
        </p:nvSpPr>
        <p:spPr>
          <a:xfrm>
            <a:off x="539552" y="1196752"/>
            <a:ext cx="8147248" cy="4929410"/>
          </a:xfrm>
        </p:spPr>
        <p:txBody>
          <a:bodyPr/>
          <a:lstStyle/>
          <a:p>
            <a:pPr algn="just"/>
            <a:r>
              <a:rPr lang="en-IN" sz="1800" dirty="0">
                <a:latin typeface="Times New Roman" panose="02020603050405020304" pitchFamily="18" charset="0"/>
                <a:cs typeface="Times New Roman" panose="02020603050405020304" pitchFamily="18" charset="0"/>
              </a:rPr>
              <a:t>We have </a:t>
            </a:r>
            <a:r>
              <a:rPr lang="en-IN" sz="1800" dirty="0">
                <a:solidFill>
                  <a:srgbClr val="0000FF"/>
                </a:solidFill>
                <a:latin typeface="Times New Roman" panose="02020603050405020304" pitchFamily="18" charset="0"/>
                <a:cs typeface="Times New Roman" panose="02020603050405020304" pitchFamily="18" charset="0"/>
              </a:rPr>
              <a:t>designed our own structure </a:t>
            </a:r>
            <a:r>
              <a:rPr lang="en-IN" sz="1800" dirty="0">
                <a:latin typeface="Times New Roman" panose="02020603050405020304" pitchFamily="18" charset="0"/>
                <a:cs typeface="Times New Roman" panose="02020603050405020304" pitchFamily="18" charset="0"/>
              </a:rPr>
              <a:t>after analysing and Understanding Journals and conference papers based out of RCS Reduction.</a:t>
            </a:r>
          </a:p>
          <a:p>
            <a:pPr algn="just"/>
            <a:r>
              <a:rPr lang="en-IN" sz="1800" dirty="0">
                <a:latin typeface="Times New Roman" panose="02020603050405020304" pitchFamily="18" charset="0"/>
                <a:cs typeface="Times New Roman" panose="02020603050405020304" pitchFamily="18" charset="0"/>
              </a:rPr>
              <a:t>We continued working on this structure and by </a:t>
            </a:r>
            <a:r>
              <a:rPr lang="en-IN" sz="1800" dirty="0">
                <a:solidFill>
                  <a:srgbClr val="0000FF"/>
                </a:solidFill>
                <a:latin typeface="Times New Roman" panose="02020603050405020304" pitchFamily="18" charset="0"/>
                <a:cs typeface="Times New Roman" panose="02020603050405020304" pitchFamily="18" charset="0"/>
              </a:rPr>
              <a:t>optimising the structure </a:t>
            </a:r>
            <a:r>
              <a:rPr lang="en-IN" sz="1800" dirty="0">
                <a:latin typeface="Times New Roman" panose="02020603050405020304" pitchFamily="18" charset="0"/>
                <a:cs typeface="Times New Roman" panose="02020603050405020304" pitchFamily="18" charset="0"/>
              </a:rPr>
              <a:t>we have achieved reduction in Radar Cross Section Reduction.</a:t>
            </a:r>
          </a:p>
          <a:p>
            <a:pPr algn="just"/>
            <a:r>
              <a:rPr lang="en-IN" sz="1800" dirty="0">
                <a:solidFill>
                  <a:srgbClr val="0000FF"/>
                </a:solidFill>
                <a:latin typeface="Times New Roman" panose="02020603050405020304" pitchFamily="18" charset="0"/>
                <a:cs typeface="Times New Roman" panose="02020603050405020304" pitchFamily="18" charset="0"/>
              </a:rPr>
              <a:t>Polarisation Conversion Ratio (PCR) is more than 90% </a:t>
            </a:r>
            <a:r>
              <a:rPr lang="en-IN" sz="1800" dirty="0">
                <a:latin typeface="Times New Roman" panose="02020603050405020304" pitchFamily="18" charset="0"/>
                <a:cs typeface="Times New Roman" panose="02020603050405020304" pitchFamily="18" charset="0"/>
              </a:rPr>
              <a:t>between frequency range of </a:t>
            </a:r>
            <a:r>
              <a:rPr lang="en-IN" sz="1800" dirty="0">
                <a:solidFill>
                  <a:srgbClr val="FF0000"/>
                </a:solidFill>
                <a:latin typeface="Times New Roman" panose="02020603050405020304" pitchFamily="18" charset="0"/>
                <a:cs typeface="Times New Roman" panose="02020603050405020304" pitchFamily="18" charset="0"/>
              </a:rPr>
              <a:t>7GHz to 11GHz</a:t>
            </a:r>
            <a:r>
              <a:rPr lang="en-IN" sz="1800" dirty="0">
                <a:latin typeface="Times New Roman" panose="02020603050405020304" pitchFamily="18" charset="0"/>
                <a:cs typeface="Times New Roman" panose="02020603050405020304" pitchFamily="18" charset="0"/>
              </a:rPr>
              <a:t>.</a:t>
            </a:r>
          </a:p>
          <a:p>
            <a:pPr algn="just"/>
            <a:r>
              <a:rPr lang="en-IN" sz="1800" dirty="0">
                <a:solidFill>
                  <a:srgbClr val="0000FF"/>
                </a:solidFill>
                <a:latin typeface="Times New Roman" panose="02020603050405020304" pitchFamily="18" charset="0"/>
                <a:cs typeface="Times New Roman" panose="02020603050405020304" pitchFamily="18" charset="0"/>
              </a:rPr>
              <a:t>Phase difference is 180</a:t>
            </a:r>
            <a:r>
              <a:rPr lang="en-US" sz="1800" b="0" i="0" u="none" strike="noStrike" baseline="0" dirty="0">
                <a:solidFill>
                  <a:srgbClr val="0000FF"/>
                </a:solidFill>
                <a:latin typeface="Times New Roman" panose="02020603050405020304" pitchFamily="18" charset="0"/>
                <a:cs typeface="Times New Roman" panose="02020603050405020304" pitchFamily="18" charset="0"/>
              </a:rPr>
              <a:t>°</a:t>
            </a:r>
            <a:r>
              <a:rPr lang="en-IN" sz="1800" dirty="0">
                <a:solidFill>
                  <a:srgbClr val="0000FF"/>
                </a:solidFill>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in the frequency band where PCR is greater which is ideal for Radar cross section reduction.</a:t>
            </a:r>
          </a:p>
          <a:p>
            <a:pPr algn="just"/>
            <a:r>
              <a:rPr lang="en-IN" sz="1800" dirty="0">
                <a:latin typeface="Times New Roman" panose="02020603050405020304" pitchFamily="18" charset="0"/>
                <a:cs typeface="Times New Roman" panose="02020603050405020304" pitchFamily="18" charset="0"/>
              </a:rPr>
              <a:t>Structure has </a:t>
            </a:r>
            <a:r>
              <a:rPr lang="en-IN" sz="1800" dirty="0">
                <a:solidFill>
                  <a:srgbClr val="0000FF"/>
                </a:solidFill>
                <a:latin typeface="Times New Roman" panose="02020603050405020304" pitchFamily="18" charset="0"/>
                <a:cs typeface="Times New Roman" panose="02020603050405020304" pitchFamily="18" charset="0"/>
              </a:rPr>
              <a:t>passed above parameters</a:t>
            </a:r>
            <a:r>
              <a:rPr lang="en-IN" sz="1800" dirty="0">
                <a:latin typeface="Times New Roman" panose="02020603050405020304" pitchFamily="18" charset="0"/>
                <a:cs typeface="Times New Roman" panose="02020603050405020304" pitchFamily="18" charset="0"/>
              </a:rPr>
              <a:t>, then we have designed a metamaterial surface with multiple unit cell in the form of </a:t>
            </a:r>
            <a:r>
              <a:rPr lang="en-IN" sz="1800" dirty="0">
                <a:solidFill>
                  <a:srgbClr val="0000FF"/>
                </a:solidFill>
                <a:latin typeface="Times New Roman" panose="02020603050405020304" pitchFamily="18" charset="0"/>
                <a:cs typeface="Times New Roman" panose="02020603050405020304" pitchFamily="18" charset="0"/>
              </a:rPr>
              <a:t>1-bit Coding</a:t>
            </a:r>
            <a:r>
              <a:rPr lang="en-IN" sz="1800" dirty="0">
                <a:latin typeface="Times New Roman" panose="02020603050405020304" pitchFamily="18" charset="0"/>
                <a:cs typeface="Times New Roman" panose="02020603050405020304" pitchFamily="18" charset="0"/>
              </a:rPr>
              <a:t>.</a:t>
            </a:r>
          </a:p>
          <a:p>
            <a:pPr algn="just"/>
            <a:r>
              <a:rPr lang="en-IN" sz="1800" dirty="0">
                <a:latin typeface="Times New Roman" panose="02020603050405020304" pitchFamily="18" charset="0"/>
                <a:cs typeface="Times New Roman" panose="02020603050405020304" pitchFamily="18" charset="0"/>
              </a:rPr>
              <a:t>Then applied appropriate Boundary and Excitation on the Air Box.</a:t>
            </a:r>
          </a:p>
          <a:p>
            <a:pPr algn="just"/>
            <a:r>
              <a:rPr lang="en-IN" sz="1800" dirty="0">
                <a:latin typeface="Times New Roman" panose="02020603050405020304" pitchFamily="18" charset="0"/>
                <a:cs typeface="Times New Roman" panose="02020603050405020304" pitchFamily="18" charset="0"/>
              </a:rPr>
              <a:t>Plotted graph for Monostatic and Bistatic RCS report to </a:t>
            </a:r>
            <a:r>
              <a:rPr lang="en-IN" sz="1800" dirty="0">
                <a:solidFill>
                  <a:srgbClr val="0000FF"/>
                </a:solidFill>
                <a:latin typeface="Times New Roman" panose="02020603050405020304" pitchFamily="18" charset="0"/>
                <a:cs typeface="Times New Roman" panose="02020603050405020304" pitchFamily="18" charset="0"/>
              </a:rPr>
              <a:t>analyse the reduction in RCS </a:t>
            </a:r>
            <a:r>
              <a:rPr lang="en-IN" sz="1800" dirty="0">
                <a:latin typeface="Times New Roman" panose="02020603050405020304" pitchFamily="18" charset="0"/>
                <a:cs typeface="Times New Roman" panose="02020603050405020304" pitchFamily="18" charset="0"/>
              </a:rPr>
              <a:t>shown by our own meta surface in comparison to PEC.</a:t>
            </a:r>
          </a:p>
          <a:p>
            <a:pPr algn="just"/>
            <a:r>
              <a:rPr lang="en-IN" sz="1800" dirty="0">
                <a:latin typeface="Times New Roman" panose="02020603050405020304" pitchFamily="18" charset="0"/>
                <a:cs typeface="Times New Roman" panose="02020603050405020304" pitchFamily="18" charset="0"/>
              </a:rPr>
              <a:t>From the RCS plot we can conclude that </a:t>
            </a:r>
            <a:r>
              <a:rPr lang="en-IN" sz="1800" b="1" dirty="0">
                <a:latin typeface="Times New Roman" panose="02020603050405020304" pitchFamily="18" charset="0"/>
                <a:cs typeface="Times New Roman" panose="02020603050405020304" pitchFamily="18" charset="0"/>
              </a:rPr>
              <a:t>our meta surface has done significant reduction in RCS</a:t>
            </a:r>
            <a:r>
              <a:rPr lang="en-IN" sz="1800" dirty="0">
                <a:latin typeface="Times New Roman" panose="02020603050405020304" pitchFamily="18" charset="0"/>
                <a:cs typeface="Times New Roman" panose="02020603050405020304" pitchFamily="18" charset="0"/>
              </a:rPr>
              <a:t> as compared to PEC. Power reflected by meta surface at different incident angle is very less as compared to PEC.</a:t>
            </a:r>
            <a:endParaRPr lang="en-IN" sz="1800" dirty="0"/>
          </a:p>
        </p:txBody>
      </p:sp>
      <p:sp>
        <p:nvSpPr>
          <p:cNvPr id="4" name="Slide Number Placeholder 3">
            <a:extLst>
              <a:ext uri="{FF2B5EF4-FFF2-40B4-BE49-F238E27FC236}">
                <a16:creationId xmlns:a16="http://schemas.microsoft.com/office/drawing/2014/main" id="{568A73DB-3369-FC63-0231-04A155AD1640}"/>
              </a:ext>
            </a:extLst>
          </p:cNvPr>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27</a:t>
            </a:fld>
            <a:endParaRPr lang="ru-RU" altLang="en-US" sz="1200">
              <a:solidFill>
                <a:srgbClr val="898989"/>
              </a:solidFill>
            </a:endParaRPr>
          </a:p>
        </p:txBody>
      </p:sp>
    </p:spTree>
    <p:extLst>
      <p:ext uri="{BB962C8B-B14F-4D97-AF65-F5344CB8AC3E}">
        <p14:creationId xmlns:p14="http://schemas.microsoft.com/office/powerpoint/2010/main" val="1636150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15" y="-99695"/>
            <a:ext cx="8428990" cy="1304925"/>
          </a:xfrm>
        </p:spPr>
        <p:txBody>
          <a:bodyPr/>
          <a:lstStyle/>
          <a:p>
            <a:r>
              <a:rPr lang="en-US" altLang="en-US" sz="4000" dirty="0">
                <a:latin typeface="Times New Roman" panose="02020603050405020304" pitchFamily="18" charset="0"/>
                <a:cs typeface="Times New Roman" panose="02020603050405020304" pitchFamily="18" charset="0"/>
              </a:rPr>
              <a:t>References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850" y="908685"/>
            <a:ext cx="8229600" cy="4525962"/>
          </a:xfrm>
        </p:spPr>
        <p:txBody>
          <a:bodyPr/>
          <a:lstStyle/>
          <a:p>
            <a:pPr algn="just">
              <a:buNone/>
            </a:pPr>
            <a:r>
              <a:rPr lang="en-US" sz="1600" b="0" i="0" dirty="0">
                <a:solidFill>
                  <a:srgbClr val="222222"/>
                </a:solidFill>
                <a:effectLst/>
                <a:latin typeface="Times New Roman" panose="02020603050405020304" pitchFamily="18" charset="0"/>
                <a:cs typeface="Times New Roman" panose="02020603050405020304" pitchFamily="18" charset="0"/>
              </a:rPr>
              <a:t>[0] </a:t>
            </a:r>
            <a:r>
              <a:rPr lang="en-US" sz="1600" b="0" i="0" dirty="0" err="1">
                <a:solidFill>
                  <a:srgbClr val="222222"/>
                </a:solidFill>
                <a:effectLst/>
                <a:latin typeface="Times New Roman" panose="02020603050405020304" pitchFamily="18" charset="0"/>
                <a:cs typeface="Times New Roman" panose="02020603050405020304" pitchFamily="18" charset="0"/>
              </a:rPr>
              <a:t>Balanis</a:t>
            </a:r>
            <a:r>
              <a:rPr lang="en-US" sz="1600" b="0" i="0" dirty="0">
                <a:solidFill>
                  <a:srgbClr val="222222"/>
                </a:solidFill>
                <a:effectLst/>
                <a:latin typeface="Times New Roman" panose="02020603050405020304" pitchFamily="18" charset="0"/>
                <a:cs typeface="Times New Roman" panose="02020603050405020304" pitchFamily="18" charset="0"/>
              </a:rPr>
              <a:t>, Constantine A. </a:t>
            </a:r>
            <a:r>
              <a:rPr lang="en-US" sz="1600" b="0" i="1" dirty="0">
                <a:solidFill>
                  <a:srgbClr val="222222"/>
                </a:solidFill>
                <a:effectLst/>
                <a:latin typeface="Times New Roman" panose="02020603050405020304" pitchFamily="18" charset="0"/>
                <a:cs typeface="Times New Roman" panose="02020603050405020304" pitchFamily="18" charset="0"/>
              </a:rPr>
              <a:t>Antenna theory: analysis and design</a:t>
            </a:r>
            <a:r>
              <a:rPr lang="en-US" sz="1600" b="0" i="0" dirty="0">
                <a:solidFill>
                  <a:srgbClr val="222222"/>
                </a:solidFill>
                <a:effectLst/>
                <a:latin typeface="Times New Roman" panose="02020603050405020304" pitchFamily="18" charset="0"/>
                <a:cs typeface="Times New Roman" panose="02020603050405020304" pitchFamily="18" charset="0"/>
              </a:rPr>
              <a:t>. John </a:t>
            </a:r>
            <a:r>
              <a:rPr lang="en-US" sz="1600" b="0" i="0" dirty="0" err="1">
                <a:solidFill>
                  <a:srgbClr val="222222"/>
                </a:solidFill>
                <a:effectLst/>
                <a:latin typeface="Times New Roman" panose="02020603050405020304" pitchFamily="18" charset="0"/>
                <a:cs typeface="Times New Roman" panose="02020603050405020304" pitchFamily="18" charset="0"/>
              </a:rPr>
              <a:t>wiley</a:t>
            </a:r>
            <a:r>
              <a:rPr lang="en-US" sz="1600" b="0" i="0" dirty="0">
                <a:solidFill>
                  <a:srgbClr val="222222"/>
                </a:solidFill>
                <a:effectLst/>
                <a:latin typeface="Times New Roman" panose="02020603050405020304" pitchFamily="18" charset="0"/>
                <a:cs typeface="Times New Roman" panose="02020603050405020304" pitchFamily="18" charset="0"/>
              </a:rPr>
              <a:t> &amp; sons, 2015.</a:t>
            </a:r>
          </a:p>
          <a:p>
            <a:pPr marL="0" indent="0" algn="just">
              <a:buNone/>
            </a:pPr>
            <a:r>
              <a:rPr lang="en-IN" altLang="en-US" sz="1600" dirty="0">
                <a:latin typeface="Times New Roman" panose="02020603050405020304" pitchFamily="18" charset="0"/>
                <a:cs typeface="Times New Roman" panose="02020603050405020304" pitchFamily="18" charset="0"/>
                <a:sym typeface="+mn-ea"/>
              </a:rPr>
              <a:t>[1] S. Khan and T. F. </a:t>
            </a:r>
            <a:r>
              <a:rPr lang="en-IN" altLang="en-US" sz="1600" dirty="0" err="1">
                <a:latin typeface="Times New Roman" panose="02020603050405020304" pitchFamily="18" charset="0"/>
                <a:cs typeface="Times New Roman" panose="02020603050405020304" pitchFamily="18" charset="0"/>
                <a:sym typeface="+mn-ea"/>
              </a:rPr>
              <a:t>Eibert</a:t>
            </a:r>
            <a:r>
              <a:rPr lang="en-IN" altLang="en-US" sz="1600" dirty="0">
                <a:latin typeface="Times New Roman" panose="02020603050405020304" pitchFamily="18" charset="0"/>
                <a:cs typeface="Times New Roman" panose="02020603050405020304" pitchFamily="18" charset="0"/>
                <a:sym typeface="+mn-ea"/>
              </a:rPr>
              <a:t>, "A Dual-Band </a:t>
            </a:r>
            <a:r>
              <a:rPr lang="en-IN" altLang="en-US" sz="1600" dirty="0" err="1">
                <a:latin typeface="Times New Roman" panose="02020603050405020304" pitchFamily="18" charset="0"/>
                <a:cs typeface="Times New Roman" panose="02020603050405020304" pitchFamily="18" charset="0"/>
                <a:sym typeface="+mn-ea"/>
              </a:rPr>
              <a:t>Metasheet</a:t>
            </a:r>
            <a:r>
              <a:rPr lang="en-IN" altLang="en-US" sz="1600" dirty="0">
                <a:latin typeface="Times New Roman" panose="02020603050405020304" pitchFamily="18" charset="0"/>
                <a:cs typeface="Times New Roman" panose="02020603050405020304" pitchFamily="18" charset="0"/>
                <a:sym typeface="+mn-ea"/>
              </a:rPr>
              <a:t> for Asymmetric Microwave Transmission With Polarization Conversion," in IEEE Access, vol. 7, pp. 98045-98052, 2019, </a:t>
            </a:r>
            <a:r>
              <a:rPr lang="en-IN" altLang="en-US" sz="1600" dirty="0" err="1">
                <a:latin typeface="Times New Roman" panose="02020603050405020304" pitchFamily="18" charset="0"/>
                <a:cs typeface="Times New Roman" panose="02020603050405020304" pitchFamily="18" charset="0"/>
                <a:sym typeface="+mn-ea"/>
              </a:rPr>
              <a:t>doi</a:t>
            </a:r>
            <a:r>
              <a:rPr lang="en-IN" altLang="en-US" sz="1600" dirty="0">
                <a:latin typeface="Times New Roman" panose="02020603050405020304" pitchFamily="18" charset="0"/>
                <a:cs typeface="Times New Roman" panose="02020603050405020304" pitchFamily="18" charset="0"/>
                <a:sym typeface="+mn-ea"/>
              </a:rPr>
              <a:t>: 10.1109/ACCESS.2019.2929115.</a:t>
            </a:r>
          </a:p>
          <a:p>
            <a:pPr marL="0" indent="0" algn="just">
              <a:buNone/>
            </a:pPr>
            <a:r>
              <a:rPr lang="en-IN" altLang="en-US" sz="1600" dirty="0">
                <a:latin typeface="Times New Roman" panose="02020603050405020304" pitchFamily="18" charset="0"/>
                <a:cs typeface="Times New Roman" panose="02020603050405020304" pitchFamily="18" charset="0"/>
                <a:sym typeface="+mn-ea"/>
              </a:rPr>
              <a:t>[2] </a:t>
            </a:r>
            <a:r>
              <a:rPr lang="en-IN" sz="1600" b="0" i="0" dirty="0">
                <a:solidFill>
                  <a:srgbClr val="222222"/>
                </a:solidFill>
                <a:effectLst/>
                <a:latin typeface="Times New Roman" panose="02020603050405020304" pitchFamily="18" charset="0"/>
                <a:cs typeface="Times New Roman" panose="02020603050405020304" pitchFamily="18" charset="0"/>
              </a:rPr>
              <a:t>Al-Nuaimi, M. K. T., &amp; He, Y. (2019, July). RCS Reduction of a Microstrip Antennas Using Cross Polarization Conversion Metasurface. In </a:t>
            </a:r>
            <a:r>
              <a:rPr lang="en-IN" sz="1600" b="0" i="1" dirty="0">
                <a:solidFill>
                  <a:srgbClr val="222222"/>
                </a:solidFill>
                <a:effectLst/>
                <a:latin typeface="Times New Roman" panose="02020603050405020304" pitchFamily="18" charset="0"/>
                <a:cs typeface="Times New Roman" panose="02020603050405020304" pitchFamily="18" charset="0"/>
              </a:rPr>
              <a:t>2019 IEEE International Symposium on Antennas and Propagation and USNC-URSI Radio Science Meeting</a:t>
            </a:r>
            <a:r>
              <a:rPr lang="en-IN" sz="1600" b="0" i="0" dirty="0">
                <a:solidFill>
                  <a:srgbClr val="222222"/>
                </a:solidFill>
                <a:effectLst/>
                <a:latin typeface="Times New Roman" panose="02020603050405020304" pitchFamily="18" charset="0"/>
                <a:cs typeface="Times New Roman" panose="02020603050405020304" pitchFamily="18" charset="0"/>
              </a:rPr>
              <a:t> (pp. 1907-1908). IEEE.</a:t>
            </a:r>
            <a:endParaRPr lang="en-IN" altLang="en-US" sz="1600" dirty="0">
              <a:latin typeface="Times New Roman" panose="02020603050405020304" pitchFamily="18" charset="0"/>
              <a:cs typeface="Times New Roman" panose="02020603050405020304" pitchFamily="18" charset="0"/>
              <a:sym typeface="+mn-ea"/>
            </a:endParaRPr>
          </a:p>
          <a:p>
            <a:pPr marL="0" indent="0" algn="just">
              <a:buNone/>
            </a:pPr>
            <a:r>
              <a:rPr lang="en-IN" altLang="en-US" sz="1600" dirty="0">
                <a:latin typeface="Times New Roman" panose="02020603050405020304" pitchFamily="18" charset="0"/>
                <a:cs typeface="Times New Roman" panose="02020603050405020304" pitchFamily="18" charset="0"/>
                <a:sym typeface="+mn-ea"/>
              </a:rPr>
              <a:t>[3] </a:t>
            </a:r>
            <a:r>
              <a:rPr lang="en-IN" sz="1600" b="0" i="0" dirty="0">
                <a:solidFill>
                  <a:srgbClr val="222222"/>
                </a:solidFill>
                <a:effectLst/>
                <a:latin typeface="Times New Roman" panose="02020603050405020304" pitchFamily="18" charset="0"/>
                <a:cs typeface="Times New Roman" panose="02020603050405020304" pitchFamily="18" charset="0"/>
              </a:rPr>
              <a:t>Pati, Shyam Sundar, et al. "Double E-Shaped Reflection Type Polarization Converter For Radar Cross Section Reduction." </a:t>
            </a:r>
            <a:r>
              <a:rPr lang="en-IN" sz="1600" b="0" i="1" dirty="0">
                <a:solidFill>
                  <a:srgbClr val="222222"/>
                </a:solidFill>
                <a:effectLst/>
                <a:latin typeface="Times New Roman" panose="02020603050405020304" pitchFamily="18" charset="0"/>
                <a:cs typeface="Times New Roman" panose="02020603050405020304" pitchFamily="18" charset="0"/>
              </a:rPr>
              <a:t>2021 IEEE Indian Conference on Antennas and Propagation (</a:t>
            </a:r>
            <a:r>
              <a:rPr lang="en-IN" sz="1600" b="0" i="1" dirty="0" err="1">
                <a:solidFill>
                  <a:srgbClr val="222222"/>
                </a:solidFill>
                <a:effectLst/>
                <a:latin typeface="Times New Roman" panose="02020603050405020304" pitchFamily="18" charset="0"/>
                <a:cs typeface="Times New Roman" panose="02020603050405020304" pitchFamily="18" charset="0"/>
              </a:rPr>
              <a:t>InCAP</a:t>
            </a:r>
            <a:r>
              <a:rPr lang="en-IN" sz="1600" b="0" i="1" dirty="0">
                <a:solidFill>
                  <a:srgbClr val="222222"/>
                </a:solidFill>
                <a:effectLst/>
                <a:latin typeface="Times New Roman" panose="02020603050405020304" pitchFamily="18" charset="0"/>
                <a:cs typeface="Times New Roman" panose="02020603050405020304" pitchFamily="18" charset="0"/>
              </a:rPr>
              <a:t>)</a:t>
            </a:r>
            <a:r>
              <a:rPr lang="en-IN" sz="1600" b="0" i="0" dirty="0">
                <a:solidFill>
                  <a:srgbClr val="222222"/>
                </a:solidFill>
                <a:effectLst/>
                <a:latin typeface="Times New Roman" panose="02020603050405020304" pitchFamily="18" charset="0"/>
                <a:cs typeface="Times New Roman" panose="02020603050405020304" pitchFamily="18" charset="0"/>
              </a:rPr>
              <a:t>. IEEE, 2021</a:t>
            </a:r>
            <a:r>
              <a:rPr lang="en-IN" sz="1600" b="0" i="0" dirty="0">
                <a:solidFill>
                  <a:srgbClr val="222222"/>
                </a:solidFill>
                <a:effectLst/>
                <a:latin typeface="Arial" panose="020B0604020202020204" pitchFamily="34" charset="0"/>
              </a:rPr>
              <a:t>.</a:t>
            </a:r>
            <a:endParaRPr lang="en-IN" altLang="en-US" sz="1600" dirty="0">
              <a:latin typeface="Times New Roman" panose="02020603050405020304" pitchFamily="18" charset="0"/>
              <a:cs typeface="Times New Roman" panose="02020603050405020304" pitchFamily="18" charset="0"/>
              <a:sym typeface="+mn-ea"/>
            </a:endParaRPr>
          </a:p>
          <a:p>
            <a:pPr marL="0" indent="0" algn="just">
              <a:buNone/>
            </a:pPr>
            <a:r>
              <a:rPr lang="en-IN" altLang="en-US" sz="1600" dirty="0">
                <a:latin typeface="Times New Roman" panose="02020603050405020304" pitchFamily="18" charset="0"/>
                <a:cs typeface="Times New Roman" panose="02020603050405020304" pitchFamily="18" charset="0"/>
                <a:sym typeface="+mn-ea"/>
              </a:rPr>
              <a:t>[4] S. Khan and T. F. </a:t>
            </a:r>
            <a:r>
              <a:rPr lang="en-IN" altLang="en-US" sz="1600" dirty="0" err="1">
                <a:latin typeface="Times New Roman" panose="02020603050405020304" pitchFamily="18" charset="0"/>
                <a:cs typeface="Times New Roman" panose="02020603050405020304" pitchFamily="18" charset="0"/>
                <a:sym typeface="+mn-ea"/>
              </a:rPr>
              <a:t>Eibert</a:t>
            </a:r>
            <a:r>
              <a:rPr lang="en-IN" altLang="en-US" sz="1600" dirty="0">
                <a:latin typeface="Times New Roman" panose="02020603050405020304" pitchFamily="18" charset="0"/>
                <a:cs typeface="Times New Roman" panose="02020603050405020304" pitchFamily="18" charset="0"/>
                <a:sym typeface="+mn-ea"/>
              </a:rPr>
              <a:t>, ‘‘A dual-band </a:t>
            </a:r>
            <a:r>
              <a:rPr lang="en-IN" altLang="en-US" sz="1600" dirty="0" err="1">
                <a:latin typeface="Times New Roman" panose="02020603050405020304" pitchFamily="18" charset="0"/>
                <a:cs typeface="Times New Roman" panose="02020603050405020304" pitchFamily="18" charset="0"/>
                <a:sym typeface="+mn-ea"/>
              </a:rPr>
              <a:t>metasheet</a:t>
            </a:r>
            <a:r>
              <a:rPr lang="en-IN" altLang="en-US" sz="1600" dirty="0">
                <a:latin typeface="Times New Roman" panose="02020603050405020304" pitchFamily="18" charset="0"/>
                <a:cs typeface="Times New Roman" panose="02020603050405020304" pitchFamily="18" charset="0"/>
                <a:sym typeface="+mn-ea"/>
              </a:rPr>
              <a:t> for asymmetric microwave transmission with polarization conversion,’’ IEEE Access, vol. 7, pp. 98045, 2019.</a:t>
            </a:r>
            <a:endParaRPr lang="en-IN" altLang="en-US" sz="1600" dirty="0">
              <a:latin typeface="Times New Roman" panose="02020603050405020304" pitchFamily="18" charset="0"/>
              <a:cs typeface="Times New Roman" panose="02020603050405020304" pitchFamily="18" charset="0"/>
            </a:endParaRPr>
          </a:p>
          <a:p>
            <a:pPr marL="0" indent="0" algn="just">
              <a:buNone/>
            </a:pPr>
            <a:r>
              <a:rPr lang="en-IN" altLang="en-US" sz="1600" dirty="0">
                <a:latin typeface="Times New Roman" panose="02020603050405020304" pitchFamily="18" charset="0"/>
                <a:cs typeface="Times New Roman" panose="02020603050405020304" pitchFamily="18" charset="0"/>
                <a:sym typeface="+mn-ea"/>
              </a:rPr>
              <a:t>[5] D. Roddy, Satellite Communications. New York, NY, USA: McGraw-Hill,2001.</a:t>
            </a:r>
          </a:p>
          <a:p>
            <a:pPr marL="0" indent="0" algn="just">
              <a:buNone/>
            </a:pPr>
            <a:r>
              <a:rPr lang="en-IN" altLang="en-US" sz="1600" dirty="0">
                <a:latin typeface="Times New Roman" panose="02020603050405020304" pitchFamily="18" charset="0"/>
                <a:cs typeface="Times New Roman" panose="02020603050405020304" pitchFamily="18" charset="0"/>
                <a:sym typeface="+mn-ea"/>
              </a:rPr>
              <a:t>[6]</a:t>
            </a:r>
            <a:r>
              <a:rPr lang="en-IN" sz="1600" dirty="0">
                <a:solidFill>
                  <a:srgbClr val="222222"/>
                </a:solidFill>
                <a:effectLst/>
                <a:latin typeface="Times New Roman" panose="02020603050405020304" pitchFamily="18" charset="0"/>
                <a:cs typeface="Times New Roman" panose="02020603050405020304" pitchFamily="18" charset="0"/>
                <a:sym typeface="+mn-ea"/>
              </a:rPr>
              <a:t> Nama, </a:t>
            </a:r>
            <a:r>
              <a:rPr lang="en-IN" sz="1600" dirty="0" err="1">
                <a:solidFill>
                  <a:srgbClr val="222222"/>
                </a:solidFill>
                <a:effectLst/>
                <a:latin typeface="Times New Roman" panose="02020603050405020304" pitchFamily="18" charset="0"/>
                <a:cs typeface="Times New Roman" panose="02020603050405020304" pitchFamily="18" charset="0"/>
                <a:sym typeface="+mn-ea"/>
              </a:rPr>
              <a:t>Lavesh</a:t>
            </a:r>
            <a:r>
              <a:rPr lang="en-IN" sz="1600" dirty="0">
                <a:solidFill>
                  <a:srgbClr val="222222"/>
                </a:solidFill>
                <a:effectLst/>
                <a:latin typeface="Times New Roman" panose="02020603050405020304" pitchFamily="18" charset="0"/>
                <a:cs typeface="Times New Roman" panose="02020603050405020304" pitchFamily="18" charset="0"/>
                <a:sym typeface="+mn-ea"/>
              </a:rPr>
              <a:t>, </a:t>
            </a:r>
            <a:r>
              <a:rPr lang="en-IN" sz="1600" dirty="0" err="1">
                <a:solidFill>
                  <a:srgbClr val="222222"/>
                </a:solidFill>
                <a:effectLst/>
                <a:latin typeface="Times New Roman" panose="02020603050405020304" pitchFamily="18" charset="0"/>
                <a:cs typeface="Times New Roman" panose="02020603050405020304" pitchFamily="18" charset="0"/>
                <a:sym typeface="+mn-ea"/>
              </a:rPr>
              <a:t>Somak</a:t>
            </a:r>
            <a:r>
              <a:rPr lang="en-IN" sz="1600" dirty="0">
                <a:solidFill>
                  <a:srgbClr val="222222"/>
                </a:solidFill>
                <a:effectLst/>
                <a:latin typeface="Times New Roman" panose="02020603050405020304" pitchFamily="18" charset="0"/>
                <a:cs typeface="Times New Roman" panose="02020603050405020304" pitchFamily="18" charset="0"/>
                <a:sym typeface="+mn-ea"/>
              </a:rPr>
              <a:t> Bhattacharyya, and Pradip K. Jain. "A </a:t>
            </a:r>
            <a:r>
              <a:rPr lang="en-IN" sz="1600" dirty="0" err="1">
                <a:solidFill>
                  <a:srgbClr val="222222"/>
                </a:solidFill>
                <a:effectLst/>
                <a:latin typeface="Times New Roman" panose="02020603050405020304" pitchFamily="18" charset="0"/>
                <a:cs typeface="Times New Roman" panose="02020603050405020304" pitchFamily="18" charset="0"/>
                <a:sym typeface="+mn-ea"/>
              </a:rPr>
              <a:t>metasurface</a:t>
            </a:r>
            <a:r>
              <a:rPr lang="en-IN" sz="1600" dirty="0">
                <a:solidFill>
                  <a:srgbClr val="222222"/>
                </a:solidFill>
                <a:effectLst/>
                <a:latin typeface="Times New Roman" panose="02020603050405020304" pitchFamily="18" charset="0"/>
                <a:cs typeface="Times New Roman" panose="02020603050405020304" pitchFamily="18" charset="0"/>
                <a:sym typeface="+mn-ea"/>
              </a:rPr>
              <a:t>-based, ultrathin, dual-band, linear-to-circular, reflective polarization converter: easing </a:t>
            </a:r>
            <a:r>
              <a:rPr lang="en-IN" sz="1600" dirty="0" err="1">
                <a:solidFill>
                  <a:srgbClr val="222222"/>
                </a:solidFill>
                <a:effectLst/>
                <a:latin typeface="Times New Roman" panose="02020603050405020304" pitchFamily="18" charset="0"/>
                <a:cs typeface="Times New Roman" panose="02020603050405020304" pitchFamily="18" charset="0"/>
                <a:sym typeface="+mn-ea"/>
              </a:rPr>
              <a:t>uplinking</a:t>
            </a:r>
            <a:r>
              <a:rPr lang="en-IN" sz="1600" dirty="0">
                <a:solidFill>
                  <a:srgbClr val="222222"/>
                </a:solidFill>
                <a:effectLst/>
                <a:latin typeface="Times New Roman" panose="02020603050405020304" pitchFamily="18" charset="0"/>
                <a:cs typeface="Times New Roman" panose="02020603050405020304" pitchFamily="18" charset="0"/>
                <a:sym typeface="+mn-ea"/>
              </a:rPr>
              <a:t> and downlinking for wireless communication." </a:t>
            </a:r>
            <a:r>
              <a:rPr lang="en-IN" sz="1600" i="1" dirty="0">
                <a:solidFill>
                  <a:srgbClr val="222222"/>
                </a:solidFill>
                <a:effectLst/>
                <a:latin typeface="Times New Roman" panose="02020603050405020304" pitchFamily="18" charset="0"/>
                <a:cs typeface="Times New Roman" panose="02020603050405020304" pitchFamily="18" charset="0"/>
                <a:sym typeface="+mn-ea"/>
              </a:rPr>
              <a:t>IEEE Antennas and Propagation Magazine</a:t>
            </a:r>
            <a:r>
              <a:rPr lang="en-IN" sz="1600" dirty="0">
                <a:solidFill>
                  <a:srgbClr val="222222"/>
                </a:solidFill>
                <a:effectLst/>
                <a:latin typeface="Times New Roman" panose="02020603050405020304" pitchFamily="18" charset="0"/>
                <a:cs typeface="Times New Roman" panose="02020603050405020304" pitchFamily="18" charset="0"/>
                <a:sym typeface="+mn-ea"/>
              </a:rPr>
              <a:t> 63.4 (2021): 100-110.</a:t>
            </a:r>
            <a:endParaRPr lang="en-IN" sz="1600" b="0" i="0" dirty="0">
              <a:solidFill>
                <a:srgbClr val="222222"/>
              </a:solidFill>
              <a:effectLst/>
              <a:latin typeface="Times New Roman" panose="02020603050405020304" pitchFamily="18" charset="0"/>
              <a:cs typeface="Times New Roman" panose="02020603050405020304" pitchFamily="18" charset="0"/>
            </a:endParaRPr>
          </a:p>
          <a:p>
            <a:pPr marL="0" indent="0" algn="just">
              <a:buNone/>
            </a:pPr>
            <a:r>
              <a:rPr lang="en-IN" sz="1600" dirty="0">
                <a:solidFill>
                  <a:srgbClr val="222222"/>
                </a:solidFill>
                <a:effectLst/>
                <a:latin typeface="Times New Roman" panose="02020603050405020304" pitchFamily="18" charset="0"/>
                <a:cs typeface="Times New Roman" panose="02020603050405020304" pitchFamily="18" charset="0"/>
                <a:sym typeface="+mn-ea"/>
              </a:rPr>
              <a:t>[7]Lin, </a:t>
            </a:r>
            <a:r>
              <a:rPr lang="en-IN" sz="1600" dirty="0" err="1">
                <a:solidFill>
                  <a:srgbClr val="222222"/>
                </a:solidFill>
                <a:effectLst/>
                <a:latin typeface="Times New Roman" panose="02020603050405020304" pitchFamily="18" charset="0"/>
                <a:cs typeface="Times New Roman" panose="02020603050405020304" pitchFamily="18" charset="0"/>
                <a:sym typeface="+mn-ea"/>
              </a:rPr>
              <a:t>Baoqin</a:t>
            </a:r>
            <a:r>
              <a:rPr lang="en-IN" sz="1600" dirty="0">
                <a:solidFill>
                  <a:srgbClr val="222222"/>
                </a:solidFill>
                <a:effectLst/>
                <a:latin typeface="Times New Roman" panose="02020603050405020304" pitchFamily="18" charset="0"/>
                <a:cs typeface="Times New Roman" panose="02020603050405020304" pitchFamily="18" charset="0"/>
                <a:sym typeface="+mn-ea"/>
              </a:rPr>
              <a:t>, et al. "An ultra-wideband reflective linear-to-circular polarization converter based on anisotropic </a:t>
            </a:r>
            <a:r>
              <a:rPr lang="en-IN" sz="1600" dirty="0" err="1">
                <a:solidFill>
                  <a:srgbClr val="222222"/>
                </a:solidFill>
                <a:effectLst/>
                <a:latin typeface="Times New Roman" panose="02020603050405020304" pitchFamily="18" charset="0"/>
                <a:cs typeface="Times New Roman" panose="02020603050405020304" pitchFamily="18" charset="0"/>
                <a:sym typeface="+mn-ea"/>
              </a:rPr>
              <a:t>metasurface</a:t>
            </a:r>
            <a:r>
              <a:rPr lang="en-IN" sz="1600" dirty="0">
                <a:solidFill>
                  <a:srgbClr val="222222"/>
                </a:solidFill>
                <a:effectLst/>
                <a:latin typeface="Times New Roman" panose="02020603050405020304" pitchFamily="18" charset="0"/>
                <a:cs typeface="Times New Roman" panose="02020603050405020304" pitchFamily="18" charset="0"/>
                <a:sym typeface="+mn-ea"/>
              </a:rPr>
              <a:t>." </a:t>
            </a:r>
            <a:r>
              <a:rPr lang="en-IN" sz="1600" i="1" dirty="0">
                <a:solidFill>
                  <a:srgbClr val="222222"/>
                </a:solidFill>
                <a:effectLst/>
                <a:latin typeface="Times New Roman" panose="02020603050405020304" pitchFamily="18" charset="0"/>
                <a:cs typeface="Times New Roman" panose="02020603050405020304" pitchFamily="18" charset="0"/>
                <a:sym typeface="+mn-ea"/>
              </a:rPr>
              <a:t>IEEE Access</a:t>
            </a:r>
            <a:r>
              <a:rPr lang="en-IN" sz="1600" dirty="0">
                <a:solidFill>
                  <a:srgbClr val="222222"/>
                </a:solidFill>
                <a:effectLst/>
                <a:latin typeface="Times New Roman" panose="02020603050405020304" pitchFamily="18" charset="0"/>
                <a:cs typeface="Times New Roman" panose="02020603050405020304" pitchFamily="18" charset="0"/>
                <a:sym typeface="+mn-ea"/>
              </a:rPr>
              <a:t> 8 (2020): 82732-82740.</a:t>
            </a:r>
            <a:endParaRPr lang="en-IN" sz="1600" b="0" i="0" dirty="0">
              <a:solidFill>
                <a:srgbClr val="222222"/>
              </a:solidFill>
              <a:effectLst/>
              <a:latin typeface="Times New Roman" panose="02020603050405020304" pitchFamily="18" charset="0"/>
              <a:cs typeface="Times New Roman" panose="02020603050405020304" pitchFamily="18" charset="0"/>
            </a:endParaRPr>
          </a:p>
          <a:p>
            <a:pPr marL="0" indent="0" algn="just">
              <a:buNone/>
            </a:pPr>
            <a:r>
              <a:rPr lang="en-IN" sz="1600" dirty="0">
                <a:solidFill>
                  <a:srgbClr val="222222"/>
                </a:solidFill>
                <a:latin typeface="Times New Roman" panose="02020603050405020304" pitchFamily="18" charset="0"/>
                <a:cs typeface="Times New Roman" panose="02020603050405020304" pitchFamily="18" charset="0"/>
                <a:sym typeface="+mn-ea"/>
              </a:rPr>
              <a:t>[8]</a:t>
            </a:r>
            <a:r>
              <a:rPr lang="en-IN" sz="1600" dirty="0">
                <a:solidFill>
                  <a:srgbClr val="222222"/>
                </a:solidFill>
                <a:effectLst/>
                <a:latin typeface="Times New Roman" panose="02020603050405020304" pitchFamily="18" charset="0"/>
                <a:cs typeface="Times New Roman" panose="02020603050405020304" pitchFamily="18" charset="0"/>
                <a:sym typeface="+mn-ea"/>
              </a:rPr>
              <a:t> Chatterjee, J., Mohan, A., &amp; Dixit, V. (2022). Ultrawideband RCS Reduction of Planar and Conformal Surfaces Using Ultrathin Polarization Conversion Metasurface. </a:t>
            </a:r>
            <a:r>
              <a:rPr lang="en-IN" sz="1600" i="1" dirty="0">
                <a:solidFill>
                  <a:srgbClr val="222222"/>
                </a:solidFill>
                <a:effectLst/>
                <a:latin typeface="Times New Roman" panose="02020603050405020304" pitchFamily="18" charset="0"/>
                <a:cs typeface="Times New Roman" panose="02020603050405020304" pitchFamily="18" charset="0"/>
                <a:sym typeface="+mn-ea"/>
              </a:rPr>
              <a:t>IEEE Access</a:t>
            </a:r>
            <a:r>
              <a:rPr lang="en-IN" sz="1600" dirty="0">
                <a:solidFill>
                  <a:srgbClr val="222222"/>
                </a:solidFill>
                <a:effectLst/>
                <a:latin typeface="Times New Roman" panose="02020603050405020304" pitchFamily="18" charset="0"/>
                <a:cs typeface="Times New Roman" panose="02020603050405020304" pitchFamily="18" charset="0"/>
                <a:sym typeface="+mn-ea"/>
              </a:rPr>
              <a:t>, </a:t>
            </a:r>
            <a:r>
              <a:rPr lang="en-IN" sz="1600" i="1" dirty="0">
                <a:solidFill>
                  <a:srgbClr val="222222"/>
                </a:solidFill>
                <a:effectLst/>
                <a:latin typeface="Times New Roman" panose="02020603050405020304" pitchFamily="18" charset="0"/>
                <a:cs typeface="Times New Roman" panose="02020603050405020304" pitchFamily="18" charset="0"/>
                <a:sym typeface="+mn-ea"/>
              </a:rPr>
              <a:t>10</a:t>
            </a:r>
            <a:r>
              <a:rPr lang="en-IN" sz="1600" dirty="0">
                <a:solidFill>
                  <a:srgbClr val="222222"/>
                </a:solidFill>
                <a:effectLst/>
                <a:latin typeface="Times New Roman" panose="02020603050405020304" pitchFamily="18" charset="0"/>
                <a:cs typeface="Times New Roman" panose="02020603050405020304" pitchFamily="18" charset="0"/>
                <a:sym typeface="+mn-ea"/>
              </a:rPr>
              <a:t>, 36563-36575.</a:t>
            </a:r>
            <a:endParaRPr lang="en-IN" sz="1600" b="0" i="0" dirty="0">
              <a:solidFill>
                <a:srgbClr val="222222"/>
              </a:solidFill>
              <a:effectLst/>
              <a:latin typeface="Times New Roman" panose="02020603050405020304" pitchFamily="18" charset="0"/>
              <a:cs typeface="Times New Roman" panose="02020603050405020304" pitchFamily="18" charset="0"/>
            </a:endParaRPr>
          </a:p>
          <a:p>
            <a:pPr marL="0" indent="0" algn="just">
              <a:buNone/>
            </a:pPr>
            <a:endParaRPr lang="en-IN" altLang="en-US" sz="1800" dirty="0">
              <a:latin typeface="Times New Roman" panose="02020603050405020304" pitchFamily="18" charset="0"/>
              <a:cs typeface="Times New Roman" panose="02020603050405020304" pitchFamily="18" charset="0"/>
              <a:sym typeface="+mn-ea"/>
            </a:endParaRPr>
          </a:p>
          <a:p>
            <a:pPr marL="0" indent="0" algn="just">
              <a:buNone/>
            </a:pPr>
            <a:endParaRPr lang="en-IN" altLang="en-US" sz="1800" dirty="0">
              <a:latin typeface="Times New Roman" panose="02020603050405020304" pitchFamily="18" charset="0"/>
              <a:cs typeface="Times New Roman" panose="02020603050405020304" pitchFamily="18" charset="0"/>
              <a:sym typeface="+mn-ea"/>
            </a:endParaRPr>
          </a:p>
          <a:p>
            <a:pPr marL="0" indent="0" algn="just">
              <a:buNone/>
            </a:pPr>
            <a:endParaRPr lang="en-IN" altLang="en-US" sz="1800" dirty="0">
              <a:latin typeface="Times New Roman" panose="02020603050405020304" pitchFamily="18" charset="0"/>
              <a:cs typeface="Times New Roman" panose="02020603050405020304" pitchFamily="18" charset="0"/>
              <a:sym typeface="+mn-ea"/>
            </a:endParaRPr>
          </a:p>
          <a:p>
            <a:pPr marL="0" indent="0" algn="just">
              <a:buNone/>
            </a:pPr>
            <a:endParaRPr lang="en-IN" altLang="en-US" sz="1800" dirty="0">
              <a:latin typeface="Times New Roman" panose="02020603050405020304" pitchFamily="18" charset="0"/>
              <a:cs typeface="Times New Roman" panose="02020603050405020304" pitchFamily="18" charset="0"/>
            </a:endParaRPr>
          </a:p>
          <a:p>
            <a:pPr marL="0" indent="0">
              <a:buNone/>
            </a:pPr>
            <a:endParaRPr lang="en-IN" alt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28</a:t>
            </a:fld>
            <a:endParaRPr lang="ru-RU" altLang="en-US" sz="1200">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a:t>
            </a:r>
            <a:r>
              <a:rPr lang="en-US" sz="4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Identification</a:t>
            </a:r>
            <a:endParaRPr lang="en-IN"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3</a:t>
            </a:fld>
            <a:endParaRPr lang="ru-RU" altLang="en-US" sz="1200">
              <a:solidFill>
                <a:srgbClr val="898989"/>
              </a:solidFill>
            </a:endParaRPr>
          </a:p>
        </p:txBody>
      </p:sp>
      <p:sp>
        <p:nvSpPr>
          <p:cNvPr id="6" name="TextBox 5"/>
          <p:cNvSpPr txBox="1"/>
          <p:nvPr/>
        </p:nvSpPr>
        <p:spPr>
          <a:xfrm>
            <a:off x="539552" y="1196752"/>
            <a:ext cx="7970083" cy="6055697"/>
          </a:xfrm>
          <a:prstGeom prst="rect">
            <a:avLst/>
          </a:prstGeom>
          <a:noFill/>
        </p:spPr>
        <p:txBody>
          <a:bodyPr wrap="square" rtlCol="0">
            <a:sp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Design of </a:t>
            </a:r>
            <a:r>
              <a:rPr lang="en-IN" dirty="0">
                <a:latin typeface="Times New Roman" panose="02020603050405020304" pitchFamily="18" charset="0"/>
                <a:ea typeface="Times New Roman" panose="02020603050405020304" pitchFamily="18" charset="0"/>
                <a:cs typeface="Times New Roman" panose="02020603050405020304" pitchFamily="18" charset="0"/>
              </a:rPr>
              <a:t>Microwave Polarizers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is a critical issue as those can be used for multiple applications in modern wireless communication. These applications are: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50000"/>
              </a:lnSpc>
              <a:buSzPts val="1200"/>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1. Radar cross section reduction: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Suitable polarization converters may be designed to exhibit a phase difference of 180 ̊ among two unit cells. The periodic arrangement of such unit-cells may cancel the waves with each other to get the radar cross section reduction.</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These</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converters can be suitably integrated with antennas to verify its      characteristics in real time.</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50000"/>
              </a:lnSpc>
              <a:spcAft>
                <a:spcPts val="1000"/>
              </a:spcAft>
              <a:buSzPts val="1200"/>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2.  Achieving Polarization Conversion Efficiency:</a:t>
            </a:r>
          </a:p>
          <a:p>
            <a:pPr lvl="0" algn="just">
              <a:lnSpc>
                <a:spcPct val="150000"/>
              </a:lnSpc>
              <a:spcAft>
                <a:spcPts val="1000"/>
              </a:spcAft>
              <a:buSzPts val="1200"/>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Microwave Polarizers available in current scenario are narrow band so we need to propose a structure which is minituarized and exhibits a </a:t>
            </a:r>
            <a:r>
              <a:rPr lang="en-IN" dirty="0">
                <a:latin typeface="Times New Roman" panose="02020603050405020304" pitchFamily="18" charset="0"/>
                <a:ea typeface="Times New Roman" panose="02020603050405020304" pitchFamily="18" charset="0"/>
                <a:cs typeface="Times New Roman" panose="02020603050405020304" pitchFamily="18" charset="0"/>
              </a:rPr>
              <a:t>Polarization conversion   efficiency greater than 90%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a wide band Frequency . The physical </a:t>
            </a:r>
            <a:r>
              <a:rPr lang="en-IN" dirty="0">
                <a:latin typeface="Times New Roman" panose="02020603050405020304" pitchFamily="18" charset="0"/>
                <a:ea typeface="Times New Roman" panose="02020603050405020304" pitchFamily="18" charset="0"/>
                <a:cs typeface="Times New Roman" panose="02020603050405020304" pitchFamily="18" charset="0"/>
              </a:rPr>
              <a:t>Microwave       Polarizers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can be integrated with  antennas or a large metamaterial surface to verify  the change in  phase difference.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180340" algn="just">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457200" y="1417637"/>
            <a:ext cx="8229600" cy="4708525"/>
          </a:xfrm>
        </p:spPr>
        <p:txBody>
          <a:bodyPr/>
          <a:lstStyle/>
          <a:p>
            <a:pPr marL="0" indent="0" algn="just">
              <a:lnSpc>
                <a:spcPct val="150000"/>
              </a:lnSpc>
              <a:spcAft>
                <a:spcPts val="1000"/>
              </a:spcAft>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To design Polarization converter and to achieve following parameters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Polarization conversion ratio (PCR) or efficiency must be greater than 90%.</a:t>
            </a: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Simulation and Analysis of model in HFSS design.</a:t>
            </a: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Check Performance and obtain results for different S parameters.</a:t>
            </a:r>
          </a:p>
          <a:p>
            <a:pPr algn="just">
              <a:lnSpc>
                <a:spcPct val="150000"/>
              </a:lnSpc>
            </a:pPr>
            <a:r>
              <a:rPr lang="en-IN" sz="1800" dirty="0">
                <a:latin typeface="Times New Roman" panose="02020603050405020304" pitchFamily="18" charset="0"/>
                <a:cs typeface="Times New Roman" panose="02020603050405020304" pitchFamily="18" charset="0"/>
              </a:rPr>
              <a:t>Phase difference should be 180</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to achieve Radar Cross Section reduction.</a:t>
            </a:r>
          </a:p>
          <a:p>
            <a:pPr algn="just">
              <a:lnSpc>
                <a:spcPct val="200000"/>
              </a:lnSpc>
            </a:pPr>
            <a:r>
              <a:rPr lang="en-IN" altLang="en-US" sz="1800" dirty="0">
                <a:latin typeface="Times New Roman" panose="02020603050405020304" pitchFamily="18" charset="0"/>
                <a:cs typeface="Times New Roman" panose="02020603050405020304" pitchFamily="18" charset="0"/>
                <a:sym typeface="+mn-ea"/>
              </a:rPr>
              <a:t>To Plot Monostatic and Bistatic RCS report to check for reduction in RCS.</a:t>
            </a:r>
          </a:p>
        </p:txBody>
      </p:sp>
      <p:sp>
        <p:nvSpPr>
          <p:cNvPr id="4" name="Slide Number Placeholder 3"/>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4</a:t>
            </a:fld>
            <a:endParaRPr lang="ru-RU" altLang="en-US"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Scope of the Project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1515" y="1284270"/>
            <a:ext cx="8255285" cy="4841892"/>
          </a:xfrm>
        </p:spPr>
        <p:txBody>
          <a:bodyPr/>
          <a:lstStyle/>
          <a:p>
            <a:pPr algn="just"/>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Polarization is an important characteristic of electromagnetic (EM) waves. In many related applications such as life </a:t>
            </a:r>
            <a:r>
              <a:rPr lang="en-IN" sz="18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science microscopy, fiber-optic communication and radar remote sensing</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To this end, conventional approaches are well-developed by taking advantage of birefringent crystals, Faraday rotations or Brewster angle effects. </a:t>
            </a:r>
          </a:p>
          <a:p>
            <a:pPr algn="just"/>
            <a:endParaRPr lang="en-IN" sz="1800" dirty="0">
              <a:effectLst/>
              <a:latin typeface="Times New Roman" panose="02020603050405020304" pitchFamily="18" charset="0"/>
              <a:ea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rPr>
              <a:t>Broadband RCS reduction has many applications in stealth military platforms such as </a:t>
            </a:r>
            <a:r>
              <a:rPr lang="en-IN" sz="1800" b="1" dirty="0">
                <a:solidFill>
                  <a:srgbClr val="FF0000"/>
                </a:solidFill>
                <a:effectLst/>
                <a:latin typeface="Times New Roman" panose="02020603050405020304" pitchFamily="18" charset="0"/>
                <a:ea typeface="Times New Roman" panose="02020603050405020304" pitchFamily="18" charset="0"/>
              </a:rPr>
              <a:t>unmanned aerial vehicles (UAVs), aircrafts and missiles.</a:t>
            </a:r>
          </a:p>
          <a:p>
            <a:pPr algn="just">
              <a:lnSpc>
                <a:spcPct val="115000"/>
              </a:lnSpc>
              <a:spcAft>
                <a:spcPts val="100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design of multifunctional polarization converters for the X, Ku, K, and Ka microwave frequency bands while providing methods for </a:t>
            </a:r>
            <a:r>
              <a:rPr lang="en-IN" sz="18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antenna RCS reduction, polarization beam modulation, and electromagnetic stealth design of military equipment</a:t>
            </a:r>
            <a:r>
              <a:rPr lang="en-IN" sz="1800" b="1" dirty="0">
                <a:solidFill>
                  <a:srgbClr val="00B050"/>
                </a:solidFill>
                <a:effectLst/>
                <a:latin typeface="URWPalladioL-Roma"/>
                <a:ea typeface="Times New Roman" panose="02020603050405020304" pitchFamily="18" charset="0"/>
                <a:cs typeface="URWPalladioL-Roma"/>
              </a:rPr>
              <a:t>.</a:t>
            </a:r>
            <a:r>
              <a:rPr lang="en-IN" sz="18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buNone/>
            </a:pPr>
            <a:r>
              <a:rPr lang="en-IN" sz="1800" dirty="0">
                <a:effectLst/>
                <a:latin typeface="Times New Roman" panose="02020603050405020304" pitchFamily="18" charset="0"/>
                <a:ea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5</a:t>
            </a:fld>
            <a:endParaRPr lang="ru-RU" altLang="en-US"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78"/>
            <a:ext cx="8229600" cy="1143000"/>
          </a:xfrm>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163195" y="764540"/>
            <a:ext cx="8826500" cy="3493770"/>
          </a:xfrm>
        </p:spPr>
        <p:txBody>
          <a:bodyPr/>
          <a:lstStyle/>
          <a:p>
            <a:pPr marL="0" indent="0" algn="just">
              <a:lnSpc>
                <a:spcPct val="107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1.Ultra Broadband Polarization Conversion Meta-surface and its Application in Polarization Convertor and RCS Reduction[1]</a:t>
            </a: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a:t>
            </a: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journal</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 ultra-broadband and high-efficiency polarization conversion meta-surface is presented in the terahertz region. </a:t>
            </a:r>
          </a:p>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meta-surface is similar to a sandwiched structure, which is composed of the top Double Split Ring Resonator (DSRR), an intermediate dielectric layer and a bottom metal layer is shown in (Fig.1) .</a:t>
            </a:r>
          </a:p>
          <a:p>
            <a:pPr algn="just">
              <a:lnSpc>
                <a:spcPct val="107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Both the numerical simulation and theoretical calculation results indicate that the polarization converter can convert in a wide frequency range of 2.04 THz to 5.33 THz with a relative bandwidth of 89% and the PCR is higher than 90%.[1](Fig .2)</a:t>
            </a:r>
          </a:p>
          <a:p>
            <a:pPr marL="0" indent="0">
              <a:buNone/>
            </a:pPr>
            <a:endParaRPr lang="en-IN" dirty="0"/>
          </a:p>
        </p:txBody>
      </p:sp>
      <p:sp>
        <p:nvSpPr>
          <p:cNvPr id="4" name="Slide Number Placeholder 3"/>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6</a:t>
            </a:fld>
            <a:endParaRPr lang="ru-RU" altLang="en-US" sz="1200">
              <a:solidFill>
                <a:srgbClr val="898989"/>
              </a:solidFill>
            </a:endParaRPr>
          </a:p>
        </p:txBody>
      </p:sp>
      <p:pic>
        <p:nvPicPr>
          <p:cNvPr id="5" name="Picture 4"/>
          <p:cNvPicPr>
            <a:picLocks noChangeAspect="1"/>
          </p:cNvPicPr>
          <p:nvPr/>
        </p:nvPicPr>
        <p:blipFill rotWithShape="1">
          <a:blip r:embed="rId2"/>
          <a:srcRect b="17083"/>
          <a:stretch/>
        </p:blipFill>
        <p:spPr>
          <a:xfrm>
            <a:off x="791428" y="4281805"/>
            <a:ext cx="2573020" cy="2003425"/>
          </a:xfrm>
          <a:prstGeom prst="rect">
            <a:avLst/>
          </a:prstGeom>
        </p:spPr>
      </p:pic>
      <p:pic>
        <p:nvPicPr>
          <p:cNvPr id="6" name="Picture 5"/>
          <p:cNvPicPr>
            <a:picLocks noChangeAspect="1"/>
          </p:cNvPicPr>
          <p:nvPr/>
        </p:nvPicPr>
        <p:blipFill>
          <a:blip r:embed="rId3"/>
          <a:stretch>
            <a:fillRect/>
          </a:stretch>
        </p:blipFill>
        <p:spPr>
          <a:xfrm>
            <a:off x="4643755" y="4292600"/>
            <a:ext cx="3175000" cy="2199005"/>
          </a:xfrm>
          <a:prstGeom prst="rect">
            <a:avLst/>
          </a:prstGeom>
        </p:spPr>
      </p:pic>
      <p:sp>
        <p:nvSpPr>
          <p:cNvPr id="7" name="Text Box 6"/>
          <p:cNvSpPr txBox="1"/>
          <p:nvPr/>
        </p:nvSpPr>
        <p:spPr>
          <a:xfrm>
            <a:off x="4643755" y="6308725"/>
            <a:ext cx="3524250" cy="460375"/>
          </a:xfrm>
          <a:prstGeom prst="rect">
            <a:avLst/>
          </a:prstGeom>
          <a:noFill/>
        </p:spPr>
        <p:txBody>
          <a:bodyPr wrap="square" rtlCol="0" anchor="t">
            <a:spAutoFit/>
          </a:bodyPr>
          <a:lstStyle/>
          <a:p>
            <a:r>
              <a:rPr lang="en-US" sz="1200" dirty="0">
                <a:latin typeface="Times New Roman" panose="02020603050405020304" pitchFamily="18" charset="0"/>
                <a:cs typeface="Times New Roman" panose="02020603050405020304" pitchFamily="18" charset="0"/>
                <a:sym typeface="+mn-ea"/>
              </a:rPr>
              <a:t>(Fig. 2) Theoretical and Simulated Results converting linear polarized wave into cross polarized</a:t>
            </a:r>
          </a:p>
        </p:txBody>
      </p:sp>
      <p:sp>
        <p:nvSpPr>
          <p:cNvPr id="8" name="TextBox 7">
            <a:extLst>
              <a:ext uri="{FF2B5EF4-FFF2-40B4-BE49-F238E27FC236}">
                <a16:creationId xmlns:a16="http://schemas.microsoft.com/office/drawing/2014/main" id="{A7CE71A3-97BF-D7FB-8EAB-A844D9E8C5B7}"/>
              </a:ext>
            </a:extLst>
          </p:cNvPr>
          <p:cNvSpPr txBox="1"/>
          <p:nvPr/>
        </p:nvSpPr>
        <p:spPr>
          <a:xfrm>
            <a:off x="539552" y="6093296"/>
            <a:ext cx="3076773"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Fig.1 The structural parameter of MetaSurface</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2D46-A1DD-043D-3366-A58D873C8CDF}"/>
              </a:ext>
            </a:extLst>
          </p:cNvPr>
          <p:cNvSpPr>
            <a:spLocks noGrp="1"/>
          </p:cNvSpPr>
          <p:nvPr>
            <p:ph type="title"/>
          </p:nvPr>
        </p:nvSpPr>
        <p:spPr>
          <a:xfrm>
            <a:off x="395536" y="-99391"/>
            <a:ext cx="8291264" cy="936104"/>
          </a:xfrm>
        </p:spPr>
        <p:txBody>
          <a:bodyPr/>
          <a:lstStyle/>
          <a:p>
            <a:r>
              <a:rPr lang="en-US" dirty="0">
                <a:latin typeface="Times New Roman" panose="02020603050405020304" pitchFamily="18" charset="0"/>
                <a:cs typeface="Times New Roman" panose="02020603050405020304" pitchFamily="18" charset="0"/>
              </a:rPr>
              <a:t>Literature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Survey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14AB22-E7AE-9567-2AB8-287C4D88977A}"/>
              </a:ext>
            </a:extLst>
          </p:cNvPr>
          <p:cNvSpPr>
            <a:spLocks noGrp="1"/>
          </p:cNvSpPr>
          <p:nvPr>
            <p:ph idx="1"/>
          </p:nvPr>
        </p:nvSpPr>
        <p:spPr>
          <a:xfrm>
            <a:off x="279410" y="805354"/>
            <a:ext cx="8613070" cy="5399898"/>
          </a:xfrm>
        </p:spPr>
        <p:txBody>
          <a:bodyPr/>
          <a:lstStyle/>
          <a:p>
            <a:pPr marL="0" indent="0" algn="just">
              <a:buNone/>
            </a:pPr>
            <a:r>
              <a:rPr lang="en-US" sz="1800" b="1" i="0" u="none" strike="noStrike" baseline="0" dirty="0">
                <a:latin typeface="TimesNewRomanPSMT"/>
              </a:rPr>
              <a:t>2)  RCS Reduction of a Microstrip Antennas Using Cross </a:t>
            </a:r>
            <a:r>
              <a:rPr lang="en-IN" sz="1800" b="1" i="0" u="none" strike="noStrike" baseline="0" dirty="0">
                <a:latin typeface="TimesNewRomanPSMT"/>
              </a:rPr>
              <a:t>Polarization Conversion Metasurface.[2]</a:t>
            </a:r>
          </a:p>
          <a:p>
            <a:pPr algn="just"/>
            <a:r>
              <a:rPr lang="en-US" sz="1800" i="0" u="none" strike="noStrike" baseline="0" dirty="0">
                <a:latin typeface="Times New Roman" panose="02020603050405020304" pitchFamily="18" charset="0"/>
                <a:cs typeface="Times New Roman" panose="02020603050405020304" pitchFamily="18" charset="0"/>
              </a:rPr>
              <a:t>In this paper, polarization conversion metasurface</a:t>
            </a:r>
            <a:r>
              <a:rPr lang="en-US" sz="1800" dirty="0">
                <a:latin typeface="Times New Roman" panose="02020603050405020304" pitchFamily="18" charset="0"/>
                <a:cs typeface="Times New Roman" panose="02020603050405020304" pitchFamily="18" charset="0"/>
              </a:rPr>
              <a:t> </a:t>
            </a:r>
            <a:r>
              <a:rPr lang="en-US" sz="1800" i="0" u="none" strike="noStrike" baseline="0" dirty="0">
                <a:latin typeface="Times New Roman" panose="02020603050405020304" pitchFamily="18" charset="0"/>
                <a:cs typeface="Times New Roman" panose="02020603050405020304" pitchFamily="18" charset="0"/>
              </a:rPr>
              <a:t>for both in-band and out-of-band radar cross section reduction and gain improvement of a microstrip patch antenna is presented.</a:t>
            </a:r>
          </a:p>
          <a:p>
            <a:pPr algn="just"/>
            <a:r>
              <a:rPr lang="en-US" sz="1800" i="0" u="none" strike="noStrike" baseline="0" dirty="0">
                <a:latin typeface="Times New Roman" panose="02020603050405020304" pitchFamily="18" charset="0"/>
                <a:cs typeface="Times New Roman" panose="02020603050405020304" pitchFamily="18" charset="0"/>
              </a:rPr>
              <a:t>A chessboard-like metasurface is realized using this unit cell and its mirrored one to achieve the required phase cancelation. The patch antenna is placed at the center of the chessboard and surrounded by the anisotropic unit cell.(Fig .3) [2]</a:t>
            </a:r>
          </a:p>
          <a:p>
            <a:pPr algn="just"/>
            <a:r>
              <a:rPr lang="en-US" sz="1800" dirty="0">
                <a:latin typeface="Times New Roman" panose="02020603050405020304" pitchFamily="18" charset="0"/>
                <a:cs typeface="Times New Roman" panose="02020603050405020304" pitchFamily="18" charset="0"/>
              </a:rPr>
              <a:t>T</a:t>
            </a:r>
            <a:r>
              <a:rPr lang="en-US" sz="1800" i="0" u="none" strike="noStrike" baseline="0" dirty="0">
                <a:latin typeface="Times New Roman" panose="02020603050405020304" pitchFamily="18" charset="0"/>
                <a:cs typeface="Times New Roman" panose="02020603050405020304" pitchFamily="18" charset="0"/>
              </a:rPr>
              <a:t>his unit cell has a polarization conversion ratio (PCR) of more than 98% and 180 reflection phase deference between its diagonal </a:t>
            </a:r>
            <a:r>
              <a:rPr lang="en-IN" sz="1800" i="0" u="none" strike="noStrike" baseline="0" dirty="0">
                <a:latin typeface="Times New Roman" panose="02020603050405020304" pitchFamily="18" charset="0"/>
                <a:cs typeface="Times New Roman" panose="02020603050405020304" pitchFamily="18" charset="0"/>
              </a:rPr>
              <a:t>axes.(Fig .4)</a:t>
            </a:r>
          </a:p>
          <a:p>
            <a:pPr marL="0" indent="0" algn="l">
              <a:buNone/>
            </a:pPr>
            <a:endParaRPr lang="en-US" sz="1800" i="0" u="none" strike="noStrike" baseline="0" dirty="0">
              <a:latin typeface="TimesNewRomanPS-BoldMT"/>
            </a:endParaRPr>
          </a:p>
          <a:p>
            <a:pPr marL="0" indent="0" algn="l">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b="1" i="0" u="none" strike="noStrike" baseline="0" dirty="0">
              <a:latin typeface="TimesNewRomanPSMT"/>
            </a:endParaRPr>
          </a:p>
        </p:txBody>
      </p:sp>
      <p:sp>
        <p:nvSpPr>
          <p:cNvPr id="4" name="Slide Number Placeholder 3">
            <a:extLst>
              <a:ext uri="{FF2B5EF4-FFF2-40B4-BE49-F238E27FC236}">
                <a16:creationId xmlns:a16="http://schemas.microsoft.com/office/drawing/2014/main" id="{E18E011F-83AC-6589-CAB2-7A87D524A20F}"/>
              </a:ext>
            </a:extLst>
          </p:cNvPr>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7</a:t>
            </a:fld>
            <a:endParaRPr lang="ru-RU" altLang="en-US" sz="1200">
              <a:solidFill>
                <a:srgbClr val="898989"/>
              </a:solidFill>
            </a:endParaRPr>
          </a:p>
        </p:txBody>
      </p:sp>
      <p:pic>
        <p:nvPicPr>
          <p:cNvPr id="6" name="Picture 5">
            <a:extLst>
              <a:ext uri="{FF2B5EF4-FFF2-40B4-BE49-F238E27FC236}">
                <a16:creationId xmlns:a16="http://schemas.microsoft.com/office/drawing/2014/main" id="{2B9B0142-FBE4-0485-8A38-53C9F5FCBB85}"/>
              </a:ext>
            </a:extLst>
          </p:cNvPr>
          <p:cNvPicPr>
            <a:picLocks noChangeAspect="1"/>
          </p:cNvPicPr>
          <p:nvPr/>
        </p:nvPicPr>
        <p:blipFill>
          <a:blip r:embed="rId2"/>
          <a:stretch>
            <a:fillRect/>
          </a:stretch>
        </p:blipFill>
        <p:spPr>
          <a:xfrm>
            <a:off x="697164" y="3847188"/>
            <a:ext cx="3399127" cy="1742052"/>
          </a:xfrm>
          <a:prstGeom prst="rect">
            <a:avLst/>
          </a:prstGeom>
        </p:spPr>
      </p:pic>
      <p:pic>
        <p:nvPicPr>
          <p:cNvPr id="8" name="Picture 7">
            <a:extLst>
              <a:ext uri="{FF2B5EF4-FFF2-40B4-BE49-F238E27FC236}">
                <a16:creationId xmlns:a16="http://schemas.microsoft.com/office/drawing/2014/main" id="{4A572D0B-8423-95BF-0011-B1D847EAF731}"/>
              </a:ext>
            </a:extLst>
          </p:cNvPr>
          <p:cNvPicPr>
            <a:picLocks noChangeAspect="1"/>
          </p:cNvPicPr>
          <p:nvPr/>
        </p:nvPicPr>
        <p:blipFill>
          <a:blip r:embed="rId3"/>
          <a:stretch>
            <a:fillRect/>
          </a:stretch>
        </p:blipFill>
        <p:spPr>
          <a:xfrm>
            <a:off x="4726119" y="3991626"/>
            <a:ext cx="3446281" cy="1597614"/>
          </a:xfrm>
          <a:prstGeom prst="rect">
            <a:avLst/>
          </a:prstGeom>
        </p:spPr>
      </p:pic>
      <p:sp>
        <p:nvSpPr>
          <p:cNvPr id="5" name="TextBox 4">
            <a:extLst>
              <a:ext uri="{FF2B5EF4-FFF2-40B4-BE49-F238E27FC236}">
                <a16:creationId xmlns:a16="http://schemas.microsoft.com/office/drawing/2014/main" id="{51CB50BD-30D5-CE74-6153-F03DA8ECB327}"/>
              </a:ext>
            </a:extLst>
          </p:cNvPr>
          <p:cNvSpPr txBox="1"/>
          <p:nvPr/>
        </p:nvSpPr>
        <p:spPr>
          <a:xfrm>
            <a:off x="999368" y="5775647"/>
            <a:ext cx="2852551"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(Fig.3) Structural design of chessboard like metasurface </a:t>
            </a:r>
            <a:endParaRPr lang="en-IN"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059E6A-3C2F-32B4-37EB-B07E14DA2E9B}"/>
              </a:ext>
            </a:extLst>
          </p:cNvPr>
          <p:cNvSpPr txBox="1"/>
          <p:nvPr/>
        </p:nvSpPr>
        <p:spPr>
          <a:xfrm>
            <a:off x="5508104" y="5775647"/>
            <a:ext cx="244827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(Fig.4) Simulated PCR</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9187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A85C6-C163-E22C-51DB-27AD868FD876}"/>
              </a:ext>
            </a:extLst>
          </p:cNvPr>
          <p:cNvSpPr>
            <a:spLocks noGrp="1"/>
          </p:cNvSpPr>
          <p:nvPr>
            <p:ph type="title"/>
          </p:nvPr>
        </p:nvSpPr>
        <p:spPr>
          <a:xfrm>
            <a:off x="395536" y="136525"/>
            <a:ext cx="8291264" cy="844203"/>
          </a:xfrm>
        </p:spPr>
        <p:txBody>
          <a:bodyPr/>
          <a:lstStyle/>
          <a:p>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56423A-EB7A-CE4B-64BC-FD58E076C2E1}"/>
              </a:ext>
            </a:extLst>
          </p:cNvPr>
          <p:cNvSpPr>
            <a:spLocks noGrp="1"/>
          </p:cNvSpPr>
          <p:nvPr>
            <p:ph idx="1"/>
          </p:nvPr>
        </p:nvSpPr>
        <p:spPr>
          <a:xfrm>
            <a:off x="251520" y="980728"/>
            <a:ext cx="8435280" cy="5616624"/>
          </a:xfrm>
        </p:spPr>
        <p:txBody>
          <a:bodyPr/>
          <a:lstStyle/>
          <a:p>
            <a:pPr marL="0" indent="0" algn="just">
              <a:buNone/>
            </a:pPr>
            <a:r>
              <a:rPr lang="en-US" sz="1800" b="1" dirty="0">
                <a:latin typeface="Times New Roman" panose="02020603050405020304" pitchFamily="18" charset="0"/>
                <a:cs typeface="Times New Roman" panose="02020603050405020304" pitchFamily="18" charset="0"/>
              </a:rPr>
              <a:t>3) Double E shaped </a:t>
            </a:r>
            <a:r>
              <a:rPr lang="en-IN" sz="1800" b="1" i="0" u="none" strike="noStrike" baseline="0" dirty="0">
                <a:latin typeface="TimesNewRoman"/>
              </a:rPr>
              <a:t>Reflection Type Polarization </a:t>
            </a:r>
            <a:r>
              <a:rPr lang="en-US" sz="1800" b="1" i="0" u="none" strike="noStrike" baseline="0" dirty="0">
                <a:latin typeface="TimesNewRoman"/>
              </a:rPr>
              <a:t>Converter For Radar Cross Section Reduction[3]</a:t>
            </a:r>
          </a:p>
          <a:p>
            <a:pPr algn="just"/>
            <a:r>
              <a:rPr lang="en-US" sz="1800" dirty="0">
                <a:latin typeface="Times New Roman" panose="02020603050405020304" pitchFamily="18" charset="0"/>
                <a:cs typeface="Times New Roman" panose="02020603050405020304" pitchFamily="18" charset="0"/>
              </a:rPr>
              <a:t>This paper presents a new compact unit cell for reflection-type linear co to cross-polarization conversion. The meta surface is printed on a perfect conductor-backed dielectric substrate. The unit cell consists of double E-shaped resonators.(Fig.5)</a:t>
            </a:r>
          </a:p>
          <a:p>
            <a:pPr algn="just"/>
            <a:r>
              <a:rPr lang="en-US" sz="1800" dirty="0">
                <a:latin typeface="Times New Roman" panose="02020603050405020304" pitchFamily="18" charset="0"/>
                <a:cs typeface="Times New Roman" panose="02020603050405020304" pitchFamily="18" charset="0"/>
              </a:rPr>
              <a:t>The structure exhibits a broadband linear polarization conversion ratio (PCR) &gt; 90%</a:t>
            </a:r>
            <a:r>
              <a:rPr lang="en-IN" sz="1800" dirty="0">
                <a:latin typeface="Times New Roman" panose="02020603050405020304" pitchFamily="18" charset="0"/>
                <a:cs typeface="Times New Roman" panose="02020603050405020304" pitchFamily="18" charset="0"/>
              </a:rPr>
              <a:t>  as seen in (Fig. 6)</a:t>
            </a:r>
          </a:p>
          <a:p>
            <a:pPr algn="just"/>
            <a:r>
              <a:rPr lang="en-IN" sz="1800" i="0" u="none" strike="noStrike" baseline="0" dirty="0">
                <a:latin typeface="Times New Roman" panose="02020603050405020304" pitchFamily="18" charset="0"/>
                <a:cs typeface="Times New Roman" panose="02020603050405020304" pitchFamily="18" charset="0"/>
              </a:rPr>
              <a:t>This </a:t>
            </a:r>
            <a:r>
              <a:rPr lang="en-US" sz="1800" i="0" u="none" strike="noStrike" baseline="0" dirty="0">
                <a:latin typeface="Times New Roman" panose="02020603050405020304" pitchFamily="18" charset="0"/>
                <a:cs typeface="Times New Roman" panose="02020603050405020304" pitchFamily="18" charset="0"/>
              </a:rPr>
              <a:t>converter can be used for stealth technology for radar cross section</a:t>
            </a:r>
            <a:r>
              <a:rPr lang="en-US" sz="1800" dirty="0">
                <a:latin typeface="Times New Roman" panose="02020603050405020304" pitchFamily="18" charset="0"/>
                <a:cs typeface="Times New Roman" panose="02020603050405020304" pitchFamily="18" charset="0"/>
              </a:rPr>
              <a:t> </a:t>
            </a:r>
            <a:r>
              <a:rPr lang="en-US" sz="1800" i="0" u="none" strike="noStrike" baseline="0" dirty="0">
                <a:latin typeface="Times New Roman" panose="02020603050405020304" pitchFamily="18" charset="0"/>
                <a:cs typeface="Times New Roman" panose="02020603050405020304" pitchFamily="18" charset="0"/>
              </a:rPr>
              <a:t>(RCS) reduction. At frequency 9.8 GHz, the 4 × 4 array of the converter reduces the RCS by more than 21 dB as seen in (Fig. 7) &amp; (Fig. 8) respectively. [3]</a:t>
            </a:r>
          </a:p>
          <a:p>
            <a:pPr marL="0" indent="0" algn="l">
              <a:buNone/>
            </a:pPr>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FD6BE6A-D4A3-5102-A41B-6BB4CEB4B4A2}"/>
              </a:ext>
            </a:extLst>
          </p:cNvPr>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8</a:t>
            </a:fld>
            <a:endParaRPr lang="ru-RU" altLang="en-US" sz="1200">
              <a:solidFill>
                <a:srgbClr val="898989"/>
              </a:solidFill>
            </a:endParaRPr>
          </a:p>
        </p:txBody>
      </p:sp>
      <p:pic>
        <p:nvPicPr>
          <p:cNvPr id="6" name="Picture 5">
            <a:extLst>
              <a:ext uri="{FF2B5EF4-FFF2-40B4-BE49-F238E27FC236}">
                <a16:creationId xmlns:a16="http://schemas.microsoft.com/office/drawing/2014/main" id="{5F2059C6-F756-1053-6775-E855F1B1A0B6}"/>
              </a:ext>
            </a:extLst>
          </p:cNvPr>
          <p:cNvPicPr>
            <a:picLocks noChangeAspect="1"/>
          </p:cNvPicPr>
          <p:nvPr/>
        </p:nvPicPr>
        <p:blipFill>
          <a:blip r:embed="rId2"/>
          <a:stretch>
            <a:fillRect/>
          </a:stretch>
        </p:blipFill>
        <p:spPr>
          <a:xfrm>
            <a:off x="1187624" y="4086802"/>
            <a:ext cx="2088232" cy="2023869"/>
          </a:xfrm>
          <a:prstGeom prst="rect">
            <a:avLst/>
          </a:prstGeom>
        </p:spPr>
      </p:pic>
      <p:pic>
        <p:nvPicPr>
          <p:cNvPr id="8" name="Picture 7">
            <a:extLst>
              <a:ext uri="{FF2B5EF4-FFF2-40B4-BE49-F238E27FC236}">
                <a16:creationId xmlns:a16="http://schemas.microsoft.com/office/drawing/2014/main" id="{FA4B67D7-9EE7-B20B-8A33-03AC870315C5}"/>
              </a:ext>
            </a:extLst>
          </p:cNvPr>
          <p:cNvPicPr>
            <a:picLocks noChangeAspect="1"/>
          </p:cNvPicPr>
          <p:nvPr/>
        </p:nvPicPr>
        <p:blipFill>
          <a:blip r:embed="rId3"/>
          <a:stretch>
            <a:fillRect/>
          </a:stretch>
        </p:blipFill>
        <p:spPr>
          <a:xfrm>
            <a:off x="4572000" y="4138494"/>
            <a:ext cx="2483080" cy="1836899"/>
          </a:xfrm>
          <a:prstGeom prst="rect">
            <a:avLst/>
          </a:prstGeom>
        </p:spPr>
      </p:pic>
      <p:sp>
        <p:nvSpPr>
          <p:cNvPr id="5" name="TextBox 4">
            <a:extLst>
              <a:ext uri="{FF2B5EF4-FFF2-40B4-BE49-F238E27FC236}">
                <a16:creationId xmlns:a16="http://schemas.microsoft.com/office/drawing/2014/main" id="{D5AAEB77-2252-AC93-40F9-F15EFD92D007}"/>
              </a:ext>
            </a:extLst>
          </p:cNvPr>
          <p:cNvSpPr txBox="1"/>
          <p:nvPr/>
        </p:nvSpPr>
        <p:spPr>
          <a:xfrm>
            <a:off x="1211593" y="6116481"/>
            <a:ext cx="237626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(Fig.5) Double E shaped Resonator</a:t>
            </a:r>
            <a:endParaRPr lang="en-IN"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28A38A0-3543-FB9D-A183-60BC49BAE671}"/>
              </a:ext>
            </a:extLst>
          </p:cNvPr>
          <p:cNvSpPr txBox="1"/>
          <p:nvPr/>
        </p:nvSpPr>
        <p:spPr>
          <a:xfrm>
            <a:off x="5093212" y="6110671"/>
            <a:ext cx="208823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(Fig.6) Simulated PCR</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68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3D1E4-6F53-40CD-C351-6494089CD9C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2623D2C-2081-C28C-37AB-5E890DD09E8B}"/>
              </a:ext>
            </a:extLst>
          </p:cNvPr>
          <p:cNvSpPr>
            <a:spLocks noGrp="1"/>
          </p:cNvSpPr>
          <p:nvPr>
            <p:ph type="sldNum" sz="quarter" idx="4"/>
          </p:nvPr>
        </p:nvSpPr>
        <p:spPr/>
        <p:txBody>
          <a:bodyPr/>
          <a:lstStyle/>
          <a:p>
            <a:pPr lvl="0" algn="r" eaLnBrk="1" latinLnBrk="1" hangingPunct="1"/>
            <a:fld id="{566ABCEB-ACFC-4714-9973-3DA970169C29}" type="slidenum">
              <a:rPr lang="ru-RU" altLang="en-US" sz="1200" smtClean="0">
                <a:solidFill>
                  <a:srgbClr val="898989"/>
                </a:solidFill>
              </a:rPr>
              <a:t>9</a:t>
            </a:fld>
            <a:endParaRPr lang="ru-RU" altLang="en-US" sz="1200">
              <a:solidFill>
                <a:srgbClr val="898989"/>
              </a:solidFill>
            </a:endParaRPr>
          </a:p>
        </p:txBody>
      </p:sp>
      <p:sp>
        <p:nvSpPr>
          <p:cNvPr id="10" name="Content Placeholder 9">
            <a:extLst>
              <a:ext uri="{FF2B5EF4-FFF2-40B4-BE49-F238E27FC236}">
                <a16:creationId xmlns:a16="http://schemas.microsoft.com/office/drawing/2014/main" id="{85AF8D88-6B5E-7E55-4D01-C27D8510D83E}"/>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Continued.</a:t>
            </a:r>
            <a:endParaRPr lang="en-IN" sz="1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F35F5D9-59A5-927D-330C-0CE5C2B4C4D5}"/>
              </a:ext>
            </a:extLst>
          </p:cNvPr>
          <p:cNvPicPr>
            <a:picLocks noChangeAspect="1"/>
          </p:cNvPicPr>
          <p:nvPr/>
        </p:nvPicPr>
        <p:blipFill>
          <a:blip r:embed="rId2"/>
          <a:stretch>
            <a:fillRect/>
          </a:stretch>
        </p:blipFill>
        <p:spPr>
          <a:xfrm>
            <a:off x="0" y="2032247"/>
            <a:ext cx="4153040" cy="2980928"/>
          </a:xfrm>
          <a:prstGeom prst="rect">
            <a:avLst/>
          </a:prstGeom>
        </p:spPr>
      </p:pic>
      <p:pic>
        <p:nvPicPr>
          <p:cNvPr id="14" name="Picture 13">
            <a:extLst>
              <a:ext uri="{FF2B5EF4-FFF2-40B4-BE49-F238E27FC236}">
                <a16:creationId xmlns:a16="http://schemas.microsoft.com/office/drawing/2014/main" id="{564F0E2D-6165-47C4-A227-9130675E625B}"/>
              </a:ext>
            </a:extLst>
          </p:cNvPr>
          <p:cNvPicPr>
            <a:picLocks noChangeAspect="1"/>
          </p:cNvPicPr>
          <p:nvPr/>
        </p:nvPicPr>
        <p:blipFill>
          <a:blip r:embed="rId3"/>
          <a:stretch>
            <a:fillRect/>
          </a:stretch>
        </p:blipFill>
        <p:spPr>
          <a:xfrm>
            <a:off x="4096541" y="2414122"/>
            <a:ext cx="5031297" cy="2599053"/>
          </a:xfrm>
          <a:prstGeom prst="rect">
            <a:avLst/>
          </a:prstGeom>
        </p:spPr>
      </p:pic>
    </p:spTree>
    <p:extLst>
      <p:ext uri="{BB962C8B-B14F-4D97-AF65-F5344CB8AC3E}">
        <p14:creationId xmlns:p14="http://schemas.microsoft.com/office/powerpoint/2010/main" val="514689580"/>
      </p:ext>
    </p:extLst>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1535</TotalTime>
  <Words>2529</Words>
  <Application>Microsoft Office PowerPoint</Application>
  <PresentationFormat>On-screen Show (4:3)</PresentationFormat>
  <Paragraphs>181</Paragraphs>
  <Slides>28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Calibri Light</vt:lpstr>
      <vt:lpstr>StandardSymL</vt:lpstr>
      <vt:lpstr>SymbolMT</vt:lpstr>
      <vt:lpstr>Times New Roman</vt:lpstr>
      <vt:lpstr>TimesNewRoman</vt:lpstr>
      <vt:lpstr>TimesNewRomanPS-BoldMT</vt:lpstr>
      <vt:lpstr>TimesNewRomanPSMT</vt:lpstr>
      <vt:lpstr>URWPalladioL-Roma</vt:lpstr>
      <vt:lpstr>Office 主题</vt:lpstr>
      <vt:lpstr>Design of Microwave Polarizers for Wide Band  Radar Cross Section Reduction</vt:lpstr>
      <vt:lpstr>Recommendation from Supervisor</vt:lpstr>
      <vt:lpstr>Problem Identification</vt:lpstr>
      <vt:lpstr>Objective</vt:lpstr>
      <vt:lpstr>Scope of the Project</vt:lpstr>
      <vt:lpstr>Literature Survey</vt:lpstr>
      <vt:lpstr>Literature Survey</vt:lpstr>
      <vt:lpstr>Literature Survey</vt:lpstr>
      <vt:lpstr>Literature survey</vt:lpstr>
      <vt:lpstr>Literature survey</vt:lpstr>
      <vt:lpstr>Proposed Structure</vt:lpstr>
      <vt:lpstr>Design parameters</vt:lpstr>
      <vt:lpstr>S parameters</vt:lpstr>
      <vt:lpstr>Results for S-Parameter</vt:lpstr>
      <vt:lpstr>Results for S-parameter</vt:lpstr>
      <vt:lpstr>Polarization Conversion Ratio</vt:lpstr>
      <vt:lpstr>Results for PCR</vt:lpstr>
      <vt:lpstr>Phase Difference</vt:lpstr>
      <vt:lpstr>Results for Phase difference</vt:lpstr>
      <vt:lpstr>1 bit Coding for RCS</vt:lpstr>
      <vt:lpstr>Metasurface inside Airbox</vt:lpstr>
      <vt:lpstr>Boundary and Excitation</vt:lpstr>
      <vt:lpstr>Applied PML Boundary </vt:lpstr>
      <vt:lpstr>Applied Excitation</vt:lpstr>
      <vt:lpstr>Monostatic RCS Plot</vt:lpstr>
      <vt:lpstr>Bistatic RCS Plot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Bhartendu Chaturvedi</dc:creator>
  <cp:lastModifiedBy>Akshat Sinha</cp:lastModifiedBy>
  <cp:revision>71</cp:revision>
  <dcterms:created xsi:type="dcterms:W3CDTF">1969-12-31T18:30:00Z</dcterms:created>
  <dcterms:modified xsi:type="dcterms:W3CDTF">2023-05-12T06:40:57Z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EE3D4AB4C4C44E079D17D736E0CA564C</vt:lpwstr>
  </property>
  <property fmtid="{D5CDD505-2E9C-101B-9397-08002B2CF9AE}" pid="3" name="KSOProductBuildVer">
    <vt:lpwstr>1033-11.2.0.11417</vt:lpwstr>
  </property>
</Properties>
</file>