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73" d="100"/>
          <a:sy n="73" d="100"/>
        </p:scale>
        <p:origin x="129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30-07-2022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7/30/2022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Autofit/>
          </a:bodyPr>
          <a:lstStyle/>
          <a:p>
            <a:r>
              <a:rPr lang="en-US" sz="4800" dirty="0">
                <a:latin typeface="Times New Roman" panose="02020603050405020304" pitchFamily="18" charset="0"/>
                <a:cs typeface="Times New Roman" panose="02020603050405020304" pitchFamily="18" charset="0"/>
              </a:rPr>
              <a:t>ACTIVITY PREDICTION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OF THE ELDERLY</a:t>
            </a:r>
          </a:p>
        </p:txBody>
      </p:sp>
      <p:sp>
        <p:nvSpPr>
          <p:cNvPr id="7" name="Subtitle 6"/>
          <p:cNvSpPr>
            <a:spLocks noGrp="1"/>
          </p:cNvSpPr>
          <p:nvPr>
            <p:ph type="subTitle" idx="1"/>
          </p:nvPr>
        </p:nvSpPr>
        <p:spPr>
          <a:xfrm>
            <a:off x="1371600" y="4114800"/>
            <a:ext cx="6400800" cy="1981200"/>
          </a:xfrm>
        </p:spPr>
        <p:txBody>
          <a:bodyPr>
            <a:normAutofit fontScale="77500" lnSpcReduction="20000"/>
          </a:bodyPr>
          <a:lstStyle/>
          <a:p>
            <a:r>
              <a:rPr lang="en-US" dirty="0"/>
              <a:t>Student 1 Reg No: RA1911028010032</a:t>
            </a:r>
          </a:p>
          <a:p>
            <a:r>
              <a:rPr lang="en-US" dirty="0"/>
              <a:t>Student 2 Reg No: RA1911029010089</a:t>
            </a:r>
          </a:p>
          <a:p>
            <a:r>
              <a:rPr lang="en-US" dirty="0"/>
              <a:t>Batch ID: NWC032089</a:t>
            </a:r>
          </a:p>
          <a:p>
            <a:r>
              <a:rPr lang="en-US" dirty="0"/>
              <a:t>Guide name and Designation: Mrs. G. </a:t>
            </a:r>
            <a:r>
              <a:rPr lang="en-US" dirty="0" err="1"/>
              <a:t>Parimala</a:t>
            </a:r>
            <a:r>
              <a:rPr lang="en-US" dirty="0"/>
              <a:t>, Assistant Professor</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a:t>COLLEGE </a:t>
            </a:r>
            <a:r>
              <a:rPr lang="en-US" b="1" dirty="0"/>
              <a:t>OF ENGINEERING AND TECHNOLOGY</a:t>
            </a:r>
            <a:endParaRPr lang="en-US" dirty="0"/>
          </a:p>
          <a:p>
            <a:pPr algn="ctr"/>
            <a:r>
              <a:rPr lang="en-US" b="1" dirty="0"/>
              <a:t>DEPARTMENT OF NETWORKING AND COMMUNICATIONS</a:t>
            </a:r>
            <a:endParaRPr lang="en-US" dirty="0"/>
          </a:p>
          <a:p>
            <a:pPr algn="ctr"/>
            <a:r>
              <a:rPr lang="en-US" b="1" dirty="0"/>
              <a:t>18CSP107L / 18CSP108L- MINOR PROJECT / INTERNSHIP</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a:bodyPr>
          <a:lstStyle/>
          <a:p>
            <a:r>
              <a:rPr lang="en-US" sz="4800" dirty="0">
                <a:latin typeface="Algerian" panose="04020705040A02060702" pitchFamily="82" charset="0"/>
              </a:rPr>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7/30/2022</a:t>
            </a:fld>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graphicFrame>
        <p:nvGraphicFramePr>
          <p:cNvPr id="8" name="Table 8">
            <a:extLst>
              <a:ext uri="{FF2B5EF4-FFF2-40B4-BE49-F238E27FC236}">
                <a16:creationId xmlns:a16="http://schemas.microsoft.com/office/drawing/2014/main" id="{42D0D009-3C05-A77C-FCAB-4143C58F64B6}"/>
              </a:ext>
            </a:extLst>
          </p:cNvPr>
          <p:cNvGraphicFramePr>
            <a:graphicFrameLocks noGrp="1"/>
          </p:cNvGraphicFramePr>
          <p:nvPr>
            <p:extLst>
              <p:ext uri="{D42A27DB-BD31-4B8C-83A1-F6EECF244321}">
                <p14:modId xmlns:p14="http://schemas.microsoft.com/office/powerpoint/2010/main" val="3725351126"/>
              </p:ext>
            </p:extLst>
          </p:nvPr>
        </p:nvGraphicFramePr>
        <p:xfrm>
          <a:off x="1524000" y="2801620"/>
          <a:ext cx="6096000" cy="298958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143529230"/>
                    </a:ext>
                  </a:extLst>
                </a:gridCol>
                <a:gridCol w="3657600">
                  <a:extLst>
                    <a:ext uri="{9D8B030D-6E8A-4147-A177-3AD203B41FA5}">
                      <a16:colId xmlns:a16="http://schemas.microsoft.com/office/drawing/2014/main" val="569526025"/>
                    </a:ext>
                  </a:extLst>
                </a:gridCol>
                <a:gridCol w="1600200">
                  <a:extLst>
                    <a:ext uri="{9D8B030D-6E8A-4147-A177-3AD203B41FA5}">
                      <a16:colId xmlns:a16="http://schemas.microsoft.com/office/drawing/2014/main" val="2940288577"/>
                    </a:ext>
                  </a:extLst>
                </a:gridCol>
              </a:tblGrid>
              <a:tr h="469900">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r>
                        <a:rPr lang="en-IN"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val="1485016537"/>
                  </a:ext>
                </a:extLst>
              </a:tr>
              <a:tr h="469900">
                <a:tc>
                  <a:txBody>
                    <a:bodyPr/>
                    <a:lstStyle/>
                    <a:p>
                      <a:pPr algn="ctr"/>
                      <a:r>
                        <a:rPr lang="en-IN" dirty="0">
                          <a:latin typeface="Times New Roman" panose="02020603050405020304" pitchFamily="18" charset="0"/>
                          <a:cs typeface="Times New Roman" panose="02020603050405020304" pitchFamily="18" charset="0"/>
                        </a:rPr>
                        <a:t>1. </a:t>
                      </a:r>
                    </a:p>
                  </a:txBody>
                  <a:tcPr/>
                </a:tc>
                <a:tc>
                  <a:txBody>
                    <a:bodyPr/>
                    <a:lstStyle/>
                    <a:p>
                      <a:pPr algn="ctr"/>
                      <a:r>
                        <a:rPr lang="en-IN" dirty="0">
                          <a:latin typeface="Times New Roman" panose="02020603050405020304" pitchFamily="18" charset="0"/>
                          <a:cs typeface="Times New Roman" panose="02020603050405020304" pitchFamily="18" charset="0"/>
                        </a:rPr>
                        <a:t>INTRODUCTION</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72740158"/>
                  </a:ext>
                </a:extLst>
              </a:tr>
              <a:tr h="46990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MOTIVATION</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664771361"/>
                  </a:ext>
                </a:extLst>
              </a:tr>
              <a:tr h="46990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INNOVATION IDEA OF THE PROJECT</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467555245"/>
                  </a:ext>
                </a:extLst>
              </a:tr>
              <a:tr h="46990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PURPOSE OF THE PROJECT</a:t>
                      </a:r>
                    </a:p>
                  </a:txBody>
                  <a:tcPr/>
                </a:tc>
                <a:tc>
                  <a:txBody>
                    <a:bodyPr/>
                    <a:lstStyle/>
                    <a:p>
                      <a:pPr algn="ctr"/>
                      <a:r>
                        <a:rPr lang="en-IN"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91989537"/>
                  </a:ext>
                </a:extLst>
              </a:tr>
              <a:tr h="46990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SCOPE OF THE PROJECT</a:t>
                      </a:r>
                    </a:p>
                  </a:txBody>
                  <a:tcPr/>
                </a:tc>
                <a:tc>
                  <a:txBody>
                    <a:bodyPr/>
                    <a:lstStyle/>
                    <a:p>
                      <a:pPr algn="ctr"/>
                      <a:r>
                        <a:rPr lang="en-IN"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339999590"/>
                  </a:ext>
                </a:extLst>
              </a:tr>
            </a:tbl>
          </a:graphicData>
        </a:graphic>
      </p:graphicFrame>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7CE7-2165-FC75-74BD-408950831878}"/>
              </a:ext>
            </a:extLst>
          </p:cNvPr>
          <p:cNvSpPr>
            <a:spLocks noGrp="1"/>
          </p:cNvSpPr>
          <p:nvPr>
            <p:ph type="title"/>
          </p:nvPr>
        </p:nvSpPr>
        <p:spPr/>
        <p:txBody>
          <a:bodyPr>
            <a:normAutofit/>
          </a:bodyPr>
          <a:lstStyle/>
          <a:p>
            <a:r>
              <a:rPr lang="en-IN" sz="54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33CC7B97-02E5-DB12-57D0-6DB6BA44E2DC}"/>
              </a:ext>
            </a:extLst>
          </p:cNvPr>
          <p:cNvSpPr>
            <a:spLocks noGrp="1"/>
          </p:cNvSpPr>
          <p:nvPr>
            <p:ph idx="1"/>
          </p:nvPr>
        </p:nvSpPr>
        <p:spPr>
          <a:xfrm>
            <a:off x="457200" y="1905000"/>
            <a:ext cx="8229600" cy="4221163"/>
          </a:xfrm>
        </p:spPr>
        <p:txBody>
          <a:bodyPr>
            <a:normAutofit/>
          </a:bodyPr>
          <a:lstStyle/>
          <a:p>
            <a:r>
              <a:rPr lang="en-IN" sz="2800" dirty="0">
                <a:latin typeface="Times New Roman" panose="02020603050405020304" pitchFamily="18" charset="0"/>
                <a:cs typeface="Times New Roman" panose="02020603050405020304" pitchFamily="18" charset="0"/>
              </a:rPr>
              <a:t>This is a web based application for a smart healthcare monitoring system. </a:t>
            </a:r>
          </a:p>
          <a:p>
            <a:r>
              <a:rPr lang="en-IN" sz="2800" dirty="0">
                <a:latin typeface="Times New Roman" panose="02020603050405020304" pitchFamily="18" charset="0"/>
                <a:cs typeface="Times New Roman" panose="02020603050405020304" pitchFamily="18" charset="0"/>
              </a:rPr>
              <a:t>This application is made for the elderly people living alone in developing countries to predict their activity in their homes using sensors.</a:t>
            </a:r>
          </a:p>
          <a:p>
            <a:r>
              <a:rPr lang="en-IN" sz="2800" dirty="0">
                <a:latin typeface="Times New Roman" panose="02020603050405020304" pitchFamily="18" charset="0"/>
                <a:cs typeface="Times New Roman" panose="02020603050405020304" pitchFamily="18" charset="0"/>
              </a:rPr>
              <a:t>This application employs Artificial Intelligence and Machine Learning techniques such as Decision Tree Classifiers and Logistic Regressors.</a:t>
            </a:r>
          </a:p>
        </p:txBody>
      </p:sp>
      <p:sp>
        <p:nvSpPr>
          <p:cNvPr id="4" name="Date Placeholder 3">
            <a:extLst>
              <a:ext uri="{FF2B5EF4-FFF2-40B4-BE49-F238E27FC236}">
                <a16:creationId xmlns:a16="http://schemas.microsoft.com/office/drawing/2014/main" id="{973A1E2F-F354-B71C-8794-1FC0B1123188}"/>
              </a:ext>
            </a:extLst>
          </p:cNvPr>
          <p:cNvSpPr>
            <a:spLocks noGrp="1"/>
          </p:cNvSpPr>
          <p:nvPr>
            <p:ph type="dt" sz="half" idx="10"/>
          </p:nvPr>
        </p:nvSpPr>
        <p:spPr/>
        <p:txBody>
          <a:bodyPr/>
          <a:lstStyle/>
          <a:p>
            <a:fld id="{ABD8F6B8-6CCD-44CC-8EC5-043D277CA19F}" type="datetime1">
              <a:rPr lang="en-US" smtClean="0"/>
              <a:t>7/30/2022</a:t>
            </a:fld>
            <a:endParaRPr lang="en-US"/>
          </a:p>
        </p:txBody>
      </p:sp>
      <p:sp>
        <p:nvSpPr>
          <p:cNvPr id="6" name="Slide Number Placeholder 5">
            <a:extLst>
              <a:ext uri="{FF2B5EF4-FFF2-40B4-BE49-F238E27FC236}">
                <a16:creationId xmlns:a16="http://schemas.microsoft.com/office/drawing/2014/main" id="{3BBB03CC-95F6-0AD2-54AB-BB3E86A97C4D}"/>
              </a:ext>
            </a:extLst>
          </p:cNvPr>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324103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CF8E-E550-DD87-7738-98CE1DDA6FFB}"/>
              </a:ext>
            </a:extLst>
          </p:cNvPr>
          <p:cNvSpPr>
            <a:spLocks noGrp="1"/>
          </p:cNvSpPr>
          <p:nvPr>
            <p:ph type="title"/>
          </p:nvPr>
        </p:nvSpPr>
        <p:spPr/>
        <p:txBody>
          <a:bodyPr>
            <a:normAutofit/>
          </a:bodyPr>
          <a:lstStyle/>
          <a:p>
            <a:r>
              <a:rPr lang="en-IN" sz="5400" dirty="0">
                <a:latin typeface="Algerian" panose="04020705040A02060702" pitchFamily="82" charset="0"/>
              </a:rPr>
              <a:t>MOTIVATION</a:t>
            </a:r>
          </a:p>
        </p:txBody>
      </p:sp>
      <p:sp>
        <p:nvSpPr>
          <p:cNvPr id="3" name="Content Placeholder 2">
            <a:extLst>
              <a:ext uri="{FF2B5EF4-FFF2-40B4-BE49-F238E27FC236}">
                <a16:creationId xmlns:a16="http://schemas.microsoft.com/office/drawing/2014/main" id="{26302A15-FDC5-5AE0-58CE-0D57E996632C}"/>
              </a:ext>
            </a:extLst>
          </p:cNvPr>
          <p:cNvSpPr>
            <a:spLocks noGrp="1"/>
          </p:cNvSpPr>
          <p:nvPr>
            <p:ph idx="1"/>
          </p:nvPr>
        </p:nvSpPr>
        <p:spPr>
          <a:xfrm>
            <a:off x="457200" y="1905000"/>
            <a:ext cx="8229600" cy="4221163"/>
          </a:xfrm>
        </p:spPr>
        <p:txBody>
          <a:bodyPr>
            <a:normAutofit/>
          </a:bodyPr>
          <a:lstStyle/>
          <a:p>
            <a:r>
              <a:rPr lang="en-IN" sz="2800" dirty="0">
                <a:latin typeface="Times New Roman" panose="02020603050405020304" pitchFamily="18" charset="0"/>
                <a:cs typeface="Times New Roman" panose="02020603050405020304" pitchFamily="18" charset="0"/>
              </a:rPr>
              <a:t>In many developing countries, senior citizens often live alone and are responsible for managing their own jobs.</a:t>
            </a:r>
          </a:p>
          <a:p>
            <a:r>
              <a:rPr lang="en-IN" sz="2800" dirty="0">
                <a:latin typeface="Times New Roman" panose="02020603050405020304" pitchFamily="18" charset="0"/>
                <a:cs typeface="Times New Roman" panose="02020603050405020304" pitchFamily="18" charset="0"/>
              </a:rPr>
              <a:t>With so many advancement in technology and a highly competitive work environment, the elderly’s self-sufficiency has become a source of concern.</a:t>
            </a:r>
          </a:p>
          <a:p>
            <a:r>
              <a:rPr lang="en-IN" sz="2800" dirty="0">
                <a:latin typeface="Times New Roman" panose="02020603050405020304" pitchFamily="18" charset="0"/>
                <a:cs typeface="Times New Roman" panose="02020603050405020304" pitchFamily="18" charset="0"/>
              </a:rPr>
              <a:t>A product has to be created in order to assure the wellbeing of their physical and mental health using smart gadgets and developing technology.</a:t>
            </a:r>
          </a:p>
        </p:txBody>
      </p:sp>
      <p:sp>
        <p:nvSpPr>
          <p:cNvPr id="4" name="Date Placeholder 3">
            <a:extLst>
              <a:ext uri="{FF2B5EF4-FFF2-40B4-BE49-F238E27FC236}">
                <a16:creationId xmlns:a16="http://schemas.microsoft.com/office/drawing/2014/main" id="{9B1BE3A9-A251-9271-F1D0-AA24077BFC23}"/>
              </a:ext>
            </a:extLst>
          </p:cNvPr>
          <p:cNvSpPr>
            <a:spLocks noGrp="1"/>
          </p:cNvSpPr>
          <p:nvPr>
            <p:ph type="dt" sz="half" idx="10"/>
          </p:nvPr>
        </p:nvSpPr>
        <p:spPr/>
        <p:txBody>
          <a:bodyPr/>
          <a:lstStyle/>
          <a:p>
            <a:fld id="{ABD8F6B8-6CCD-44CC-8EC5-043D277CA19F}" type="datetime1">
              <a:rPr lang="en-US" smtClean="0"/>
              <a:t>7/30/2022</a:t>
            </a:fld>
            <a:endParaRPr lang="en-US"/>
          </a:p>
        </p:txBody>
      </p:sp>
      <p:sp>
        <p:nvSpPr>
          <p:cNvPr id="6" name="Slide Number Placeholder 5">
            <a:extLst>
              <a:ext uri="{FF2B5EF4-FFF2-40B4-BE49-F238E27FC236}">
                <a16:creationId xmlns:a16="http://schemas.microsoft.com/office/drawing/2014/main" id="{FDCBF630-0507-EE69-A0D8-4AF691B9004D}"/>
              </a:ext>
            </a:extLst>
          </p:cNvPr>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421291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D8F1-603E-5392-109E-748E5689B37A}"/>
              </a:ext>
            </a:extLst>
          </p:cNvPr>
          <p:cNvSpPr>
            <a:spLocks noGrp="1"/>
          </p:cNvSpPr>
          <p:nvPr>
            <p:ph type="title"/>
          </p:nvPr>
        </p:nvSpPr>
        <p:spPr/>
        <p:txBody>
          <a:bodyPr>
            <a:normAutofit/>
          </a:bodyPr>
          <a:lstStyle/>
          <a:p>
            <a:r>
              <a:rPr lang="en-IN" sz="5400" dirty="0">
                <a:latin typeface="Algerian" panose="04020705040A02060702" pitchFamily="82" charset="0"/>
              </a:rPr>
              <a:t>INNOVATION IDEA</a:t>
            </a:r>
          </a:p>
        </p:txBody>
      </p:sp>
      <p:sp>
        <p:nvSpPr>
          <p:cNvPr id="3" name="Content Placeholder 2">
            <a:extLst>
              <a:ext uri="{FF2B5EF4-FFF2-40B4-BE49-F238E27FC236}">
                <a16:creationId xmlns:a16="http://schemas.microsoft.com/office/drawing/2014/main" id="{AE903F19-25CC-12A6-12A0-E9A5181CBE14}"/>
              </a:ext>
            </a:extLst>
          </p:cNvPr>
          <p:cNvSpPr>
            <a:spLocks noGrp="1"/>
          </p:cNvSpPr>
          <p:nvPr>
            <p:ph idx="1"/>
          </p:nvPr>
        </p:nvSpPr>
        <p:spPr>
          <a:xfrm>
            <a:off x="457200" y="2057400"/>
            <a:ext cx="8229600" cy="4068763"/>
          </a:xfrm>
        </p:spPr>
        <p:txBody>
          <a:bodyPr>
            <a:normAutofit/>
          </a:bodyPr>
          <a:lstStyle/>
          <a:p>
            <a:r>
              <a:rPr lang="en-IN" sz="2800" dirty="0">
                <a:latin typeface="Times New Roman" panose="02020603050405020304" pitchFamily="18" charset="0"/>
                <a:cs typeface="Times New Roman" panose="02020603050405020304" pitchFamily="18" charset="0"/>
              </a:rPr>
              <a:t>The web application takes sensor readings from their smartphones to track hand and leg movements, as well as body temperature and predicts activity based on the sensor coordinates provided.</a:t>
            </a:r>
          </a:p>
          <a:p>
            <a:r>
              <a:rPr lang="en-IN" sz="2800" dirty="0">
                <a:latin typeface="Times New Roman" panose="02020603050405020304" pitchFamily="18" charset="0"/>
                <a:cs typeface="Times New Roman" panose="02020603050405020304" pitchFamily="18" charset="0"/>
              </a:rPr>
              <a:t>We hope to develop a smart application to measure the daily activities of the elderly for their physical and mental well-being.</a:t>
            </a:r>
          </a:p>
        </p:txBody>
      </p:sp>
      <p:sp>
        <p:nvSpPr>
          <p:cNvPr id="4" name="Date Placeholder 3">
            <a:extLst>
              <a:ext uri="{FF2B5EF4-FFF2-40B4-BE49-F238E27FC236}">
                <a16:creationId xmlns:a16="http://schemas.microsoft.com/office/drawing/2014/main" id="{B5A6ACDA-B349-B8F3-A0AC-6948B97E5C5A}"/>
              </a:ext>
            </a:extLst>
          </p:cNvPr>
          <p:cNvSpPr>
            <a:spLocks noGrp="1"/>
          </p:cNvSpPr>
          <p:nvPr>
            <p:ph type="dt" sz="half" idx="10"/>
          </p:nvPr>
        </p:nvSpPr>
        <p:spPr/>
        <p:txBody>
          <a:bodyPr/>
          <a:lstStyle/>
          <a:p>
            <a:fld id="{ABD8F6B8-6CCD-44CC-8EC5-043D277CA19F}" type="datetime1">
              <a:rPr lang="en-US" smtClean="0"/>
              <a:t>7/30/2022</a:t>
            </a:fld>
            <a:endParaRPr lang="en-US"/>
          </a:p>
        </p:txBody>
      </p:sp>
      <p:sp>
        <p:nvSpPr>
          <p:cNvPr id="6" name="Slide Number Placeholder 5">
            <a:extLst>
              <a:ext uri="{FF2B5EF4-FFF2-40B4-BE49-F238E27FC236}">
                <a16:creationId xmlns:a16="http://schemas.microsoft.com/office/drawing/2014/main" id="{B40DC2DF-41E8-8466-D900-A3FD91011863}"/>
              </a:ext>
            </a:extLst>
          </p:cNvPr>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347089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C056-99D3-D055-0554-2D6BC080EC7F}"/>
              </a:ext>
            </a:extLst>
          </p:cNvPr>
          <p:cNvSpPr>
            <a:spLocks noGrp="1"/>
          </p:cNvSpPr>
          <p:nvPr>
            <p:ph type="title"/>
          </p:nvPr>
        </p:nvSpPr>
        <p:spPr/>
        <p:txBody>
          <a:bodyPr>
            <a:normAutofit/>
          </a:bodyPr>
          <a:lstStyle/>
          <a:p>
            <a:r>
              <a:rPr lang="en-IN" sz="5400" dirty="0">
                <a:latin typeface="Algerian" panose="04020705040A02060702" pitchFamily="82" charset="0"/>
              </a:rPr>
              <a:t>PURPOSE</a:t>
            </a:r>
          </a:p>
        </p:txBody>
      </p:sp>
      <p:sp>
        <p:nvSpPr>
          <p:cNvPr id="3" name="Content Placeholder 2">
            <a:extLst>
              <a:ext uri="{FF2B5EF4-FFF2-40B4-BE49-F238E27FC236}">
                <a16:creationId xmlns:a16="http://schemas.microsoft.com/office/drawing/2014/main" id="{380F11CA-6FB0-F938-1BFE-EB8A0761B30F}"/>
              </a:ext>
            </a:extLst>
          </p:cNvPr>
          <p:cNvSpPr>
            <a:spLocks noGrp="1"/>
          </p:cNvSpPr>
          <p:nvPr>
            <p:ph idx="1"/>
          </p:nvPr>
        </p:nvSpPr>
        <p:spPr>
          <a:xfrm>
            <a:off x="457200" y="1676400"/>
            <a:ext cx="8229600" cy="4449763"/>
          </a:xfrm>
        </p:spPr>
        <p:txBody>
          <a:bodyPr>
            <a:normAutofit fontScale="92500" lnSpcReduction="10000"/>
          </a:bodyPr>
          <a:lstStyle/>
          <a:p>
            <a:r>
              <a:rPr lang="en-IN" sz="3000" dirty="0">
                <a:latin typeface="Times New Roman" panose="02020603050405020304" pitchFamily="18" charset="0"/>
                <a:cs typeface="Times New Roman" panose="02020603050405020304" pitchFamily="18" charset="0"/>
              </a:rPr>
              <a:t>The purpose of the project is to gain the insight about the activities of the elderly and to predict their movements that could be useful to them and is easily assessable as well as operable.</a:t>
            </a:r>
          </a:p>
          <a:p>
            <a:r>
              <a:rPr lang="en-IN" sz="3000" dirty="0">
                <a:latin typeface="Times New Roman" panose="02020603050405020304" pitchFamily="18" charset="0"/>
                <a:cs typeface="Times New Roman" panose="02020603050405020304" pitchFamily="18" charset="0"/>
              </a:rPr>
              <a:t>This will be done using Artificial Intelligence and Machine Learning concepts like Decision Tree Classifiers and Logistics Regressors.</a:t>
            </a:r>
          </a:p>
          <a:p>
            <a:r>
              <a:rPr lang="en-IN" sz="3000" dirty="0">
                <a:latin typeface="Times New Roman" panose="02020603050405020304" pitchFamily="18" charset="0"/>
                <a:cs typeface="Times New Roman" panose="02020603050405020304" pitchFamily="18" charset="0"/>
              </a:rPr>
              <a:t>On the basis of activity prediction, immediate action can be taken in the event of an emergency or if unusual pattern in their daily lives is discovered.</a:t>
            </a:r>
          </a:p>
          <a:p>
            <a:endParaRPr lang="en-IN" dirty="0"/>
          </a:p>
        </p:txBody>
      </p:sp>
      <p:sp>
        <p:nvSpPr>
          <p:cNvPr id="4" name="Date Placeholder 3">
            <a:extLst>
              <a:ext uri="{FF2B5EF4-FFF2-40B4-BE49-F238E27FC236}">
                <a16:creationId xmlns:a16="http://schemas.microsoft.com/office/drawing/2014/main" id="{F4D1AC6A-092C-C7CE-DFFB-81961BB796F3}"/>
              </a:ext>
            </a:extLst>
          </p:cNvPr>
          <p:cNvSpPr>
            <a:spLocks noGrp="1"/>
          </p:cNvSpPr>
          <p:nvPr>
            <p:ph type="dt" sz="half" idx="10"/>
          </p:nvPr>
        </p:nvSpPr>
        <p:spPr/>
        <p:txBody>
          <a:bodyPr/>
          <a:lstStyle/>
          <a:p>
            <a:fld id="{ABD8F6B8-6CCD-44CC-8EC5-043D277CA19F}" type="datetime1">
              <a:rPr lang="en-US" smtClean="0"/>
              <a:t>7/30/2022</a:t>
            </a:fld>
            <a:endParaRPr lang="en-US"/>
          </a:p>
        </p:txBody>
      </p:sp>
      <p:sp>
        <p:nvSpPr>
          <p:cNvPr id="6" name="Slide Number Placeholder 5">
            <a:extLst>
              <a:ext uri="{FF2B5EF4-FFF2-40B4-BE49-F238E27FC236}">
                <a16:creationId xmlns:a16="http://schemas.microsoft.com/office/drawing/2014/main" id="{06A5579A-5543-EA34-9CE3-5F939AD3E2DF}"/>
              </a:ext>
            </a:extLst>
          </p:cNvPr>
          <p:cNvSpPr>
            <a:spLocks noGrp="1"/>
          </p:cNvSpPr>
          <p:nvPr>
            <p:ph type="sldNum" sz="quarter" idx="12"/>
          </p:nvPr>
        </p:nvSpPr>
        <p:spPr/>
        <p:txBody>
          <a:bodyPr/>
          <a:lstStyle/>
          <a:p>
            <a:fld id="{4F7E9C80-C75B-4B75-A6C5-E58A18995148}" type="slidenum">
              <a:rPr lang="en-US" smtClean="0"/>
              <a:t>6</a:t>
            </a:fld>
            <a:endParaRPr lang="en-US"/>
          </a:p>
        </p:txBody>
      </p:sp>
    </p:spTree>
    <p:extLst>
      <p:ext uri="{BB962C8B-B14F-4D97-AF65-F5344CB8AC3E}">
        <p14:creationId xmlns:p14="http://schemas.microsoft.com/office/powerpoint/2010/main" val="101719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9414-A020-829D-FEEC-B29CBF405B96}"/>
              </a:ext>
            </a:extLst>
          </p:cNvPr>
          <p:cNvSpPr>
            <a:spLocks noGrp="1"/>
          </p:cNvSpPr>
          <p:nvPr>
            <p:ph type="title"/>
          </p:nvPr>
        </p:nvSpPr>
        <p:spPr/>
        <p:txBody>
          <a:bodyPr>
            <a:normAutofit/>
          </a:bodyPr>
          <a:lstStyle/>
          <a:p>
            <a:r>
              <a:rPr lang="en-IN" sz="5400" dirty="0">
                <a:latin typeface="Algerian" panose="04020705040A02060702" pitchFamily="82" charset="0"/>
              </a:rPr>
              <a:t>SCOPE</a:t>
            </a:r>
          </a:p>
        </p:txBody>
      </p:sp>
      <p:sp>
        <p:nvSpPr>
          <p:cNvPr id="3" name="Content Placeholder 2">
            <a:extLst>
              <a:ext uri="{FF2B5EF4-FFF2-40B4-BE49-F238E27FC236}">
                <a16:creationId xmlns:a16="http://schemas.microsoft.com/office/drawing/2014/main" id="{69BD9BFA-7021-3B88-6D78-3C835CBDB902}"/>
              </a:ext>
            </a:extLst>
          </p:cNvPr>
          <p:cNvSpPr>
            <a:spLocks noGrp="1"/>
          </p:cNvSpPr>
          <p:nvPr>
            <p:ph idx="1"/>
          </p:nvPr>
        </p:nvSpPr>
        <p:spPr>
          <a:xfrm>
            <a:off x="457200" y="1752600"/>
            <a:ext cx="8229600" cy="4373563"/>
          </a:xfrm>
        </p:spPr>
        <p:txBody>
          <a:bodyPr>
            <a:normAutofit fontScale="85000" lnSpcReduction="10000"/>
          </a:bodyPr>
          <a:lstStyle/>
          <a:p>
            <a:r>
              <a:rPr lang="en-IN" sz="3300" dirty="0">
                <a:latin typeface="Times New Roman" panose="02020603050405020304" pitchFamily="18" charset="0"/>
                <a:cs typeface="Times New Roman" panose="02020603050405020304" pitchFamily="18" charset="0"/>
              </a:rPr>
              <a:t>Elderly folks don't get the care they need because of rising workloads and a poor work-life balance of their family members. Therefore, intelligent technology is required to keep an eye on the actions and to give prompt assistance in the event of an emergency.</a:t>
            </a:r>
          </a:p>
          <a:p>
            <a:r>
              <a:rPr lang="en-IN" sz="3300" dirty="0">
                <a:latin typeface="Times New Roman" panose="02020603050405020304" pitchFamily="18" charset="0"/>
                <a:cs typeface="Times New Roman" panose="02020603050405020304" pitchFamily="18" charset="0"/>
              </a:rPr>
              <a:t>The scope is to use a tri-axial accelerometer to detect falls and report such findings to an emergency centre. </a:t>
            </a:r>
          </a:p>
          <a:p>
            <a:r>
              <a:rPr lang="en-IN" sz="3300" dirty="0">
                <a:latin typeface="Times New Roman" panose="02020603050405020304" pitchFamily="18" charset="0"/>
                <a:cs typeface="Times New Roman" panose="02020603050405020304" pitchFamily="18" charset="0"/>
              </a:rPr>
              <a:t>The application project uses a machine learning-based fall detector and multi-agent architecture for contacting emergency assistance.</a:t>
            </a:r>
          </a:p>
          <a:p>
            <a:endParaRPr lang="en-IN" dirty="0"/>
          </a:p>
        </p:txBody>
      </p:sp>
      <p:sp>
        <p:nvSpPr>
          <p:cNvPr id="4" name="Date Placeholder 3">
            <a:extLst>
              <a:ext uri="{FF2B5EF4-FFF2-40B4-BE49-F238E27FC236}">
                <a16:creationId xmlns:a16="http://schemas.microsoft.com/office/drawing/2014/main" id="{F9F1CA73-94A4-85E8-B03C-0BDE2F88CC23}"/>
              </a:ext>
            </a:extLst>
          </p:cNvPr>
          <p:cNvSpPr>
            <a:spLocks noGrp="1"/>
          </p:cNvSpPr>
          <p:nvPr>
            <p:ph type="dt" sz="half" idx="10"/>
          </p:nvPr>
        </p:nvSpPr>
        <p:spPr/>
        <p:txBody>
          <a:bodyPr/>
          <a:lstStyle/>
          <a:p>
            <a:fld id="{ABD8F6B8-6CCD-44CC-8EC5-043D277CA19F}" type="datetime1">
              <a:rPr lang="en-US" smtClean="0"/>
              <a:t>7/30/2022</a:t>
            </a:fld>
            <a:endParaRPr lang="en-US"/>
          </a:p>
        </p:txBody>
      </p:sp>
      <p:sp>
        <p:nvSpPr>
          <p:cNvPr id="6" name="Slide Number Placeholder 5">
            <a:extLst>
              <a:ext uri="{FF2B5EF4-FFF2-40B4-BE49-F238E27FC236}">
                <a16:creationId xmlns:a16="http://schemas.microsoft.com/office/drawing/2014/main" id="{B2D165C0-E5F2-DE6A-C803-E591AC3C82B7}"/>
              </a:ext>
            </a:extLst>
          </p:cNvPr>
          <p:cNvSpPr>
            <a:spLocks noGrp="1"/>
          </p:cNvSpPr>
          <p:nvPr>
            <p:ph type="sldNum" sz="quarter" idx="12"/>
          </p:nvPr>
        </p:nvSpPr>
        <p:spPr/>
        <p:txBody>
          <a:bodyPr/>
          <a:lstStyle/>
          <a:p>
            <a:fld id="{4F7E9C80-C75B-4B75-A6C5-E58A18995148}" type="slidenum">
              <a:rPr lang="en-US" smtClean="0"/>
              <a:t>7</a:t>
            </a:fld>
            <a:endParaRPr lang="en-US"/>
          </a:p>
        </p:txBody>
      </p:sp>
    </p:spTree>
    <p:extLst>
      <p:ext uri="{BB962C8B-B14F-4D97-AF65-F5344CB8AC3E}">
        <p14:creationId xmlns:p14="http://schemas.microsoft.com/office/powerpoint/2010/main" val="333969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sz="66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7/30/2022</a:t>
            </a:fld>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8</a:t>
            </a:fld>
            <a:endParaRPr lang="en-US"/>
          </a:p>
        </p:txBody>
      </p:sp>
    </p:spTree>
    <p:extLst>
      <p:ext uri="{BB962C8B-B14F-4D97-AF65-F5344CB8AC3E}">
        <p14:creationId xmlns:p14="http://schemas.microsoft.com/office/powerpoint/2010/main" val="3251805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464</Words>
  <Application>Microsoft Office PowerPoint</Application>
  <PresentationFormat>On-screen Show (4:3)</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Times New Roman</vt:lpstr>
      <vt:lpstr>Office Theme</vt:lpstr>
      <vt:lpstr>ACTIVITY PREDICTION  OF THE ELDERLY</vt:lpstr>
      <vt:lpstr>      TABLE OF CONTENTS</vt:lpstr>
      <vt:lpstr>INTRODUCTION</vt:lpstr>
      <vt:lpstr>MOTIVATION</vt:lpstr>
      <vt:lpstr>INNOVATION IDEA</vt:lpstr>
      <vt:lpstr>PURPOSE</vt:lpstr>
      <vt:lpstr>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Swarnima Gupta</cp:lastModifiedBy>
  <cp:revision>17</cp:revision>
  <dcterms:created xsi:type="dcterms:W3CDTF">2020-05-13T07:00:09Z</dcterms:created>
  <dcterms:modified xsi:type="dcterms:W3CDTF">2022-07-29T19:48:45Z</dcterms:modified>
</cp:coreProperties>
</file>