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57" r:id="rId3"/>
    <p:sldId id="259" r:id="rId4"/>
    <p:sldId id="260" r:id="rId5"/>
    <p:sldId id="271" r:id="rId6"/>
    <p:sldId id="261" r:id="rId7"/>
    <p:sldId id="262" r:id="rId8"/>
    <p:sldId id="264" r:id="rId9"/>
    <p:sldId id="263" r:id="rId10"/>
    <p:sldId id="268" r:id="rId11"/>
    <p:sldId id="265" r:id="rId12"/>
    <p:sldId id="266" r:id="rId13"/>
    <p:sldId id="267" r:id="rId14"/>
    <p:sldId id="279" r:id="rId15"/>
    <p:sldId id="270" r:id="rId16"/>
    <p:sldId id="272" r:id="rId17"/>
    <p:sldId id="282" r:id="rId18"/>
    <p:sldId id="273" r:id="rId19"/>
    <p:sldId id="281" r:id="rId20"/>
    <p:sldId id="280" r:id="rId21"/>
    <p:sldId id="275" r:id="rId22"/>
    <p:sldId id="276" r:id="rId23"/>
    <p:sldId id="277" r:id="rId24"/>
    <p:sldId id="278" r:id="rId25"/>
    <p:sldId id="25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07" autoAdjust="0"/>
  </p:normalViewPr>
  <p:slideViewPr>
    <p:cSldViewPr showGuides="1">
      <p:cViewPr varScale="1">
        <p:scale>
          <a:sx n="69" d="100"/>
          <a:sy n="69" d="100"/>
        </p:scale>
        <p:origin x="133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7644A8-B0AC-45E9-9357-5C0BC310210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IN"/>
        </a:p>
      </dgm:t>
    </dgm:pt>
    <dgm:pt modelId="{0AE666E7-C98E-4BB1-8801-6040D2C4E74E}">
      <dgm:prSet phldrT="[Text]"/>
      <dgm:spPr/>
      <dgm:t>
        <a:bodyPr/>
        <a:lstStyle/>
        <a:p>
          <a:r>
            <a:rPr lang="en-IN" dirty="0"/>
            <a:t>MODELLING: SKLEARN</a:t>
          </a:r>
        </a:p>
      </dgm:t>
    </dgm:pt>
    <dgm:pt modelId="{ED614819-B565-4F76-A947-E2A78875D1E9}" type="parTrans" cxnId="{E7B3FFC3-F095-466F-9770-0BE8934F5012}">
      <dgm:prSet/>
      <dgm:spPr/>
      <dgm:t>
        <a:bodyPr/>
        <a:lstStyle/>
        <a:p>
          <a:endParaRPr lang="en-IN"/>
        </a:p>
      </dgm:t>
    </dgm:pt>
    <dgm:pt modelId="{A4FB5EA7-0C60-4F0B-82B5-6DCC04FF074A}" type="sibTrans" cxnId="{E7B3FFC3-F095-466F-9770-0BE8934F5012}">
      <dgm:prSet/>
      <dgm:spPr/>
      <dgm:t>
        <a:bodyPr/>
        <a:lstStyle/>
        <a:p>
          <a:endParaRPr lang="en-IN"/>
        </a:p>
      </dgm:t>
    </dgm:pt>
    <dgm:pt modelId="{D9AB284D-156C-4559-AB50-E79FDE2A7B2E}">
      <dgm:prSet phldrT="[Text]"/>
      <dgm:spPr/>
      <dgm:t>
        <a:bodyPr/>
        <a:lstStyle/>
        <a:p>
          <a:pPr>
            <a:buNone/>
          </a:pPr>
          <a:r>
            <a:rPr lang="en-IN" b="0" i="0" dirty="0"/>
            <a:t>Principal component analysis</a:t>
          </a:r>
          <a:endParaRPr lang="en-IN" dirty="0"/>
        </a:p>
      </dgm:t>
    </dgm:pt>
    <dgm:pt modelId="{9AB2B8D8-EA04-4E69-9498-52278C4B64B3}" type="parTrans" cxnId="{D73311A8-2D17-48F5-B0CC-75B5BBA2B33B}">
      <dgm:prSet/>
      <dgm:spPr/>
      <dgm:t>
        <a:bodyPr/>
        <a:lstStyle/>
        <a:p>
          <a:endParaRPr lang="en-IN"/>
        </a:p>
      </dgm:t>
    </dgm:pt>
    <dgm:pt modelId="{9D8C86BF-7485-47D9-978C-036B68DC8916}" type="sibTrans" cxnId="{D73311A8-2D17-48F5-B0CC-75B5BBA2B33B}">
      <dgm:prSet/>
      <dgm:spPr/>
      <dgm:t>
        <a:bodyPr/>
        <a:lstStyle/>
        <a:p>
          <a:endParaRPr lang="en-IN"/>
        </a:p>
      </dgm:t>
    </dgm:pt>
    <dgm:pt modelId="{4D77D51A-8540-405E-ACF0-1D3ACA49C24A}">
      <dgm:prSet phldrT="[Text]"/>
      <dgm:spPr/>
      <dgm:t>
        <a:bodyPr/>
        <a:lstStyle/>
        <a:p>
          <a:pPr>
            <a:buNone/>
          </a:pPr>
          <a:r>
            <a:rPr lang="en-IN" b="0" i="0" u="none" strike="noStrike" dirty="0">
              <a:effectLst/>
              <a:latin typeface="Times New Roman" panose="02020603050405020304" pitchFamily="18" charset="0"/>
              <a:cs typeface="Times New Roman" panose="02020603050405020304" pitchFamily="18" charset="0"/>
            </a:rPr>
            <a:t>Decision tree Classifier</a:t>
          </a:r>
          <a:endParaRPr lang="en-IN" dirty="0"/>
        </a:p>
      </dgm:t>
    </dgm:pt>
    <dgm:pt modelId="{4FEA4AF8-E205-4BBE-A117-9A4939C7B551}" type="parTrans" cxnId="{1EC571CC-F641-488F-9AE0-869252909FB5}">
      <dgm:prSet/>
      <dgm:spPr/>
      <dgm:t>
        <a:bodyPr/>
        <a:lstStyle/>
        <a:p>
          <a:endParaRPr lang="en-IN"/>
        </a:p>
      </dgm:t>
    </dgm:pt>
    <dgm:pt modelId="{E6140BE7-8075-4213-AD2F-62908496A3D7}" type="sibTrans" cxnId="{1EC571CC-F641-488F-9AE0-869252909FB5}">
      <dgm:prSet/>
      <dgm:spPr/>
      <dgm:t>
        <a:bodyPr/>
        <a:lstStyle/>
        <a:p>
          <a:endParaRPr lang="en-IN"/>
        </a:p>
      </dgm:t>
    </dgm:pt>
    <dgm:pt modelId="{A4AB71C8-7A6B-476E-A333-21FA19473FAD}">
      <dgm:prSet/>
      <dgm:spPr/>
      <dgm:t>
        <a:bodyPr/>
        <a:lstStyle/>
        <a:p>
          <a:r>
            <a:rPr lang="en-IN" b="0" i="0" dirty="0"/>
            <a:t>Supervised Machine Learning where the data is continuously split according to a certain parameter.</a:t>
          </a:r>
          <a:endParaRPr lang="en-IN" b="0" dirty="0"/>
        </a:p>
      </dgm:t>
    </dgm:pt>
    <dgm:pt modelId="{DC9AC6DD-D5FC-4B8E-B765-2B5F74A4B408}" type="parTrans" cxnId="{76B4F6E6-AE5F-4180-8044-80AA6308A636}">
      <dgm:prSet/>
      <dgm:spPr/>
      <dgm:t>
        <a:bodyPr/>
        <a:lstStyle/>
        <a:p>
          <a:endParaRPr lang="en-IN"/>
        </a:p>
      </dgm:t>
    </dgm:pt>
    <dgm:pt modelId="{5FC55706-BFBD-4EB5-A19F-C53DD8174995}" type="sibTrans" cxnId="{76B4F6E6-AE5F-4180-8044-80AA6308A636}">
      <dgm:prSet/>
      <dgm:spPr/>
      <dgm:t>
        <a:bodyPr/>
        <a:lstStyle/>
        <a:p>
          <a:endParaRPr lang="en-IN"/>
        </a:p>
      </dgm:t>
    </dgm:pt>
    <dgm:pt modelId="{F3860F67-7FF5-4850-A14F-219D7AA30EA2}">
      <dgm:prSet phldrT="[Text]"/>
      <dgm:spPr/>
      <dgm:t>
        <a:bodyPr/>
        <a:lstStyle/>
        <a:p>
          <a:pPr>
            <a:buNone/>
          </a:pPr>
          <a:r>
            <a:rPr lang="en-IN" b="0" i="0" u="none" strike="noStrike" dirty="0">
              <a:effectLst/>
              <a:latin typeface="Times New Roman" panose="02020603050405020304" pitchFamily="18" charset="0"/>
              <a:cs typeface="Times New Roman" panose="02020603050405020304" pitchFamily="18" charset="0"/>
            </a:rPr>
            <a:t>Logistic Regression</a:t>
          </a:r>
          <a:endParaRPr lang="en-IN" dirty="0"/>
        </a:p>
      </dgm:t>
    </dgm:pt>
    <dgm:pt modelId="{076BD1E1-C1AD-4A9E-B7DE-333B7149319D}" type="parTrans" cxnId="{5FE3B2A6-D329-47F5-A7E3-B88E735BBB3B}">
      <dgm:prSet/>
      <dgm:spPr/>
      <dgm:t>
        <a:bodyPr/>
        <a:lstStyle/>
        <a:p>
          <a:endParaRPr lang="en-IN"/>
        </a:p>
      </dgm:t>
    </dgm:pt>
    <dgm:pt modelId="{7CB893A6-D71C-4A8D-9882-C5BD5E424B0F}" type="sibTrans" cxnId="{5FE3B2A6-D329-47F5-A7E3-B88E735BBB3B}">
      <dgm:prSet/>
      <dgm:spPr/>
      <dgm:t>
        <a:bodyPr/>
        <a:lstStyle/>
        <a:p>
          <a:endParaRPr lang="en-IN"/>
        </a:p>
      </dgm:t>
    </dgm:pt>
    <dgm:pt modelId="{69428497-68AC-4CAD-9339-064D77B8317C}">
      <dgm:prSet phldrT="[Text]"/>
      <dgm:spPr/>
      <dgm:t>
        <a:bodyPr/>
        <a:lstStyle/>
        <a:p>
          <a:pPr>
            <a:buFont typeface="Arial" panose="020B0604020202020204" pitchFamily="34" charset="0"/>
            <a:buChar char="•"/>
          </a:pPr>
          <a:r>
            <a:rPr lang="en-IN" b="0" i="0" dirty="0"/>
            <a:t>Logistic regression is a statistical analysis method to predict a binary outcome, such as yes or no, based on prior observations of a data set.</a:t>
          </a:r>
          <a:endParaRPr lang="en-IN" dirty="0"/>
        </a:p>
      </dgm:t>
    </dgm:pt>
    <dgm:pt modelId="{5DBA7E28-0CC0-4571-8E73-D0E025CAB7AC}" type="parTrans" cxnId="{3BC16204-661B-4F5A-8B22-A97CB4BEFF30}">
      <dgm:prSet/>
      <dgm:spPr/>
      <dgm:t>
        <a:bodyPr/>
        <a:lstStyle/>
        <a:p>
          <a:endParaRPr lang="en-IN"/>
        </a:p>
      </dgm:t>
    </dgm:pt>
    <dgm:pt modelId="{18E2BFBF-BC56-44D1-A99D-C9D32F9876C6}" type="sibTrans" cxnId="{3BC16204-661B-4F5A-8B22-A97CB4BEFF30}">
      <dgm:prSet/>
      <dgm:spPr/>
      <dgm:t>
        <a:bodyPr/>
        <a:lstStyle/>
        <a:p>
          <a:endParaRPr lang="en-IN"/>
        </a:p>
      </dgm:t>
    </dgm:pt>
    <dgm:pt modelId="{0934634E-FC05-4AC4-A3E8-C304C5ED6419}">
      <dgm:prSet/>
      <dgm:spPr/>
      <dgm:t>
        <a:bodyPr/>
        <a:lstStyle/>
        <a:p>
          <a:pPr marL="0" indent="0">
            <a:tabLst/>
          </a:pPr>
          <a:r>
            <a:rPr lang="en-IN" b="0" i="0" dirty="0"/>
            <a:t>Library provides a selection of efficient tools for machine learning and statistical modelling including classification, regression, clustering etc.</a:t>
          </a:r>
          <a:endParaRPr lang="en-IN" dirty="0"/>
        </a:p>
      </dgm:t>
    </dgm:pt>
    <dgm:pt modelId="{93C24A44-D8CB-409F-8F5A-D3010FAF4771}" type="parTrans" cxnId="{1EF1D00A-88D5-4C4C-AE8D-C42BF932564A}">
      <dgm:prSet/>
      <dgm:spPr/>
      <dgm:t>
        <a:bodyPr/>
        <a:lstStyle/>
        <a:p>
          <a:endParaRPr lang="en-IN"/>
        </a:p>
      </dgm:t>
    </dgm:pt>
    <dgm:pt modelId="{512762F5-C741-4C0F-BF29-15F23124D209}" type="sibTrans" cxnId="{1EF1D00A-88D5-4C4C-AE8D-C42BF932564A}">
      <dgm:prSet/>
      <dgm:spPr/>
      <dgm:t>
        <a:bodyPr/>
        <a:lstStyle/>
        <a:p>
          <a:endParaRPr lang="en-IN"/>
        </a:p>
      </dgm:t>
    </dgm:pt>
    <dgm:pt modelId="{63324C61-682D-419C-A724-8625CB65FC15}">
      <dgm:prSet/>
      <dgm:spPr/>
      <dgm:t>
        <a:bodyPr/>
        <a:lstStyle/>
        <a:p>
          <a:r>
            <a:rPr lang="en-IN" b="0" i="0" dirty="0"/>
            <a:t>PCA is often used to simplify data, reduce noise, and find unmeasured “latent variables”.</a:t>
          </a:r>
          <a:endParaRPr lang="en-IN" dirty="0"/>
        </a:p>
      </dgm:t>
    </dgm:pt>
    <dgm:pt modelId="{8775C56A-D523-4003-B777-02A2885A2BD1}" type="parTrans" cxnId="{D6957126-4F1D-43C9-969E-79597599A7AE}">
      <dgm:prSet/>
      <dgm:spPr/>
      <dgm:t>
        <a:bodyPr/>
        <a:lstStyle/>
        <a:p>
          <a:endParaRPr lang="en-IN"/>
        </a:p>
      </dgm:t>
    </dgm:pt>
    <dgm:pt modelId="{2DEA863C-3A71-41AA-9FBD-5E98502D2682}" type="sibTrans" cxnId="{D6957126-4F1D-43C9-969E-79597599A7AE}">
      <dgm:prSet/>
      <dgm:spPr/>
      <dgm:t>
        <a:bodyPr/>
        <a:lstStyle/>
        <a:p>
          <a:endParaRPr lang="en-IN"/>
        </a:p>
      </dgm:t>
    </dgm:pt>
    <dgm:pt modelId="{564A4270-B7AA-4388-8617-6146166A6ACF}">
      <dgm:prSet phldrT="[Text]"/>
      <dgm:spPr/>
      <dgm:t>
        <a:bodyPr/>
        <a:lstStyle/>
        <a:p>
          <a:pPr>
            <a:buNone/>
          </a:pPr>
          <a:r>
            <a:rPr lang="en-IN" b="0" i="0" u="none" strike="noStrike" dirty="0">
              <a:effectLst/>
              <a:latin typeface="Times New Roman" panose="02020603050405020304" pitchFamily="18" charset="0"/>
              <a:cs typeface="Times New Roman" panose="02020603050405020304" pitchFamily="18" charset="0"/>
            </a:rPr>
            <a:t>K </a:t>
          </a:r>
          <a:r>
            <a:rPr lang="en-IN" b="0" i="0" u="none" strike="noStrike" dirty="0" err="1">
              <a:effectLst/>
              <a:latin typeface="Times New Roman" panose="02020603050405020304" pitchFamily="18" charset="0"/>
              <a:cs typeface="Times New Roman" panose="02020603050405020304" pitchFamily="18" charset="0"/>
            </a:rPr>
            <a:t>Neighbors</a:t>
          </a:r>
          <a:r>
            <a:rPr lang="en-IN" b="0" i="0" u="none" strike="noStrike" dirty="0">
              <a:effectLst/>
              <a:latin typeface="Times New Roman" panose="02020603050405020304" pitchFamily="18" charset="0"/>
              <a:cs typeface="Times New Roman" panose="02020603050405020304" pitchFamily="18" charset="0"/>
            </a:rPr>
            <a:t> Classifier</a:t>
          </a:r>
          <a:endParaRPr lang="en-IN" dirty="0"/>
        </a:p>
      </dgm:t>
    </dgm:pt>
    <dgm:pt modelId="{09546CD8-C52C-4946-A85B-DEBCBFE60984}" type="parTrans" cxnId="{C1D6E721-CECC-4143-B1C6-0AF4DA8C54FC}">
      <dgm:prSet/>
      <dgm:spPr/>
      <dgm:t>
        <a:bodyPr/>
        <a:lstStyle/>
        <a:p>
          <a:endParaRPr lang="en-IN"/>
        </a:p>
      </dgm:t>
    </dgm:pt>
    <dgm:pt modelId="{DEA82B86-5C13-4F0A-A62F-4B53B7FACC30}" type="sibTrans" cxnId="{C1D6E721-CECC-4143-B1C6-0AF4DA8C54FC}">
      <dgm:prSet/>
      <dgm:spPr/>
      <dgm:t>
        <a:bodyPr/>
        <a:lstStyle/>
        <a:p>
          <a:endParaRPr lang="en-IN"/>
        </a:p>
      </dgm:t>
    </dgm:pt>
    <dgm:pt modelId="{601EC111-85A8-4179-A0D8-0E2883EAC3FF}">
      <dgm:prSet/>
      <dgm:spPr/>
      <dgm:t>
        <a:bodyPr/>
        <a:lstStyle/>
        <a:p>
          <a:r>
            <a:rPr lang="en-IN" b="0" i="0" dirty="0"/>
            <a:t>KNN is mostly used to classifies a data point based on how its neighbours are classified.</a:t>
          </a:r>
          <a:endParaRPr lang="en-IN" dirty="0"/>
        </a:p>
      </dgm:t>
    </dgm:pt>
    <dgm:pt modelId="{02502DEE-2425-45DF-9E1B-9E7890EDDB39}" type="parTrans" cxnId="{E74E880C-A5C5-4246-856A-79D26792E3A1}">
      <dgm:prSet/>
      <dgm:spPr/>
      <dgm:t>
        <a:bodyPr/>
        <a:lstStyle/>
        <a:p>
          <a:endParaRPr lang="en-IN"/>
        </a:p>
      </dgm:t>
    </dgm:pt>
    <dgm:pt modelId="{0AD73451-4925-479C-88F9-1F3DF1036B36}" type="sibTrans" cxnId="{E74E880C-A5C5-4246-856A-79D26792E3A1}">
      <dgm:prSet/>
      <dgm:spPr/>
      <dgm:t>
        <a:bodyPr/>
        <a:lstStyle/>
        <a:p>
          <a:endParaRPr lang="en-IN"/>
        </a:p>
      </dgm:t>
    </dgm:pt>
    <dgm:pt modelId="{26FC3B86-C5BB-497D-A549-29588F7C2873}" type="pres">
      <dgm:prSet presAssocID="{037644A8-B0AC-45E9-9357-5C0BC310210B}" presName="linear" presStyleCnt="0">
        <dgm:presLayoutVars>
          <dgm:dir/>
          <dgm:animLvl val="lvl"/>
          <dgm:resizeHandles val="exact"/>
        </dgm:presLayoutVars>
      </dgm:prSet>
      <dgm:spPr/>
    </dgm:pt>
    <dgm:pt modelId="{4E8E3948-77CB-45F1-96DB-6806964546EA}" type="pres">
      <dgm:prSet presAssocID="{0AE666E7-C98E-4BB1-8801-6040D2C4E74E}" presName="parentLin" presStyleCnt="0"/>
      <dgm:spPr/>
    </dgm:pt>
    <dgm:pt modelId="{4862EA54-09DF-4FE0-9F8D-D3FA8A10F978}" type="pres">
      <dgm:prSet presAssocID="{0AE666E7-C98E-4BB1-8801-6040D2C4E74E}" presName="parentLeftMargin" presStyleLbl="node1" presStyleIdx="0" presStyleCnt="5"/>
      <dgm:spPr/>
    </dgm:pt>
    <dgm:pt modelId="{EF34BF6D-3BE7-4E3E-9F7D-8BDDFC3571AA}" type="pres">
      <dgm:prSet presAssocID="{0AE666E7-C98E-4BB1-8801-6040D2C4E74E}" presName="parentText" presStyleLbl="node1" presStyleIdx="0" presStyleCnt="5" custScaleX="49736" custLinFactNeighborY="4633">
        <dgm:presLayoutVars>
          <dgm:chMax val="0"/>
          <dgm:bulletEnabled val="1"/>
        </dgm:presLayoutVars>
      </dgm:prSet>
      <dgm:spPr/>
    </dgm:pt>
    <dgm:pt modelId="{A1812B17-CC64-4299-B8FF-13E63CC3B5ED}" type="pres">
      <dgm:prSet presAssocID="{0AE666E7-C98E-4BB1-8801-6040D2C4E74E}" presName="negativeSpace" presStyleCnt="0"/>
      <dgm:spPr/>
    </dgm:pt>
    <dgm:pt modelId="{CEF403E1-1680-4CC7-A12D-6EFC39257888}" type="pres">
      <dgm:prSet presAssocID="{0AE666E7-C98E-4BB1-8801-6040D2C4E74E}" presName="childText" presStyleLbl="conFgAcc1" presStyleIdx="0" presStyleCnt="5" custScaleX="100000" custLinFactNeighborY="4633">
        <dgm:presLayoutVars>
          <dgm:bulletEnabled val="1"/>
        </dgm:presLayoutVars>
      </dgm:prSet>
      <dgm:spPr/>
    </dgm:pt>
    <dgm:pt modelId="{BB8C66CE-4703-4D7B-A153-7CFB69F4F315}" type="pres">
      <dgm:prSet presAssocID="{A4FB5EA7-0C60-4F0B-82B5-6DCC04FF074A}" presName="spaceBetweenRectangles" presStyleCnt="0"/>
      <dgm:spPr/>
    </dgm:pt>
    <dgm:pt modelId="{7BD81365-BB6E-4C0A-AD28-1A99AE2D00E1}" type="pres">
      <dgm:prSet presAssocID="{D9AB284D-156C-4559-AB50-E79FDE2A7B2E}" presName="parentLin" presStyleCnt="0"/>
      <dgm:spPr/>
    </dgm:pt>
    <dgm:pt modelId="{AFA61EB6-CFEA-4FA9-ABCE-3D815FD9E700}" type="pres">
      <dgm:prSet presAssocID="{D9AB284D-156C-4559-AB50-E79FDE2A7B2E}" presName="parentLeftMargin" presStyleLbl="node1" presStyleIdx="0" presStyleCnt="5"/>
      <dgm:spPr/>
    </dgm:pt>
    <dgm:pt modelId="{D369BAF5-E0CA-401B-ADC7-C1052EC71F0E}" type="pres">
      <dgm:prSet presAssocID="{D9AB284D-156C-4559-AB50-E79FDE2A7B2E}" presName="parentText" presStyleLbl="node1" presStyleIdx="1" presStyleCnt="5" custScaleX="50794">
        <dgm:presLayoutVars>
          <dgm:chMax val="0"/>
          <dgm:bulletEnabled val="1"/>
        </dgm:presLayoutVars>
      </dgm:prSet>
      <dgm:spPr/>
    </dgm:pt>
    <dgm:pt modelId="{F3A62FA4-AAEB-40DC-A94C-8105E0793662}" type="pres">
      <dgm:prSet presAssocID="{D9AB284D-156C-4559-AB50-E79FDE2A7B2E}" presName="negativeSpace" presStyleCnt="0"/>
      <dgm:spPr/>
    </dgm:pt>
    <dgm:pt modelId="{87F5DA27-75C9-4878-911B-8D617D72C84D}" type="pres">
      <dgm:prSet presAssocID="{D9AB284D-156C-4559-AB50-E79FDE2A7B2E}" presName="childText" presStyleLbl="conFgAcc1" presStyleIdx="1" presStyleCnt="5">
        <dgm:presLayoutVars>
          <dgm:bulletEnabled val="1"/>
        </dgm:presLayoutVars>
      </dgm:prSet>
      <dgm:spPr/>
    </dgm:pt>
    <dgm:pt modelId="{1685FB2E-4FD1-4BA6-98B6-33AF7EB77682}" type="pres">
      <dgm:prSet presAssocID="{9D8C86BF-7485-47D9-978C-036B68DC8916}" presName="spaceBetweenRectangles" presStyleCnt="0"/>
      <dgm:spPr/>
    </dgm:pt>
    <dgm:pt modelId="{FE958BC7-40BF-441A-9F65-5574DC0122F4}" type="pres">
      <dgm:prSet presAssocID="{4D77D51A-8540-405E-ACF0-1D3ACA49C24A}" presName="parentLin" presStyleCnt="0"/>
      <dgm:spPr/>
    </dgm:pt>
    <dgm:pt modelId="{6AA071A3-498E-4C68-B8F0-C0384D8BD63B}" type="pres">
      <dgm:prSet presAssocID="{4D77D51A-8540-405E-ACF0-1D3ACA49C24A}" presName="parentLeftMargin" presStyleLbl="node1" presStyleIdx="1" presStyleCnt="5"/>
      <dgm:spPr/>
    </dgm:pt>
    <dgm:pt modelId="{F7ECC981-4226-4755-B69B-294D90F11BB9}" type="pres">
      <dgm:prSet presAssocID="{4D77D51A-8540-405E-ACF0-1D3ACA49C24A}" presName="parentText" presStyleLbl="node1" presStyleIdx="2" presStyleCnt="5" custScaleX="49735">
        <dgm:presLayoutVars>
          <dgm:chMax val="0"/>
          <dgm:bulletEnabled val="1"/>
        </dgm:presLayoutVars>
      </dgm:prSet>
      <dgm:spPr/>
    </dgm:pt>
    <dgm:pt modelId="{70036B30-7D0C-4090-8654-AA6A7EEF849F}" type="pres">
      <dgm:prSet presAssocID="{4D77D51A-8540-405E-ACF0-1D3ACA49C24A}" presName="negativeSpace" presStyleCnt="0"/>
      <dgm:spPr/>
    </dgm:pt>
    <dgm:pt modelId="{1378895E-D22C-4AE6-A999-C369CC215B82}" type="pres">
      <dgm:prSet presAssocID="{4D77D51A-8540-405E-ACF0-1D3ACA49C24A}" presName="childText" presStyleLbl="conFgAcc1" presStyleIdx="2" presStyleCnt="5">
        <dgm:presLayoutVars>
          <dgm:bulletEnabled val="1"/>
        </dgm:presLayoutVars>
      </dgm:prSet>
      <dgm:spPr/>
    </dgm:pt>
    <dgm:pt modelId="{674BEBB0-A21D-4153-AE06-4693E9A23CE2}" type="pres">
      <dgm:prSet presAssocID="{E6140BE7-8075-4213-AD2F-62908496A3D7}" presName="spaceBetweenRectangles" presStyleCnt="0"/>
      <dgm:spPr/>
    </dgm:pt>
    <dgm:pt modelId="{41A8BF74-FA45-4128-8D3A-431E9E017014}" type="pres">
      <dgm:prSet presAssocID="{F3860F67-7FF5-4850-A14F-219D7AA30EA2}" presName="parentLin" presStyleCnt="0"/>
      <dgm:spPr/>
    </dgm:pt>
    <dgm:pt modelId="{2CD60804-96C3-44AE-8296-DEF218BDD11B}" type="pres">
      <dgm:prSet presAssocID="{F3860F67-7FF5-4850-A14F-219D7AA30EA2}" presName="parentLeftMargin" presStyleLbl="node1" presStyleIdx="2" presStyleCnt="5"/>
      <dgm:spPr/>
    </dgm:pt>
    <dgm:pt modelId="{7A5D4FDF-D533-49D2-A391-936BD115F48F}" type="pres">
      <dgm:prSet presAssocID="{F3860F67-7FF5-4850-A14F-219D7AA30EA2}" presName="parentText" presStyleLbl="node1" presStyleIdx="3" presStyleCnt="5" custScaleX="49735">
        <dgm:presLayoutVars>
          <dgm:chMax val="0"/>
          <dgm:bulletEnabled val="1"/>
        </dgm:presLayoutVars>
      </dgm:prSet>
      <dgm:spPr/>
    </dgm:pt>
    <dgm:pt modelId="{53400315-6531-472A-8D8A-1C02B94E5FE7}" type="pres">
      <dgm:prSet presAssocID="{F3860F67-7FF5-4850-A14F-219D7AA30EA2}" presName="negativeSpace" presStyleCnt="0"/>
      <dgm:spPr/>
    </dgm:pt>
    <dgm:pt modelId="{2F1B4736-8B0D-4876-A962-11C2ADD51CCA}" type="pres">
      <dgm:prSet presAssocID="{F3860F67-7FF5-4850-A14F-219D7AA30EA2}" presName="childText" presStyleLbl="conFgAcc1" presStyleIdx="3" presStyleCnt="5" custLinFactNeighborY="23843">
        <dgm:presLayoutVars>
          <dgm:bulletEnabled val="1"/>
        </dgm:presLayoutVars>
      </dgm:prSet>
      <dgm:spPr/>
    </dgm:pt>
    <dgm:pt modelId="{F849423D-529A-4547-908E-24B42D2DDC32}" type="pres">
      <dgm:prSet presAssocID="{7CB893A6-D71C-4A8D-9882-C5BD5E424B0F}" presName="spaceBetweenRectangles" presStyleCnt="0"/>
      <dgm:spPr/>
    </dgm:pt>
    <dgm:pt modelId="{0160A42F-8A34-4396-9169-FF4FF77D8DB4}" type="pres">
      <dgm:prSet presAssocID="{564A4270-B7AA-4388-8617-6146166A6ACF}" presName="parentLin" presStyleCnt="0"/>
      <dgm:spPr/>
    </dgm:pt>
    <dgm:pt modelId="{2E173D88-00AF-4E89-9EE3-AA7AAB6AAA73}" type="pres">
      <dgm:prSet presAssocID="{564A4270-B7AA-4388-8617-6146166A6ACF}" presName="parentLeftMargin" presStyleLbl="node1" presStyleIdx="3" presStyleCnt="5" custScaleX="49735"/>
      <dgm:spPr/>
    </dgm:pt>
    <dgm:pt modelId="{CAF69743-E5A0-4ED4-9005-D771EE19702C}" type="pres">
      <dgm:prSet presAssocID="{564A4270-B7AA-4388-8617-6146166A6ACF}" presName="parentText" presStyleLbl="node1" presStyleIdx="4" presStyleCnt="5" custScaleX="49916" custLinFactNeighborX="55528">
        <dgm:presLayoutVars>
          <dgm:chMax val="0"/>
          <dgm:bulletEnabled val="1"/>
        </dgm:presLayoutVars>
      </dgm:prSet>
      <dgm:spPr/>
    </dgm:pt>
    <dgm:pt modelId="{C7ED6201-1C6A-4BEA-B627-03E53CFD37C6}" type="pres">
      <dgm:prSet presAssocID="{564A4270-B7AA-4388-8617-6146166A6ACF}" presName="negativeSpace" presStyleCnt="0"/>
      <dgm:spPr/>
    </dgm:pt>
    <dgm:pt modelId="{5F3BD81C-EB88-4794-B77F-8B3F8BDD9486}" type="pres">
      <dgm:prSet presAssocID="{564A4270-B7AA-4388-8617-6146166A6ACF}" presName="childText" presStyleLbl="conFgAcc1" presStyleIdx="4" presStyleCnt="5">
        <dgm:presLayoutVars>
          <dgm:bulletEnabled val="1"/>
        </dgm:presLayoutVars>
      </dgm:prSet>
      <dgm:spPr/>
    </dgm:pt>
  </dgm:ptLst>
  <dgm:cxnLst>
    <dgm:cxn modelId="{ECDC5A00-D556-40AA-AD92-AC943AA4EA3D}" type="presOf" srcId="{F3860F67-7FF5-4850-A14F-219D7AA30EA2}" destId="{2CD60804-96C3-44AE-8296-DEF218BDD11B}" srcOrd="0" destOrd="0" presId="urn:microsoft.com/office/officeart/2005/8/layout/list1"/>
    <dgm:cxn modelId="{3BC16204-661B-4F5A-8B22-A97CB4BEFF30}" srcId="{F3860F67-7FF5-4850-A14F-219D7AA30EA2}" destId="{69428497-68AC-4CAD-9339-064D77B8317C}" srcOrd="0" destOrd="0" parTransId="{5DBA7E28-0CC0-4571-8E73-D0E025CAB7AC}" sibTransId="{18E2BFBF-BC56-44D1-A99D-C9D32F9876C6}"/>
    <dgm:cxn modelId="{1EF1D00A-88D5-4C4C-AE8D-C42BF932564A}" srcId="{0AE666E7-C98E-4BB1-8801-6040D2C4E74E}" destId="{0934634E-FC05-4AC4-A3E8-C304C5ED6419}" srcOrd="0" destOrd="0" parTransId="{93C24A44-D8CB-409F-8F5A-D3010FAF4771}" sibTransId="{512762F5-C741-4C0F-BF29-15F23124D209}"/>
    <dgm:cxn modelId="{E74E880C-A5C5-4246-856A-79D26792E3A1}" srcId="{564A4270-B7AA-4388-8617-6146166A6ACF}" destId="{601EC111-85A8-4179-A0D8-0E2883EAC3FF}" srcOrd="0" destOrd="0" parTransId="{02502DEE-2425-45DF-9E1B-9E7890EDDB39}" sibTransId="{0AD73451-4925-479C-88F9-1F3DF1036B36}"/>
    <dgm:cxn modelId="{C1D6E721-CECC-4143-B1C6-0AF4DA8C54FC}" srcId="{037644A8-B0AC-45E9-9357-5C0BC310210B}" destId="{564A4270-B7AA-4388-8617-6146166A6ACF}" srcOrd="4" destOrd="0" parTransId="{09546CD8-C52C-4946-A85B-DEBCBFE60984}" sibTransId="{DEA82B86-5C13-4F0A-A62F-4B53B7FACC30}"/>
    <dgm:cxn modelId="{D6957126-4F1D-43C9-969E-79597599A7AE}" srcId="{D9AB284D-156C-4559-AB50-E79FDE2A7B2E}" destId="{63324C61-682D-419C-A724-8625CB65FC15}" srcOrd="0" destOrd="0" parTransId="{8775C56A-D523-4003-B777-02A2885A2BD1}" sibTransId="{2DEA863C-3A71-41AA-9FBD-5E98502D2682}"/>
    <dgm:cxn modelId="{25BE1838-4B50-4543-99FB-B99CE3C7D659}" type="presOf" srcId="{0AE666E7-C98E-4BB1-8801-6040D2C4E74E}" destId="{4862EA54-09DF-4FE0-9F8D-D3FA8A10F978}" srcOrd="0" destOrd="0" presId="urn:microsoft.com/office/officeart/2005/8/layout/list1"/>
    <dgm:cxn modelId="{28685438-D91C-4E57-ACA0-297FEA9C1269}" type="presOf" srcId="{D9AB284D-156C-4559-AB50-E79FDE2A7B2E}" destId="{D369BAF5-E0CA-401B-ADC7-C1052EC71F0E}" srcOrd="1" destOrd="0" presId="urn:microsoft.com/office/officeart/2005/8/layout/list1"/>
    <dgm:cxn modelId="{AA11D164-4ED1-455D-94B3-587789E9E8DC}" type="presOf" srcId="{601EC111-85A8-4179-A0D8-0E2883EAC3FF}" destId="{5F3BD81C-EB88-4794-B77F-8B3F8BDD9486}" srcOrd="0" destOrd="0" presId="urn:microsoft.com/office/officeart/2005/8/layout/list1"/>
    <dgm:cxn modelId="{FEA8956B-EF60-4149-B4E2-2230EFAA6FFC}" type="presOf" srcId="{63324C61-682D-419C-A724-8625CB65FC15}" destId="{87F5DA27-75C9-4878-911B-8D617D72C84D}" srcOrd="0" destOrd="0" presId="urn:microsoft.com/office/officeart/2005/8/layout/list1"/>
    <dgm:cxn modelId="{75EA4D4F-43EC-48F8-8D92-BD778A7C9395}" type="presOf" srcId="{A4AB71C8-7A6B-476E-A333-21FA19473FAD}" destId="{1378895E-D22C-4AE6-A999-C369CC215B82}" srcOrd="0" destOrd="0" presId="urn:microsoft.com/office/officeart/2005/8/layout/list1"/>
    <dgm:cxn modelId="{939A8F72-5BFE-4883-AFF3-9E0017A01FCE}" type="presOf" srcId="{69428497-68AC-4CAD-9339-064D77B8317C}" destId="{2F1B4736-8B0D-4876-A962-11C2ADD51CCA}" srcOrd="0" destOrd="0" presId="urn:microsoft.com/office/officeart/2005/8/layout/list1"/>
    <dgm:cxn modelId="{23D9DC80-FF31-4FC3-8D96-639639A1F71A}" type="presOf" srcId="{0AE666E7-C98E-4BB1-8801-6040D2C4E74E}" destId="{EF34BF6D-3BE7-4E3E-9F7D-8BDDFC3571AA}" srcOrd="1" destOrd="0" presId="urn:microsoft.com/office/officeart/2005/8/layout/list1"/>
    <dgm:cxn modelId="{853B1A83-6884-44ED-8C8E-5068D6EDDA2B}" type="presOf" srcId="{564A4270-B7AA-4388-8617-6146166A6ACF}" destId="{2E173D88-00AF-4E89-9EE3-AA7AAB6AAA73}" srcOrd="0" destOrd="0" presId="urn:microsoft.com/office/officeart/2005/8/layout/list1"/>
    <dgm:cxn modelId="{C50D448F-93AA-426D-AEFA-81CDC46AD8A2}" type="presOf" srcId="{4D77D51A-8540-405E-ACF0-1D3ACA49C24A}" destId="{F7ECC981-4226-4755-B69B-294D90F11BB9}" srcOrd="1" destOrd="0" presId="urn:microsoft.com/office/officeart/2005/8/layout/list1"/>
    <dgm:cxn modelId="{5FE3B2A6-D329-47F5-A7E3-B88E735BBB3B}" srcId="{037644A8-B0AC-45E9-9357-5C0BC310210B}" destId="{F3860F67-7FF5-4850-A14F-219D7AA30EA2}" srcOrd="3" destOrd="0" parTransId="{076BD1E1-C1AD-4A9E-B7DE-333B7149319D}" sibTransId="{7CB893A6-D71C-4A8D-9882-C5BD5E424B0F}"/>
    <dgm:cxn modelId="{D73311A8-2D17-48F5-B0CC-75B5BBA2B33B}" srcId="{037644A8-B0AC-45E9-9357-5C0BC310210B}" destId="{D9AB284D-156C-4559-AB50-E79FDE2A7B2E}" srcOrd="1" destOrd="0" parTransId="{9AB2B8D8-EA04-4E69-9498-52278C4B64B3}" sibTransId="{9D8C86BF-7485-47D9-978C-036B68DC8916}"/>
    <dgm:cxn modelId="{2C43FCC0-8136-4F1B-B39B-14641F94C339}" type="presOf" srcId="{4D77D51A-8540-405E-ACF0-1D3ACA49C24A}" destId="{6AA071A3-498E-4C68-B8F0-C0384D8BD63B}" srcOrd="0" destOrd="0" presId="urn:microsoft.com/office/officeart/2005/8/layout/list1"/>
    <dgm:cxn modelId="{E7B3FFC3-F095-466F-9770-0BE8934F5012}" srcId="{037644A8-B0AC-45E9-9357-5C0BC310210B}" destId="{0AE666E7-C98E-4BB1-8801-6040D2C4E74E}" srcOrd="0" destOrd="0" parTransId="{ED614819-B565-4F76-A947-E2A78875D1E9}" sibTransId="{A4FB5EA7-0C60-4F0B-82B5-6DCC04FF074A}"/>
    <dgm:cxn modelId="{C5B106C7-167B-45EF-B9E1-A3649F0408CF}" type="presOf" srcId="{564A4270-B7AA-4388-8617-6146166A6ACF}" destId="{CAF69743-E5A0-4ED4-9005-D771EE19702C}" srcOrd="1" destOrd="0" presId="urn:microsoft.com/office/officeart/2005/8/layout/list1"/>
    <dgm:cxn modelId="{1EC571CC-F641-488F-9AE0-869252909FB5}" srcId="{037644A8-B0AC-45E9-9357-5C0BC310210B}" destId="{4D77D51A-8540-405E-ACF0-1D3ACA49C24A}" srcOrd="2" destOrd="0" parTransId="{4FEA4AF8-E205-4BBE-A117-9A4939C7B551}" sibTransId="{E6140BE7-8075-4213-AD2F-62908496A3D7}"/>
    <dgm:cxn modelId="{D76E59CC-6C5E-40C4-95E1-734C7B5F9696}" type="presOf" srcId="{0934634E-FC05-4AC4-A3E8-C304C5ED6419}" destId="{CEF403E1-1680-4CC7-A12D-6EFC39257888}" srcOrd="0" destOrd="0" presId="urn:microsoft.com/office/officeart/2005/8/layout/list1"/>
    <dgm:cxn modelId="{9FD8BFE4-F5A0-4398-8698-1EDF41DC097F}" type="presOf" srcId="{037644A8-B0AC-45E9-9357-5C0BC310210B}" destId="{26FC3B86-C5BB-497D-A549-29588F7C2873}" srcOrd="0" destOrd="0" presId="urn:microsoft.com/office/officeart/2005/8/layout/list1"/>
    <dgm:cxn modelId="{76B4F6E6-AE5F-4180-8044-80AA6308A636}" srcId="{4D77D51A-8540-405E-ACF0-1D3ACA49C24A}" destId="{A4AB71C8-7A6B-476E-A333-21FA19473FAD}" srcOrd="0" destOrd="0" parTransId="{DC9AC6DD-D5FC-4B8E-B765-2B5F74A4B408}" sibTransId="{5FC55706-BFBD-4EB5-A19F-C53DD8174995}"/>
    <dgm:cxn modelId="{609909F1-26F1-4474-938F-123D586924D3}" type="presOf" srcId="{F3860F67-7FF5-4850-A14F-219D7AA30EA2}" destId="{7A5D4FDF-D533-49D2-A391-936BD115F48F}" srcOrd="1" destOrd="0" presId="urn:microsoft.com/office/officeart/2005/8/layout/list1"/>
    <dgm:cxn modelId="{4242FBFB-4652-49DF-9DCD-9B66809956A4}" type="presOf" srcId="{D9AB284D-156C-4559-AB50-E79FDE2A7B2E}" destId="{AFA61EB6-CFEA-4FA9-ABCE-3D815FD9E700}" srcOrd="0" destOrd="0" presId="urn:microsoft.com/office/officeart/2005/8/layout/list1"/>
    <dgm:cxn modelId="{77AF8F99-89CD-47C4-B7B0-6EF7A7C20DDB}" type="presParOf" srcId="{26FC3B86-C5BB-497D-A549-29588F7C2873}" destId="{4E8E3948-77CB-45F1-96DB-6806964546EA}" srcOrd="0" destOrd="0" presId="urn:microsoft.com/office/officeart/2005/8/layout/list1"/>
    <dgm:cxn modelId="{355B801D-6B10-4D74-B689-E937386A1D94}" type="presParOf" srcId="{4E8E3948-77CB-45F1-96DB-6806964546EA}" destId="{4862EA54-09DF-4FE0-9F8D-D3FA8A10F978}" srcOrd="0" destOrd="0" presId="urn:microsoft.com/office/officeart/2005/8/layout/list1"/>
    <dgm:cxn modelId="{5FA20B99-3493-4DC6-96BD-65E7B6C98527}" type="presParOf" srcId="{4E8E3948-77CB-45F1-96DB-6806964546EA}" destId="{EF34BF6D-3BE7-4E3E-9F7D-8BDDFC3571AA}" srcOrd="1" destOrd="0" presId="urn:microsoft.com/office/officeart/2005/8/layout/list1"/>
    <dgm:cxn modelId="{ACAA07E8-9395-4D4D-AAE4-B91E3C0A40FB}" type="presParOf" srcId="{26FC3B86-C5BB-497D-A549-29588F7C2873}" destId="{A1812B17-CC64-4299-B8FF-13E63CC3B5ED}" srcOrd="1" destOrd="0" presId="urn:microsoft.com/office/officeart/2005/8/layout/list1"/>
    <dgm:cxn modelId="{AC50726E-E3E1-42EC-A19F-223B2505987E}" type="presParOf" srcId="{26FC3B86-C5BB-497D-A549-29588F7C2873}" destId="{CEF403E1-1680-4CC7-A12D-6EFC39257888}" srcOrd="2" destOrd="0" presId="urn:microsoft.com/office/officeart/2005/8/layout/list1"/>
    <dgm:cxn modelId="{328BECE6-4837-4950-9AAD-9B79554FADF7}" type="presParOf" srcId="{26FC3B86-C5BB-497D-A549-29588F7C2873}" destId="{BB8C66CE-4703-4D7B-A153-7CFB69F4F315}" srcOrd="3" destOrd="0" presId="urn:microsoft.com/office/officeart/2005/8/layout/list1"/>
    <dgm:cxn modelId="{6B089F67-81E2-4EBE-BAC5-11B2927858CB}" type="presParOf" srcId="{26FC3B86-C5BB-497D-A549-29588F7C2873}" destId="{7BD81365-BB6E-4C0A-AD28-1A99AE2D00E1}" srcOrd="4" destOrd="0" presId="urn:microsoft.com/office/officeart/2005/8/layout/list1"/>
    <dgm:cxn modelId="{F813F987-D87C-4AD3-87CB-6A08205B4188}" type="presParOf" srcId="{7BD81365-BB6E-4C0A-AD28-1A99AE2D00E1}" destId="{AFA61EB6-CFEA-4FA9-ABCE-3D815FD9E700}" srcOrd="0" destOrd="0" presId="urn:microsoft.com/office/officeart/2005/8/layout/list1"/>
    <dgm:cxn modelId="{958959CE-1DE6-4269-B6F9-5DCD216E587F}" type="presParOf" srcId="{7BD81365-BB6E-4C0A-AD28-1A99AE2D00E1}" destId="{D369BAF5-E0CA-401B-ADC7-C1052EC71F0E}" srcOrd="1" destOrd="0" presId="urn:microsoft.com/office/officeart/2005/8/layout/list1"/>
    <dgm:cxn modelId="{1C5354CE-C02D-4847-BAB1-253BC28546B5}" type="presParOf" srcId="{26FC3B86-C5BB-497D-A549-29588F7C2873}" destId="{F3A62FA4-AAEB-40DC-A94C-8105E0793662}" srcOrd="5" destOrd="0" presId="urn:microsoft.com/office/officeart/2005/8/layout/list1"/>
    <dgm:cxn modelId="{C31EC128-2C61-4BB0-BE9D-9E83F5C2F880}" type="presParOf" srcId="{26FC3B86-C5BB-497D-A549-29588F7C2873}" destId="{87F5DA27-75C9-4878-911B-8D617D72C84D}" srcOrd="6" destOrd="0" presId="urn:microsoft.com/office/officeart/2005/8/layout/list1"/>
    <dgm:cxn modelId="{AAFDFD13-566F-4252-9CE5-666BB33EEB53}" type="presParOf" srcId="{26FC3B86-C5BB-497D-A549-29588F7C2873}" destId="{1685FB2E-4FD1-4BA6-98B6-33AF7EB77682}" srcOrd="7" destOrd="0" presId="urn:microsoft.com/office/officeart/2005/8/layout/list1"/>
    <dgm:cxn modelId="{3E0DEDC7-D5B3-4469-8B79-04B86A6EA6D5}" type="presParOf" srcId="{26FC3B86-C5BB-497D-A549-29588F7C2873}" destId="{FE958BC7-40BF-441A-9F65-5574DC0122F4}" srcOrd="8" destOrd="0" presId="urn:microsoft.com/office/officeart/2005/8/layout/list1"/>
    <dgm:cxn modelId="{76DBC78B-95B1-402D-A96B-4B3E960DBB7F}" type="presParOf" srcId="{FE958BC7-40BF-441A-9F65-5574DC0122F4}" destId="{6AA071A3-498E-4C68-B8F0-C0384D8BD63B}" srcOrd="0" destOrd="0" presId="urn:microsoft.com/office/officeart/2005/8/layout/list1"/>
    <dgm:cxn modelId="{CB94B3ED-D132-41C8-A4B1-135655284126}" type="presParOf" srcId="{FE958BC7-40BF-441A-9F65-5574DC0122F4}" destId="{F7ECC981-4226-4755-B69B-294D90F11BB9}" srcOrd="1" destOrd="0" presId="urn:microsoft.com/office/officeart/2005/8/layout/list1"/>
    <dgm:cxn modelId="{465DA642-D69F-4742-AEFB-CD751B526EEF}" type="presParOf" srcId="{26FC3B86-C5BB-497D-A549-29588F7C2873}" destId="{70036B30-7D0C-4090-8654-AA6A7EEF849F}" srcOrd="9" destOrd="0" presId="urn:microsoft.com/office/officeart/2005/8/layout/list1"/>
    <dgm:cxn modelId="{2FEAD282-B621-4FBD-BF03-41CA110FA771}" type="presParOf" srcId="{26FC3B86-C5BB-497D-A549-29588F7C2873}" destId="{1378895E-D22C-4AE6-A999-C369CC215B82}" srcOrd="10" destOrd="0" presId="urn:microsoft.com/office/officeart/2005/8/layout/list1"/>
    <dgm:cxn modelId="{A8B94C97-E19F-4513-BB60-B245DC08930E}" type="presParOf" srcId="{26FC3B86-C5BB-497D-A549-29588F7C2873}" destId="{674BEBB0-A21D-4153-AE06-4693E9A23CE2}" srcOrd="11" destOrd="0" presId="urn:microsoft.com/office/officeart/2005/8/layout/list1"/>
    <dgm:cxn modelId="{28B31235-388A-4E30-93C7-0C448F5E7F2A}" type="presParOf" srcId="{26FC3B86-C5BB-497D-A549-29588F7C2873}" destId="{41A8BF74-FA45-4128-8D3A-431E9E017014}" srcOrd="12" destOrd="0" presId="urn:microsoft.com/office/officeart/2005/8/layout/list1"/>
    <dgm:cxn modelId="{F5C4A9E9-B8F7-4EAD-B5D3-B154691310F0}" type="presParOf" srcId="{41A8BF74-FA45-4128-8D3A-431E9E017014}" destId="{2CD60804-96C3-44AE-8296-DEF218BDD11B}" srcOrd="0" destOrd="0" presId="urn:microsoft.com/office/officeart/2005/8/layout/list1"/>
    <dgm:cxn modelId="{0ABE91DA-5313-42F1-A230-8D09C9884526}" type="presParOf" srcId="{41A8BF74-FA45-4128-8D3A-431E9E017014}" destId="{7A5D4FDF-D533-49D2-A391-936BD115F48F}" srcOrd="1" destOrd="0" presId="urn:microsoft.com/office/officeart/2005/8/layout/list1"/>
    <dgm:cxn modelId="{0B2093AA-898E-4854-8F2B-FA94B03D03D6}" type="presParOf" srcId="{26FC3B86-C5BB-497D-A549-29588F7C2873}" destId="{53400315-6531-472A-8D8A-1C02B94E5FE7}" srcOrd="13" destOrd="0" presId="urn:microsoft.com/office/officeart/2005/8/layout/list1"/>
    <dgm:cxn modelId="{40C273BC-6F3E-4D4A-B7BF-0F79AD45B232}" type="presParOf" srcId="{26FC3B86-C5BB-497D-A549-29588F7C2873}" destId="{2F1B4736-8B0D-4876-A962-11C2ADD51CCA}" srcOrd="14" destOrd="0" presId="urn:microsoft.com/office/officeart/2005/8/layout/list1"/>
    <dgm:cxn modelId="{F8AAAAD2-CACE-40FE-AD59-A26CBEBB7AA0}" type="presParOf" srcId="{26FC3B86-C5BB-497D-A549-29588F7C2873}" destId="{F849423D-529A-4547-908E-24B42D2DDC32}" srcOrd="15" destOrd="0" presId="urn:microsoft.com/office/officeart/2005/8/layout/list1"/>
    <dgm:cxn modelId="{B253CB43-7E3E-456F-81F5-10073289E462}" type="presParOf" srcId="{26FC3B86-C5BB-497D-A549-29588F7C2873}" destId="{0160A42F-8A34-4396-9169-FF4FF77D8DB4}" srcOrd="16" destOrd="0" presId="urn:microsoft.com/office/officeart/2005/8/layout/list1"/>
    <dgm:cxn modelId="{EAA52EF1-9F37-422D-BB1C-EBD3363C9C54}" type="presParOf" srcId="{0160A42F-8A34-4396-9169-FF4FF77D8DB4}" destId="{2E173D88-00AF-4E89-9EE3-AA7AAB6AAA73}" srcOrd="0" destOrd="0" presId="urn:microsoft.com/office/officeart/2005/8/layout/list1"/>
    <dgm:cxn modelId="{14C01109-EB9E-431E-B1C4-99EB6B48B1D5}" type="presParOf" srcId="{0160A42F-8A34-4396-9169-FF4FF77D8DB4}" destId="{CAF69743-E5A0-4ED4-9005-D771EE19702C}" srcOrd="1" destOrd="0" presId="urn:microsoft.com/office/officeart/2005/8/layout/list1"/>
    <dgm:cxn modelId="{9C2A0170-257C-433E-AE23-1C6B54205006}" type="presParOf" srcId="{26FC3B86-C5BB-497D-A549-29588F7C2873}" destId="{C7ED6201-1C6A-4BEA-B627-03E53CFD37C6}" srcOrd="17" destOrd="0" presId="urn:microsoft.com/office/officeart/2005/8/layout/list1"/>
    <dgm:cxn modelId="{9BFA939A-AB16-4A96-A45B-FB3790B566C5}" type="presParOf" srcId="{26FC3B86-C5BB-497D-A549-29588F7C2873}" destId="{5F3BD81C-EB88-4794-B77F-8B3F8BDD9486}"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403E1-1680-4CC7-A12D-6EFC39257888}">
      <dsp:nvSpPr>
        <dsp:cNvPr id="0" name=""/>
        <dsp:cNvSpPr/>
      </dsp:nvSpPr>
      <dsp:spPr>
        <a:xfrm>
          <a:off x="0" y="415427"/>
          <a:ext cx="8686800" cy="8505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12420" rIns="674192" bIns="106680" numCol="1" spcCol="1270" anchor="t" anchorCtr="0">
          <a:noAutofit/>
        </a:bodyPr>
        <a:lstStyle/>
        <a:p>
          <a:pPr marL="0" lvl="1" indent="0" algn="l" defTabSz="666750">
            <a:lnSpc>
              <a:spcPct val="90000"/>
            </a:lnSpc>
            <a:spcBef>
              <a:spcPct val="0"/>
            </a:spcBef>
            <a:spcAft>
              <a:spcPct val="15000"/>
            </a:spcAft>
            <a:buChar char="•"/>
            <a:tabLst/>
          </a:pPr>
          <a:r>
            <a:rPr lang="en-IN" sz="1500" b="0" i="0" kern="1200" dirty="0"/>
            <a:t>Library provides a selection of efficient tools for machine learning and statistical modelling including classification, regression, clustering etc.</a:t>
          </a:r>
          <a:endParaRPr lang="en-IN" sz="1500" kern="1200" dirty="0"/>
        </a:p>
      </dsp:txBody>
      <dsp:txXfrm>
        <a:off x="0" y="415427"/>
        <a:ext cx="8686800" cy="850500"/>
      </dsp:txXfrm>
    </dsp:sp>
    <dsp:sp modelId="{EF34BF6D-3BE7-4E3E-9F7D-8BDDFC3571AA}">
      <dsp:nvSpPr>
        <dsp:cNvPr id="0" name=""/>
        <dsp:cNvSpPr/>
      </dsp:nvSpPr>
      <dsp:spPr>
        <a:xfrm>
          <a:off x="434340" y="210789"/>
          <a:ext cx="3024326" cy="442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marL="0" lvl="0" indent="0" algn="l" defTabSz="666750">
            <a:lnSpc>
              <a:spcPct val="90000"/>
            </a:lnSpc>
            <a:spcBef>
              <a:spcPct val="0"/>
            </a:spcBef>
            <a:spcAft>
              <a:spcPct val="35000"/>
            </a:spcAft>
            <a:buNone/>
          </a:pPr>
          <a:r>
            <a:rPr lang="en-IN" sz="1500" kern="1200" dirty="0"/>
            <a:t>MODELLING: SKLEARN</a:t>
          </a:r>
        </a:p>
      </dsp:txBody>
      <dsp:txXfrm>
        <a:off x="455956" y="232405"/>
        <a:ext cx="2981094" cy="399568"/>
      </dsp:txXfrm>
    </dsp:sp>
    <dsp:sp modelId="{87F5DA27-75C9-4878-911B-8D617D72C84D}">
      <dsp:nvSpPr>
        <dsp:cNvPr id="0" name=""/>
        <dsp:cNvSpPr/>
      </dsp:nvSpPr>
      <dsp:spPr>
        <a:xfrm>
          <a:off x="0" y="1564574"/>
          <a:ext cx="8686800" cy="637875"/>
        </a:xfrm>
        <a:prstGeom prst="rect">
          <a:avLst/>
        </a:prstGeom>
        <a:solidFill>
          <a:schemeClr val="lt1">
            <a:alpha val="90000"/>
            <a:hueOff val="0"/>
            <a:satOff val="0"/>
            <a:lumOff val="0"/>
            <a:alphaOff val="0"/>
          </a:schemeClr>
        </a:solidFill>
        <a:ln w="25400" cap="flat" cmpd="sng" algn="ctr">
          <a:solidFill>
            <a:schemeClr val="accent2">
              <a:hueOff val="1170380"/>
              <a:satOff val="-1460"/>
              <a:lumOff val="3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12420" rIns="674192" bIns="106680" numCol="1" spcCol="1270" anchor="t" anchorCtr="0">
          <a:noAutofit/>
        </a:bodyPr>
        <a:lstStyle/>
        <a:p>
          <a:pPr marL="114300" lvl="1" indent="-114300" algn="l" defTabSz="666750">
            <a:lnSpc>
              <a:spcPct val="90000"/>
            </a:lnSpc>
            <a:spcBef>
              <a:spcPct val="0"/>
            </a:spcBef>
            <a:spcAft>
              <a:spcPct val="15000"/>
            </a:spcAft>
            <a:buChar char="•"/>
          </a:pPr>
          <a:r>
            <a:rPr lang="en-IN" sz="1500" b="0" i="0" kern="1200" dirty="0"/>
            <a:t>PCA is often used to simplify data, reduce noise, and find unmeasured “latent variables”.</a:t>
          </a:r>
          <a:endParaRPr lang="en-IN" sz="1500" kern="1200" dirty="0"/>
        </a:p>
      </dsp:txBody>
      <dsp:txXfrm>
        <a:off x="0" y="1564574"/>
        <a:ext cx="8686800" cy="637875"/>
      </dsp:txXfrm>
    </dsp:sp>
    <dsp:sp modelId="{D369BAF5-E0CA-401B-ADC7-C1052EC71F0E}">
      <dsp:nvSpPr>
        <dsp:cNvPr id="0" name=""/>
        <dsp:cNvSpPr/>
      </dsp:nvSpPr>
      <dsp:spPr>
        <a:xfrm>
          <a:off x="434340" y="1343174"/>
          <a:ext cx="3088661" cy="442800"/>
        </a:xfrm>
        <a:prstGeom prst="round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marL="0" lvl="0" indent="0" algn="l" defTabSz="666750">
            <a:lnSpc>
              <a:spcPct val="90000"/>
            </a:lnSpc>
            <a:spcBef>
              <a:spcPct val="0"/>
            </a:spcBef>
            <a:spcAft>
              <a:spcPct val="35000"/>
            </a:spcAft>
            <a:buNone/>
          </a:pPr>
          <a:r>
            <a:rPr lang="en-IN" sz="1500" b="0" i="0" kern="1200" dirty="0"/>
            <a:t>Principal component analysis</a:t>
          </a:r>
          <a:endParaRPr lang="en-IN" sz="1500" kern="1200" dirty="0"/>
        </a:p>
      </dsp:txBody>
      <dsp:txXfrm>
        <a:off x="455956" y="1364790"/>
        <a:ext cx="3045429" cy="399568"/>
      </dsp:txXfrm>
    </dsp:sp>
    <dsp:sp modelId="{1378895E-D22C-4AE6-A999-C369CC215B82}">
      <dsp:nvSpPr>
        <dsp:cNvPr id="0" name=""/>
        <dsp:cNvSpPr/>
      </dsp:nvSpPr>
      <dsp:spPr>
        <a:xfrm>
          <a:off x="0" y="2504849"/>
          <a:ext cx="8686800" cy="850500"/>
        </a:xfrm>
        <a:prstGeom prst="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12420" rIns="674192" bIns="106680" numCol="1" spcCol="1270" anchor="t" anchorCtr="0">
          <a:noAutofit/>
        </a:bodyPr>
        <a:lstStyle/>
        <a:p>
          <a:pPr marL="114300" lvl="1" indent="-114300" algn="l" defTabSz="666750">
            <a:lnSpc>
              <a:spcPct val="90000"/>
            </a:lnSpc>
            <a:spcBef>
              <a:spcPct val="0"/>
            </a:spcBef>
            <a:spcAft>
              <a:spcPct val="15000"/>
            </a:spcAft>
            <a:buChar char="•"/>
          </a:pPr>
          <a:r>
            <a:rPr lang="en-IN" sz="1500" b="0" i="0" kern="1200" dirty="0"/>
            <a:t>Supervised Machine Learning where the data is continuously split according to a certain parameter.</a:t>
          </a:r>
          <a:endParaRPr lang="en-IN" sz="1500" b="0" kern="1200" dirty="0"/>
        </a:p>
      </dsp:txBody>
      <dsp:txXfrm>
        <a:off x="0" y="2504849"/>
        <a:ext cx="8686800" cy="850500"/>
      </dsp:txXfrm>
    </dsp:sp>
    <dsp:sp modelId="{F7ECC981-4226-4755-B69B-294D90F11BB9}">
      <dsp:nvSpPr>
        <dsp:cNvPr id="0" name=""/>
        <dsp:cNvSpPr/>
      </dsp:nvSpPr>
      <dsp:spPr>
        <a:xfrm>
          <a:off x="434340" y="2283450"/>
          <a:ext cx="3024265" cy="44280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marL="0" lvl="0" indent="0" algn="l" defTabSz="666750">
            <a:lnSpc>
              <a:spcPct val="90000"/>
            </a:lnSpc>
            <a:spcBef>
              <a:spcPct val="0"/>
            </a:spcBef>
            <a:spcAft>
              <a:spcPct val="35000"/>
            </a:spcAft>
            <a:buNone/>
          </a:pPr>
          <a:r>
            <a:rPr lang="en-IN" sz="1500" b="0" i="0" u="none" strike="noStrike" kern="1200" dirty="0">
              <a:effectLst/>
              <a:latin typeface="Times New Roman" panose="02020603050405020304" pitchFamily="18" charset="0"/>
              <a:cs typeface="Times New Roman" panose="02020603050405020304" pitchFamily="18" charset="0"/>
            </a:rPr>
            <a:t>Decision tree Classifier</a:t>
          </a:r>
          <a:endParaRPr lang="en-IN" sz="1500" kern="1200" dirty="0"/>
        </a:p>
      </dsp:txBody>
      <dsp:txXfrm>
        <a:off x="455956" y="2305066"/>
        <a:ext cx="2981033" cy="399568"/>
      </dsp:txXfrm>
    </dsp:sp>
    <dsp:sp modelId="{2F1B4736-8B0D-4876-A962-11C2ADD51CCA}">
      <dsp:nvSpPr>
        <dsp:cNvPr id="0" name=""/>
        <dsp:cNvSpPr/>
      </dsp:nvSpPr>
      <dsp:spPr>
        <a:xfrm>
          <a:off x="0" y="3677062"/>
          <a:ext cx="8686800" cy="850500"/>
        </a:xfrm>
        <a:prstGeom prst="rect">
          <a:avLst/>
        </a:prstGeom>
        <a:solidFill>
          <a:schemeClr val="lt1">
            <a:alpha val="90000"/>
            <a:hueOff val="0"/>
            <a:satOff val="0"/>
            <a:lumOff val="0"/>
            <a:alphaOff val="0"/>
          </a:schemeClr>
        </a:solidFill>
        <a:ln w="25400" cap="flat" cmpd="sng" algn="ctr">
          <a:solidFill>
            <a:schemeClr val="accent2">
              <a:hueOff val="3511139"/>
              <a:satOff val="-4379"/>
              <a:lumOff val="10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12420" rIns="674192" bIns="106680"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IN" sz="1500" b="0" i="0" kern="1200" dirty="0"/>
            <a:t>Logistic regression is a statistical analysis method to predict a binary outcome, such as yes or no, based on prior observations of a data set.</a:t>
          </a:r>
          <a:endParaRPr lang="en-IN" sz="1500" kern="1200" dirty="0"/>
        </a:p>
      </dsp:txBody>
      <dsp:txXfrm>
        <a:off x="0" y="3677062"/>
        <a:ext cx="8686800" cy="850500"/>
      </dsp:txXfrm>
    </dsp:sp>
    <dsp:sp modelId="{7A5D4FDF-D533-49D2-A391-936BD115F48F}">
      <dsp:nvSpPr>
        <dsp:cNvPr id="0" name=""/>
        <dsp:cNvSpPr/>
      </dsp:nvSpPr>
      <dsp:spPr>
        <a:xfrm>
          <a:off x="434340" y="3436350"/>
          <a:ext cx="3024265" cy="442800"/>
        </a:xfrm>
        <a:prstGeom prst="round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marL="0" lvl="0" indent="0" algn="l" defTabSz="666750">
            <a:lnSpc>
              <a:spcPct val="90000"/>
            </a:lnSpc>
            <a:spcBef>
              <a:spcPct val="0"/>
            </a:spcBef>
            <a:spcAft>
              <a:spcPct val="35000"/>
            </a:spcAft>
            <a:buNone/>
          </a:pPr>
          <a:r>
            <a:rPr lang="en-IN" sz="1500" b="0" i="0" u="none" strike="noStrike" kern="1200" dirty="0">
              <a:effectLst/>
              <a:latin typeface="Times New Roman" panose="02020603050405020304" pitchFamily="18" charset="0"/>
              <a:cs typeface="Times New Roman" panose="02020603050405020304" pitchFamily="18" charset="0"/>
            </a:rPr>
            <a:t>Logistic Regression</a:t>
          </a:r>
          <a:endParaRPr lang="en-IN" sz="1500" kern="1200" dirty="0"/>
        </a:p>
      </dsp:txBody>
      <dsp:txXfrm>
        <a:off x="455956" y="3457966"/>
        <a:ext cx="2981033" cy="399568"/>
      </dsp:txXfrm>
    </dsp:sp>
    <dsp:sp modelId="{5F3BD81C-EB88-4794-B77F-8B3F8BDD9486}">
      <dsp:nvSpPr>
        <dsp:cNvPr id="0" name=""/>
        <dsp:cNvSpPr/>
      </dsp:nvSpPr>
      <dsp:spPr>
        <a:xfrm>
          <a:off x="0" y="4810650"/>
          <a:ext cx="8686800" cy="637875"/>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12420" rIns="674192" bIns="106680" numCol="1" spcCol="1270" anchor="t" anchorCtr="0">
          <a:noAutofit/>
        </a:bodyPr>
        <a:lstStyle/>
        <a:p>
          <a:pPr marL="114300" lvl="1" indent="-114300" algn="l" defTabSz="666750">
            <a:lnSpc>
              <a:spcPct val="90000"/>
            </a:lnSpc>
            <a:spcBef>
              <a:spcPct val="0"/>
            </a:spcBef>
            <a:spcAft>
              <a:spcPct val="15000"/>
            </a:spcAft>
            <a:buChar char="•"/>
          </a:pPr>
          <a:r>
            <a:rPr lang="en-IN" sz="1500" b="0" i="0" kern="1200" dirty="0"/>
            <a:t>KNN is mostly used to classifies a data point based on how its neighbours are classified.</a:t>
          </a:r>
          <a:endParaRPr lang="en-IN" sz="1500" kern="1200" dirty="0"/>
        </a:p>
      </dsp:txBody>
      <dsp:txXfrm>
        <a:off x="0" y="4810650"/>
        <a:ext cx="8686800" cy="637875"/>
      </dsp:txXfrm>
    </dsp:sp>
    <dsp:sp modelId="{CAF69743-E5A0-4ED4-9005-D771EE19702C}">
      <dsp:nvSpPr>
        <dsp:cNvPr id="0" name=""/>
        <dsp:cNvSpPr/>
      </dsp:nvSpPr>
      <dsp:spPr>
        <a:xfrm>
          <a:off x="457199" y="4589250"/>
          <a:ext cx="3035272" cy="44280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marL="0" lvl="0" indent="0" algn="l" defTabSz="666750">
            <a:lnSpc>
              <a:spcPct val="90000"/>
            </a:lnSpc>
            <a:spcBef>
              <a:spcPct val="0"/>
            </a:spcBef>
            <a:spcAft>
              <a:spcPct val="35000"/>
            </a:spcAft>
            <a:buNone/>
          </a:pPr>
          <a:r>
            <a:rPr lang="en-IN" sz="1500" b="0" i="0" u="none" strike="noStrike" kern="1200" dirty="0">
              <a:effectLst/>
              <a:latin typeface="Times New Roman" panose="02020603050405020304" pitchFamily="18" charset="0"/>
              <a:cs typeface="Times New Roman" panose="02020603050405020304" pitchFamily="18" charset="0"/>
            </a:rPr>
            <a:t>K </a:t>
          </a:r>
          <a:r>
            <a:rPr lang="en-IN" sz="1500" b="0" i="0" u="none" strike="noStrike" kern="1200" dirty="0" err="1">
              <a:effectLst/>
              <a:latin typeface="Times New Roman" panose="02020603050405020304" pitchFamily="18" charset="0"/>
              <a:cs typeface="Times New Roman" panose="02020603050405020304" pitchFamily="18" charset="0"/>
            </a:rPr>
            <a:t>Neighbors</a:t>
          </a:r>
          <a:r>
            <a:rPr lang="en-IN" sz="1500" b="0" i="0" u="none" strike="noStrike" kern="1200" dirty="0">
              <a:effectLst/>
              <a:latin typeface="Times New Roman" panose="02020603050405020304" pitchFamily="18" charset="0"/>
              <a:cs typeface="Times New Roman" panose="02020603050405020304" pitchFamily="18" charset="0"/>
            </a:rPr>
            <a:t> Classifier</a:t>
          </a:r>
          <a:endParaRPr lang="en-IN" sz="1500" kern="1200" dirty="0"/>
        </a:p>
      </dsp:txBody>
      <dsp:txXfrm>
        <a:off x="478815" y="4610866"/>
        <a:ext cx="2992040"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18-10-2022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t>10/18/2022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code/drtina/fall-detection-for-elderlypatients-drt#Present-your-solution" TargetMode="External"/><Relationship Id="rId2" Type="http://schemas.openxmlformats.org/officeDocument/2006/relationships/hyperlink" Target="https://www.researchgate.net/publication/341571722_Health_status_prediction_for_the_elderly_based_on_machine_learning" TargetMode="External"/><Relationship Id="rId1" Type="http://schemas.openxmlformats.org/officeDocument/2006/relationships/slideLayout" Target="../slideLayouts/slideLayout2.xml"/><Relationship Id="rId6" Type="http://schemas.openxmlformats.org/officeDocument/2006/relationships/hyperlink" Target="https://ieeexplore.ieee.org/search/searchresult.jsp?newsearch=true&amp;queryText=activity%20prediction%20of%20the%20elderly" TargetMode="External"/><Relationship Id="rId5" Type="http://schemas.openxmlformats.org/officeDocument/2006/relationships/hyperlink" Target="https://ieeexplore.ieee.org/document/9580533/keywords#keywords" TargetMode="External"/><Relationship Id="rId4" Type="http://schemas.openxmlformats.org/officeDocument/2006/relationships/hyperlink" Target="https://ieeexplore.ieee.org/document/9729817"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Autofit/>
          </a:bodyPr>
          <a:lstStyle/>
          <a:p>
            <a:r>
              <a:rPr lang="en-US" sz="4800" dirty="0">
                <a:latin typeface="Times New Roman" panose="02020603050405020304" pitchFamily="18" charset="0"/>
                <a:cs typeface="Times New Roman" panose="02020603050405020304" pitchFamily="18" charset="0"/>
              </a:rPr>
              <a:t>ACTIVITY PREDICTION </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OF THE ELDERLY</a:t>
            </a:r>
            <a:endParaRPr lang="en-US" sz="4800" dirty="0"/>
          </a:p>
        </p:txBody>
      </p:sp>
      <p:sp>
        <p:nvSpPr>
          <p:cNvPr id="7" name="Subtitle 6"/>
          <p:cNvSpPr>
            <a:spLocks noGrp="1"/>
          </p:cNvSpPr>
          <p:nvPr>
            <p:ph type="subTitle" idx="1"/>
          </p:nvPr>
        </p:nvSpPr>
        <p:spPr>
          <a:xfrm>
            <a:off x="1371600" y="4114800"/>
            <a:ext cx="6400800" cy="1981200"/>
          </a:xfrm>
        </p:spPr>
        <p:txBody>
          <a:bodyPr>
            <a:normAutofit fontScale="77500" lnSpcReduction="20000"/>
          </a:bodyPr>
          <a:lstStyle/>
          <a:p>
            <a:r>
              <a:rPr lang="en-US" dirty="0"/>
              <a:t>Student 1 Reg No: RA1911028010032</a:t>
            </a:r>
          </a:p>
          <a:p>
            <a:r>
              <a:rPr lang="en-US" dirty="0"/>
              <a:t>Student 2 Reg No: RA1911029010089</a:t>
            </a:r>
          </a:p>
          <a:p>
            <a:r>
              <a:rPr lang="en-US" dirty="0"/>
              <a:t>Batch ID: NWC032089</a:t>
            </a:r>
          </a:p>
          <a:p>
            <a:r>
              <a:rPr lang="en-US" dirty="0"/>
              <a:t>Guide name and Designation: Mrs. G. </a:t>
            </a:r>
            <a:r>
              <a:rPr lang="en-US" dirty="0" err="1"/>
              <a:t>Parimala</a:t>
            </a:r>
            <a:r>
              <a:rPr lang="en-US" dirty="0"/>
              <a:t>, Assistant Professor</a:t>
            </a:r>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1200329"/>
          </a:xfrm>
          <a:prstGeom prst="rect">
            <a:avLst/>
          </a:prstGeom>
        </p:spPr>
        <p:txBody>
          <a:bodyPr wrap="square">
            <a:spAutoFit/>
          </a:bodyPr>
          <a:lstStyle/>
          <a:p>
            <a:pPr algn="ctr"/>
            <a:r>
              <a:rPr lang="en-US" b="1" dirty="0"/>
              <a:t>SRM INSTITUTE OF SCIENCE AND TECHNOLOGY </a:t>
            </a:r>
            <a:endParaRPr lang="en-US" dirty="0"/>
          </a:p>
          <a:p>
            <a:pPr algn="ctr"/>
            <a:r>
              <a:rPr lang="en-US" b="1"/>
              <a:t>COLLEGE </a:t>
            </a:r>
            <a:r>
              <a:rPr lang="en-US" b="1" dirty="0"/>
              <a:t>OF ENGINEERING AND TECHNOLOGY</a:t>
            </a:r>
            <a:endParaRPr lang="en-US" dirty="0"/>
          </a:p>
          <a:p>
            <a:pPr algn="ctr"/>
            <a:r>
              <a:rPr lang="en-US" b="1" dirty="0"/>
              <a:t>DEPARTMENT OF NETWORKING AND COMMUNICATIONS</a:t>
            </a:r>
            <a:endParaRPr lang="en-US" dirty="0"/>
          </a:p>
          <a:p>
            <a:pPr algn="ctr"/>
            <a:r>
              <a:rPr lang="en-US" b="1" dirty="0"/>
              <a:t>18CSP107L / 18CSP108L- MINOR PROJECT / INTERNSHIP</a:t>
            </a:r>
            <a:endParaRPr lang="en-US" dirty="0"/>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4ABFB3-B06F-AF91-D95A-B80F8A9F742C}"/>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6" name="Slide Number Placeholder 5">
            <a:extLst>
              <a:ext uri="{FF2B5EF4-FFF2-40B4-BE49-F238E27FC236}">
                <a16:creationId xmlns:a16="http://schemas.microsoft.com/office/drawing/2014/main" id="{045ED176-B3AB-B278-7F77-EFAD309B11E0}"/>
              </a:ext>
            </a:extLst>
          </p:cNvPr>
          <p:cNvSpPr>
            <a:spLocks noGrp="1"/>
          </p:cNvSpPr>
          <p:nvPr>
            <p:ph type="sldNum" sz="quarter" idx="12"/>
          </p:nvPr>
        </p:nvSpPr>
        <p:spPr/>
        <p:txBody>
          <a:bodyPr/>
          <a:lstStyle/>
          <a:p>
            <a:fld id="{4F7E9C80-C75B-4B75-A6C5-E58A18995148}" type="slidenum">
              <a:rPr lang="en-US" smtClean="0"/>
              <a:t>10</a:t>
            </a:fld>
            <a:endParaRPr lang="en-US"/>
          </a:p>
        </p:txBody>
      </p:sp>
      <p:pic>
        <p:nvPicPr>
          <p:cNvPr id="3074" name="Picture 2">
            <a:extLst>
              <a:ext uri="{FF2B5EF4-FFF2-40B4-BE49-F238E27FC236}">
                <a16:creationId xmlns:a16="http://schemas.microsoft.com/office/drawing/2014/main" id="{2FF8AC51-138D-EE3C-A715-DC7713921C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7080771" cy="3896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154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AFF26-F213-8C2D-9572-1F72B108CD2F}"/>
              </a:ext>
            </a:extLst>
          </p:cNvPr>
          <p:cNvSpPr>
            <a:spLocks noGrp="1"/>
          </p:cNvSpPr>
          <p:nvPr>
            <p:ph type="title"/>
          </p:nvPr>
        </p:nvSpPr>
        <p:spPr>
          <a:xfrm>
            <a:off x="457200" y="228601"/>
            <a:ext cx="8229600" cy="1295399"/>
          </a:xfrm>
        </p:spPr>
        <p:txBody>
          <a:bodyPr>
            <a:noAutofit/>
          </a:bodyPr>
          <a:lstStyle/>
          <a:p>
            <a:r>
              <a:rPr lang="en-IN" b="0" i="0" u="none" strike="noStrike" dirty="0">
                <a:solidFill>
                  <a:srgbClr val="000000"/>
                </a:solidFill>
                <a:effectLst/>
                <a:latin typeface="Algerian" panose="04020705040A02060702" pitchFamily="82" charset="0"/>
              </a:rPr>
              <a:t>UML Diagrams</a:t>
            </a:r>
            <a:br>
              <a:rPr lang="en-IN" b="0" i="0" u="none" strike="noStrike" dirty="0">
                <a:solidFill>
                  <a:srgbClr val="000000"/>
                </a:solidFill>
                <a:effectLst/>
                <a:latin typeface="Algerian" panose="04020705040A02060702" pitchFamily="82" charset="0"/>
              </a:rPr>
            </a:br>
            <a:r>
              <a:rPr lang="en-IN" sz="3200" b="0" i="0" u="none" strike="noStrike" dirty="0">
                <a:solidFill>
                  <a:srgbClr val="000000"/>
                </a:solidFill>
                <a:effectLst/>
                <a:latin typeface="Algerian" panose="04020705040A02060702" pitchFamily="82" charset="0"/>
              </a:rPr>
              <a:t>MULTI AGENT ARCHITECTURE</a:t>
            </a:r>
            <a:endParaRPr lang="en-IN" sz="3200" dirty="0">
              <a:latin typeface="Algerian" panose="04020705040A02060702" pitchFamily="82" charset="0"/>
            </a:endParaRPr>
          </a:p>
        </p:txBody>
      </p:sp>
      <p:sp>
        <p:nvSpPr>
          <p:cNvPr id="4" name="Date Placeholder 3">
            <a:extLst>
              <a:ext uri="{FF2B5EF4-FFF2-40B4-BE49-F238E27FC236}">
                <a16:creationId xmlns:a16="http://schemas.microsoft.com/office/drawing/2014/main" id="{95562B27-0C30-A140-E1B5-8B255892F177}"/>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6" name="Slide Number Placeholder 5">
            <a:extLst>
              <a:ext uri="{FF2B5EF4-FFF2-40B4-BE49-F238E27FC236}">
                <a16:creationId xmlns:a16="http://schemas.microsoft.com/office/drawing/2014/main" id="{B7443BE2-86A5-C2AB-63C9-50945D134A06}"/>
              </a:ext>
            </a:extLst>
          </p:cNvPr>
          <p:cNvSpPr>
            <a:spLocks noGrp="1"/>
          </p:cNvSpPr>
          <p:nvPr>
            <p:ph type="sldNum" sz="quarter" idx="12"/>
          </p:nvPr>
        </p:nvSpPr>
        <p:spPr/>
        <p:txBody>
          <a:bodyPr/>
          <a:lstStyle/>
          <a:p>
            <a:fld id="{4F7E9C80-C75B-4B75-A6C5-E58A18995148}" type="slidenum">
              <a:rPr lang="en-US" smtClean="0"/>
              <a:t>11</a:t>
            </a:fld>
            <a:endParaRPr lang="en-US"/>
          </a:p>
        </p:txBody>
      </p:sp>
      <p:pic>
        <p:nvPicPr>
          <p:cNvPr id="4098" name="Picture 2">
            <a:extLst>
              <a:ext uri="{FF2B5EF4-FFF2-40B4-BE49-F238E27FC236}">
                <a16:creationId xmlns:a16="http://schemas.microsoft.com/office/drawing/2014/main" id="{4CF6039D-A11F-FD3E-43B7-A5DEB49853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199" y="1523999"/>
            <a:ext cx="8615361" cy="5105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996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4EFE-D96D-A5AD-F033-83A435B23DE1}"/>
              </a:ext>
            </a:extLst>
          </p:cNvPr>
          <p:cNvSpPr>
            <a:spLocks noGrp="1"/>
          </p:cNvSpPr>
          <p:nvPr>
            <p:ph type="title"/>
          </p:nvPr>
        </p:nvSpPr>
        <p:spPr>
          <a:xfrm>
            <a:off x="152400" y="136525"/>
            <a:ext cx="8915400" cy="1006475"/>
          </a:xfrm>
        </p:spPr>
        <p:txBody>
          <a:bodyPr>
            <a:noAutofit/>
          </a:bodyPr>
          <a:lstStyle/>
          <a:p>
            <a:r>
              <a:rPr lang="en-IN" sz="2800" b="0" i="0" u="none" strike="noStrike" dirty="0">
                <a:solidFill>
                  <a:srgbClr val="111111"/>
                </a:solidFill>
                <a:effectLst/>
                <a:latin typeface="Algerian" panose="04020705040A02060702" pitchFamily="82" charset="0"/>
              </a:rPr>
              <a:t>Use case diagram of the service for monitoring activities and location of users </a:t>
            </a:r>
            <a:endParaRPr lang="en-IN" sz="2800" dirty="0">
              <a:latin typeface="Algerian" panose="04020705040A02060702" pitchFamily="82" charset="0"/>
            </a:endParaRPr>
          </a:p>
        </p:txBody>
      </p:sp>
      <p:sp>
        <p:nvSpPr>
          <p:cNvPr id="4" name="Date Placeholder 3">
            <a:extLst>
              <a:ext uri="{FF2B5EF4-FFF2-40B4-BE49-F238E27FC236}">
                <a16:creationId xmlns:a16="http://schemas.microsoft.com/office/drawing/2014/main" id="{109AEBF6-04F6-050A-34FC-771DAA5EDDF2}"/>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6" name="Slide Number Placeholder 5">
            <a:extLst>
              <a:ext uri="{FF2B5EF4-FFF2-40B4-BE49-F238E27FC236}">
                <a16:creationId xmlns:a16="http://schemas.microsoft.com/office/drawing/2014/main" id="{326CF0E0-FC11-1941-D818-8F560443C3DF}"/>
              </a:ext>
            </a:extLst>
          </p:cNvPr>
          <p:cNvSpPr>
            <a:spLocks noGrp="1"/>
          </p:cNvSpPr>
          <p:nvPr>
            <p:ph type="sldNum" sz="quarter" idx="12"/>
          </p:nvPr>
        </p:nvSpPr>
        <p:spPr/>
        <p:txBody>
          <a:bodyPr/>
          <a:lstStyle/>
          <a:p>
            <a:fld id="{4F7E9C80-C75B-4B75-A6C5-E58A18995148}" type="slidenum">
              <a:rPr lang="en-US" smtClean="0"/>
              <a:t>12</a:t>
            </a:fld>
            <a:endParaRPr lang="en-US"/>
          </a:p>
        </p:txBody>
      </p:sp>
      <p:pic>
        <p:nvPicPr>
          <p:cNvPr id="5122" name="Picture 2">
            <a:extLst>
              <a:ext uri="{FF2B5EF4-FFF2-40B4-BE49-F238E27FC236}">
                <a16:creationId xmlns:a16="http://schemas.microsoft.com/office/drawing/2014/main" id="{F676DA9F-DC4F-0F72-06C7-8A171BCE7B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7924800" cy="525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91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F203-0EE6-95E2-4EF8-778E99A17A77}"/>
              </a:ext>
            </a:extLst>
          </p:cNvPr>
          <p:cNvSpPr>
            <a:spLocks noGrp="1"/>
          </p:cNvSpPr>
          <p:nvPr>
            <p:ph type="title"/>
          </p:nvPr>
        </p:nvSpPr>
        <p:spPr>
          <a:xfrm>
            <a:off x="457200" y="136525"/>
            <a:ext cx="8229600" cy="1006475"/>
          </a:xfrm>
        </p:spPr>
        <p:txBody>
          <a:bodyPr/>
          <a:lstStyle/>
          <a:p>
            <a:r>
              <a:rPr lang="en-IN" dirty="0">
                <a:latin typeface="Algerian" panose="04020705040A02060702" pitchFamily="82" charset="0"/>
              </a:rPr>
              <a:t>ACTIVITY DIAGRAM</a:t>
            </a:r>
          </a:p>
        </p:txBody>
      </p:sp>
      <p:sp>
        <p:nvSpPr>
          <p:cNvPr id="4" name="Date Placeholder 3">
            <a:extLst>
              <a:ext uri="{FF2B5EF4-FFF2-40B4-BE49-F238E27FC236}">
                <a16:creationId xmlns:a16="http://schemas.microsoft.com/office/drawing/2014/main" id="{86D07C6A-5254-D644-8449-7518C6CE3D76}"/>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6" name="Slide Number Placeholder 5">
            <a:extLst>
              <a:ext uri="{FF2B5EF4-FFF2-40B4-BE49-F238E27FC236}">
                <a16:creationId xmlns:a16="http://schemas.microsoft.com/office/drawing/2014/main" id="{D43A53E2-78BB-F5E2-BD44-AD88F758F3C1}"/>
              </a:ext>
            </a:extLst>
          </p:cNvPr>
          <p:cNvSpPr>
            <a:spLocks noGrp="1"/>
          </p:cNvSpPr>
          <p:nvPr>
            <p:ph type="sldNum" sz="quarter" idx="12"/>
          </p:nvPr>
        </p:nvSpPr>
        <p:spPr/>
        <p:txBody>
          <a:bodyPr/>
          <a:lstStyle/>
          <a:p>
            <a:fld id="{4F7E9C80-C75B-4B75-A6C5-E58A18995148}" type="slidenum">
              <a:rPr lang="en-US" smtClean="0"/>
              <a:t>13</a:t>
            </a:fld>
            <a:endParaRPr lang="en-US"/>
          </a:p>
        </p:txBody>
      </p:sp>
      <p:pic>
        <p:nvPicPr>
          <p:cNvPr id="6146" name="Picture 2">
            <a:extLst>
              <a:ext uri="{FF2B5EF4-FFF2-40B4-BE49-F238E27FC236}">
                <a16:creationId xmlns:a16="http://schemas.microsoft.com/office/drawing/2014/main" id="{EA5E5359-4ED3-7859-5CCA-BA088A2BF49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2995"/>
          <a:stretch/>
        </p:blipFill>
        <p:spPr bwMode="auto">
          <a:xfrm>
            <a:off x="389318" y="1447800"/>
            <a:ext cx="8373682"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419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88B3D-25C7-1F92-E3DC-A72AB0109765}"/>
              </a:ext>
            </a:extLst>
          </p:cNvPr>
          <p:cNvSpPr>
            <a:spLocks noGrp="1"/>
          </p:cNvSpPr>
          <p:nvPr>
            <p:ph type="title"/>
          </p:nvPr>
        </p:nvSpPr>
        <p:spPr/>
        <p:txBody>
          <a:bodyPr/>
          <a:lstStyle/>
          <a:p>
            <a:r>
              <a:rPr lang="en-IN" dirty="0">
                <a:latin typeface="Algerian" panose="04020705040A02060702" pitchFamily="82" charset="0"/>
              </a:rPr>
              <a:t>EXPERIMENT</a:t>
            </a:r>
            <a:endParaRPr lang="en-IN" dirty="0"/>
          </a:p>
        </p:txBody>
      </p:sp>
      <p:sp>
        <p:nvSpPr>
          <p:cNvPr id="3" name="Content Placeholder 2">
            <a:extLst>
              <a:ext uri="{FF2B5EF4-FFF2-40B4-BE49-F238E27FC236}">
                <a16:creationId xmlns:a16="http://schemas.microsoft.com/office/drawing/2014/main" id="{BB3FC587-9363-5A9A-5044-AC2E85305B69}"/>
              </a:ext>
            </a:extLst>
          </p:cNvPr>
          <p:cNvSpPr>
            <a:spLocks noGrp="1"/>
          </p:cNvSpPr>
          <p:nvPr>
            <p:ph idx="1"/>
          </p:nvPr>
        </p:nvSpPr>
        <p:spPr/>
        <p:txBody>
          <a:bodyPr/>
          <a:lstStyle/>
          <a:p>
            <a:pPr marL="0" indent="0">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experiment is mainly split up into the following sections:</a:t>
            </a:r>
            <a:b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Preview</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Take the original data set, import it into the</a:t>
            </a:r>
            <a:b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database, and observe its data structure.</a:t>
            </a:r>
            <a:b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Merge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the original dataset, the questionnaire for each topic is separate. It makes sense to merge them into a single dataset to simplify the analysis.</a:t>
            </a:r>
            <a:b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Feature selection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Apply machine learning algorithms to extract the factors that have the greatest impact on the health of older adults.</a:t>
            </a:r>
            <a:b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processing</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Process the data until you can use the data to train a machine learning model.</a:t>
            </a:r>
            <a:b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Training model</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Train multiple machine learning models</a:t>
            </a:r>
            <a:b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using the comparative training set.</a:t>
            </a:r>
            <a:b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5-fold cross-validation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entire data set is randomly divided into 5 groups, one group is called the validation set, the rest are called the training set, and the validation is run 5 times using different algorithms to test accuracy.</a:t>
            </a:r>
            <a:b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Result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Get results and further summarize conclusions.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D94A115-6BE9-F156-9BDD-A015E41E420B}"/>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5" name="Footer Placeholder 4">
            <a:extLst>
              <a:ext uri="{FF2B5EF4-FFF2-40B4-BE49-F238E27FC236}">
                <a16:creationId xmlns:a16="http://schemas.microsoft.com/office/drawing/2014/main" id="{CCB8924F-7B7D-37A5-6CE5-D2443F277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ABDA3-B910-07B9-E3BC-A87F45CAC5CD}"/>
              </a:ext>
            </a:extLst>
          </p:cNvPr>
          <p:cNvSpPr>
            <a:spLocks noGrp="1"/>
          </p:cNvSpPr>
          <p:nvPr>
            <p:ph type="sldNum" sz="quarter" idx="12"/>
          </p:nvPr>
        </p:nvSpPr>
        <p:spPr/>
        <p:txBody>
          <a:bodyPr/>
          <a:lstStyle/>
          <a:p>
            <a:fld id="{4F7E9C80-C75B-4B75-A6C5-E58A18995148}" type="slidenum">
              <a:rPr lang="en-US" smtClean="0"/>
              <a:t>14</a:t>
            </a:fld>
            <a:endParaRPr lang="en-US"/>
          </a:p>
        </p:txBody>
      </p:sp>
    </p:spTree>
    <p:extLst>
      <p:ext uri="{BB962C8B-B14F-4D97-AF65-F5344CB8AC3E}">
        <p14:creationId xmlns:p14="http://schemas.microsoft.com/office/powerpoint/2010/main" val="4042439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A8D80-B290-C61C-53D5-90EEAD71B43B}"/>
              </a:ext>
            </a:extLst>
          </p:cNvPr>
          <p:cNvSpPr>
            <a:spLocks noGrp="1"/>
          </p:cNvSpPr>
          <p:nvPr>
            <p:ph type="title"/>
          </p:nvPr>
        </p:nvSpPr>
        <p:spPr>
          <a:xfrm>
            <a:off x="457200" y="60325"/>
            <a:ext cx="8229600" cy="1006475"/>
          </a:xfrm>
        </p:spPr>
        <p:txBody>
          <a:bodyPr/>
          <a:lstStyle/>
          <a:p>
            <a:r>
              <a:rPr lang="en-IN" dirty="0">
                <a:latin typeface="Algerian" panose="04020705040A02060702" pitchFamily="82" charset="0"/>
              </a:rPr>
              <a:t>ALGORITHMS USED</a:t>
            </a:r>
            <a:endParaRPr lang="en-IN" dirty="0"/>
          </a:p>
        </p:txBody>
      </p:sp>
      <p:sp>
        <p:nvSpPr>
          <p:cNvPr id="4" name="Date Placeholder 3">
            <a:extLst>
              <a:ext uri="{FF2B5EF4-FFF2-40B4-BE49-F238E27FC236}">
                <a16:creationId xmlns:a16="http://schemas.microsoft.com/office/drawing/2014/main" id="{177C669F-86FC-BF04-152A-023CD44272EC}"/>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6" name="Slide Number Placeholder 5">
            <a:extLst>
              <a:ext uri="{FF2B5EF4-FFF2-40B4-BE49-F238E27FC236}">
                <a16:creationId xmlns:a16="http://schemas.microsoft.com/office/drawing/2014/main" id="{48CB2C73-B32D-2A56-DE23-B5BE9A9A2DC3}"/>
              </a:ext>
            </a:extLst>
          </p:cNvPr>
          <p:cNvSpPr>
            <a:spLocks noGrp="1"/>
          </p:cNvSpPr>
          <p:nvPr>
            <p:ph type="sldNum" sz="quarter" idx="12"/>
          </p:nvPr>
        </p:nvSpPr>
        <p:spPr/>
        <p:txBody>
          <a:bodyPr/>
          <a:lstStyle/>
          <a:p>
            <a:fld id="{4F7E9C80-C75B-4B75-A6C5-E58A18995148}" type="slidenum">
              <a:rPr lang="en-US" smtClean="0"/>
              <a:t>15</a:t>
            </a:fld>
            <a:endParaRPr lang="en-US"/>
          </a:p>
        </p:txBody>
      </p:sp>
      <p:graphicFrame>
        <p:nvGraphicFramePr>
          <p:cNvPr id="8" name="Content Placeholder 7">
            <a:extLst>
              <a:ext uri="{FF2B5EF4-FFF2-40B4-BE49-F238E27FC236}">
                <a16:creationId xmlns:a16="http://schemas.microsoft.com/office/drawing/2014/main" id="{28692DB0-2456-CA8B-7DC7-2EE01CADD4D2}"/>
              </a:ext>
            </a:extLst>
          </p:cNvPr>
          <p:cNvGraphicFramePr>
            <a:graphicFrameLocks noGrp="1"/>
          </p:cNvGraphicFramePr>
          <p:nvPr>
            <p:ph idx="1"/>
            <p:extLst>
              <p:ext uri="{D42A27DB-BD31-4B8C-83A1-F6EECF244321}">
                <p14:modId xmlns:p14="http://schemas.microsoft.com/office/powerpoint/2010/main" val="1555985077"/>
              </p:ext>
            </p:extLst>
          </p:nvPr>
        </p:nvGraphicFramePr>
        <p:xfrm>
          <a:off x="228600" y="914400"/>
          <a:ext cx="86868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673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0AF10-297D-BD22-2C98-373331E3972E}"/>
              </a:ext>
            </a:extLst>
          </p:cNvPr>
          <p:cNvSpPr>
            <a:spLocks noGrp="1"/>
          </p:cNvSpPr>
          <p:nvPr>
            <p:ph type="title"/>
          </p:nvPr>
        </p:nvSpPr>
        <p:spPr/>
        <p:txBody>
          <a:bodyPr/>
          <a:lstStyle/>
          <a:p>
            <a:r>
              <a:rPr lang="en-IN" dirty="0">
                <a:latin typeface="Algerian" panose="04020705040A02060702" pitchFamily="82" charset="0"/>
              </a:rPr>
              <a:t>MODELS USED</a:t>
            </a:r>
            <a:endParaRPr lang="en-IN" dirty="0"/>
          </a:p>
        </p:txBody>
      </p:sp>
      <p:sp>
        <p:nvSpPr>
          <p:cNvPr id="4" name="Date Placeholder 3">
            <a:extLst>
              <a:ext uri="{FF2B5EF4-FFF2-40B4-BE49-F238E27FC236}">
                <a16:creationId xmlns:a16="http://schemas.microsoft.com/office/drawing/2014/main" id="{B636EED2-4084-7BD6-2FFE-D0DE180D6F0F}"/>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5" name="Footer Placeholder 4">
            <a:extLst>
              <a:ext uri="{FF2B5EF4-FFF2-40B4-BE49-F238E27FC236}">
                <a16:creationId xmlns:a16="http://schemas.microsoft.com/office/drawing/2014/main" id="{A88C8D08-B0E2-2527-9E09-78174703D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482A7-1F71-735E-8467-3B143DD9F0BE}"/>
              </a:ext>
            </a:extLst>
          </p:cNvPr>
          <p:cNvSpPr>
            <a:spLocks noGrp="1"/>
          </p:cNvSpPr>
          <p:nvPr>
            <p:ph type="sldNum" sz="quarter" idx="12"/>
          </p:nvPr>
        </p:nvSpPr>
        <p:spPr/>
        <p:txBody>
          <a:bodyPr/>
          <a:lstStyle/>
          <a:p>
            <a:fld id="{4F7E9C80-C75B-4B75-A6C5-E58A18995148}" type="slidenum">
              <a:rPr lang="en-US" smtClean="0"/>
              <a:t>16</a:t>
            </a:fld>
            <a:endParaRPr lang="en-US"/>
          </a:p>
        </p:txBody>
      </p:sp>
      <p:sp>
        <p:nvSpPr>
          <p:cNvPr id="8" name="TextBox 7">
            <a:extLst>
              <a:ext uri="{FF2B5EF4-FFF2-40B4-BE49-F238E27FC236}">
                <a16:creationId xmlns:a16="http://schemas.microsoft.com/office/drawing/2014/main" id="{FDBA00E7-EC84-A627-D64A-4BB1C8CC4E11}"/>
              </a:ext>
            </a:extLst>
          </p:cNvPr>
          <p:cNvSpPr txBox="1"/>
          <p:nvPr/>
        </p:nvSpPr>
        <p:spPr>
          <a:xfrm>
            <a:off x="381000" y="1371600"/>
            <a:ext cx="8458200" cy="5170646"/>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matplotlib==3.4.1</a:t>
            </a:r>
          </a:p>
          <a:p>
            <a:r>
              <a:rPr lang="en-IN" dirty="0">
                <a:latin typeface="Times New Roman" panose="02020603050405020304" pitchFamily="18" charset="0"/>
                <a:cs typeface="Times New Roman" panose="02020603050405020304" pitchFamily="18" charset="0"/>
              </a:rPr>
              <a:t>	</a:t>
            </a:r>
            <a:r>
              <a:rPr lang="en-IN" i="0" dirty="0">
                <a:solidFill>
                  <a:srgbClr val="202124"/>
                </a:solidFill>
                <a:effectLst/>
                <a:latin typeface="Times New Roman" panose="02020603050405020304" pitchFamily="18" charset="0"/>
                <a:cs typeface="Times New Roman" panose="02020603050405020304" pitchFamily="18" charset="0"/>
              </a:rPr>
              <a:t>Matplotlib is a comprehensive library for creating static, animated, and interactive visualizations in Python.</a:t>
            </a:r>
          </a:p>
          <a:p>
            <a:endParaRPr lang="en-IN" sz="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==1.20.1</a:t>
            </a:r>
          </a:p>
          <a:p>
            <a:r>
              <a:rPr lang="en-IN" dirty="0">
                <a:latin typeface="Times New Roman" panose="02020603050405020304" pitchFamily="18" charset="0"/>
                <a:cs typeface="Times New Roman" panose="02020603050405020304" pitchFamily="18" charset="0"/>
              </a:rPr>
              <a:t>	</a:t>
            </a:r>
            <a:r>
              <a:rPr lang="en-IN" i="0" dirty="0">
                <a:solidFill>
                  <a:srgbClr val="202124"/>
                </a:solidFill>
                <a:effectLst/>
                <a:latin typeface="Times New Roman" panose="02020603050405020304" pitchFamily="18" charset="0"/>
                <a:cs typeface="Times New Roman" panose="02020603050405020304" pitchFamily="18" charset="0"/>
              </a:rPr>
              <a:t>NumPy is a Python library used for working with arrays. It also has functions for working in domain of linear algebra, </a:t>
            </a:r>
            <a:r>
              <a:rPr lang="en-IN" i="0" dirty="0" err="1">
                <a:solidFill>
                  <a:srgbClr val="202124"/>
                </a:solidFill>
                <a:effectLst/>
                <a:latin typeface="Times New Roman" panose="02020603050405020304" pitchFamily="18" charset="0"/>
                <a:cs typeface="Times New Roman" panose="02020603050405020304" pitchFamily="18" charset="0"/>
              </a:rPr>
              <a:t>fourier</a:t>
            </a:r>
            <a:r>
              <a:rPr lang="en-IN" i="0" dirty="0">
                <a:solidFill>
                  <a:srgbClr val="202124"/>
                </a:solidFill>
                <a:effectLst/>
                <a:latin typeface="Times New Roman" panose="02020603050405020304" pitchFamily="18" charset="0"/>
                <a:cs typeface="Times New Roman" panose="02020603050405020304" pitchFamily="18" charset="0"/>
              </a:rPr>
              <a:t> transform, and matrices.</a:t>
            </a:r>
          </a:p>
          <a:p>
            <a:endParaRPr lang="en-IN" sz="800" i="0" dirty="0">
              <a:solidFill>
                <a:srgbClr val="202124"/>
              </a:solidFill>
              <a:effectLst/>
              <a:latin typeface="Times New Roman" panose="02020603050405020304" pitchFamily="18" charset="0"/>
              <a:cs typeface="Times New Roman" panose="02020603050405020304" pitchFamily="18" charset="0"/>
            </a:endParaRPr>
          </a:p>
          <a:p>
            <a:r>
              <a:rPr lang="en-IN" dirty="0">
                <a:solidFill>
                  <a:srgbClr val="202124"/>
                </a:solidFill>
                <a:latin typeface="Times New Roman" panose="02020603050405020304" pitchFamily="18" charset="0"/>
                <a:cs typeface="Times New Roman" panose="02020603050405020304" pitchFamily="18" charset="0"/>
              </a:rPr>
              <a:t>3. </a:t>
            </a:r>
            <a:r>
              <a:rPr lang="en-IN" dirty="0">
                <a:latin typeface="Times New Roman" panose="02020603050405020304" pitchFamily="18" charset="0"/>
                <a:cs typeface="Times New Roman" panose="02020603050405020304" pitchFamily="18" charset="0"/>
              </a:rPr>
              <a:t>Pandas==1.3.2</a:t>
            </a:r>
          </a:p>
          <a:p>
            <a:r>
              <a:rPr lang="en-IN" dirty="0">
                <a:latin typeface="Times New Roman" panose="02020603050405020304" pitchFamily="18" charset="0"/>
                <a:cs typeface="Times New Roman" panose="02020603050405020304" pitchFamily="18" charset="0"/>
              </a:rPr>
              <a:t>	</a:t>
            </a:r>
            <a:r>
              <a:rPr lang="en-IN" i="0" dirty="0">
                <a:solidFill>
                  <a:srgbClr val="202124"/>
                </a:solidFill>
                <a:effectLst/>
                <a:latin typeface="Times New Roman" panose="02020603050405020304" pitchFamily="18" charset="0"/>
                <a:cs typeface="Times New Roman" panose="02020603050405020304" pitchFamily="18" charset="0"/>
              </a:rPr>
              <a:t>Pandas is an open source Python package that is most widely used for data science/data analysis and machine learning tasks.</a:t>
            </a:r>
          </a:p>
          <a:p>
            <a:endParaRPr lang="en-IN" sz="800" i="0" dirty="0">
              <a:solidFill>
                <a:srgbClr val="202124"/>
              </a:solidFill>
              <a:effectLst/>
              <a:latin typeface="Times New Roman" panose="02020603050405020304" pitchFamily="18" charset="0"/>
              <a:cs typeface="Times New Roman" panose="02020603050405020304" pitchFamily="18" charset="0"/>
            </a:endParaRPr>
          </a:p>
          <a:p>
            <a:r>
              <a:rPr lang="en-IN" dirty="0">
                <a:solidFill>
                  <a:srgbClr val="202124"/>
                </a:solidFill>
                <a:latin typeface="Times New Roman" panose="02020603050405020304" pitchFamily="18" charset="0"/>
                <a:cs typeface="Times New Roman" panose="02020603050405020304" pitchFamily="18" charset="0"/>
              </a:rPr>
              <a:t>4. </a:t>
            </a:r>
            <a:r>
              <a:rPr lang="en-IN" dirty="0" err="1">
                <a:solidFill>
                  <a:srgbClr val="202124"/>
                </a:solidFill>
                <a:latin typeface="Times New Roman" panose="02020603050405020304" pitchFamily="18" charset="0"/>
                <a:cs typeface="Times New Roman" panose="02020603050405020304" pitchFamily="18" charset="0"/>
              </a:rPr>
              <a:t>s</a:t>
            </a:r>
            <a:r>
              <a:rPr lang="en-IN" dirty="0" err="1">
                <a:latin typeface="Times New Roman" panose="02020603050405020304" pitchFamily="18" charset="0"/>
                <a:cs typeface="Times New Roman" panose="02020603050405020304" pitchFamily="18" charset="0"/>
              </a:rPr>
              <a:t>cikit_learn</a:t>
            </a:r>
            <a:r>
              <a:rPr lang="en-IN" dirty="0">
                <a:latin typeface="Times New Roman" panose="02020603050405020304" pitchFamily="18" charset="0"/>
                <a:cs typeface="Times New Roman" panose="02020603050405020304" pitchFamily="18" charset="0"/>
              </a:rPr>
              <a:t>==1.0.2</a:t>
            </a:r>
          </a:p>
          <a:p>
            <a:r>
              <a:rPr lang="en-IN" dirty="0">
                <a:latin typeface="Times New Roman" panose="02020603050405020304" pitchFamily="18" charset="0"/>
                <a:cs typeface="Times New Roman" panose="02020603050405020304" pitchFamily="18" charset="0"/>
              </a:rPr>
              <a:t>	</a:t>
            </a:r>
            <a:r>
              <a:rPr lang="en-IN" i="0" dirty="0">
                <a:solidFill>
                  <a:srgbClr val="202124"/>
                </a:solidFill>
                <a:effectLst/>
                <a:latin typeface="Times New Roman" panose="02020603050405020304" pitchFamily="18" charset="0"/>
                <a:cs typeface="Times New Roman" panose="02020603050405020304" pitchFamily="18" charset="0"/>
              </a:rPr>
              <a:t>Scikit-learn is probably the most useful library for machine learning in Python. The </a:t>
            </a:r>
            <a:r>
              <a:rPr lang="en-IN" i="0" dirty="0" err="1">
                <a:solidFill>
                  <a:srgbClr val="202124"/>
                </a:solidFill>
                <a:effectLst/>
                <a:latin typeface="Times New Roman" panose="02020603050405020304" pitchFamily="18" charset="0"/>
                <a:cs typeface="Times New Roman" panose="02020603050405020304" pitchFamily="18" charset="0"/>
              </a:rPr>
              <a:t>sklearn</a:t>
            </a:r>
            <a:r>
              <a:rPr lang="en-IN" i="0" dirty="0">
                <a:solidFill>
                  <a:srgbClr val="202124"/>
                </a:solidFill>
                <a:effectLst/>
                <a:latin typeface="Times New Roman" panose="02020603050405020304" pitchFamily="18" charset="0"/>
                <a:cs typeface="Times New Roman" panose="02020603050405020304" pitchFamily="18" charset="0"/>
              </a:rPr>
              <a:t> library contains a lot of efficient tools for machine learning and statistical </a:t>
            </a:r>
            <a:r>
              <a:rPr lang="en-IN" i="0" dirty="0" err="1">
                <a:solidFill>
                  <a:srgbClr val="202124"/>
                </a:solidFill>
                <a:effectLst/>
                <a:latin typeface="Times New Roman" panose="02020603050405020304" pitchFamily="18" charset="0"/>
                <a:cs typeface="Times New Roman" panose="02020603050405020304" pitchFamily="18" charset="0"/>
              </a:rPr>
              <a:t>modeling</a:t>
            </a:r>
            <a:r>
              <a:rPr lang="en-IN" i="0" dirty="0">
                <a:solidFill>
                  <a:srgbClr val="202124"/>
                </a:solidFill>
                <a:effectLst/>
                <a:latin typeface="Times New Roman" panose="02020603050405020304" pitchFamily="18" charset="0"/>
                <a:cs typeface="Times New Roman" panose="02020603050405020304" pitchFamily="18" charset="0"/>
              </a:rPr>
              <a:t> including classification, regression, clustering and dimensionality reduction.</a:t>
            </a:r>
          </a:p>
          <a:p>
            <a:endParaRPr lang="en-IN" sz="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==0.88.0</a:t>
            </a:r>
          </a:p>
          <a:p>
            <a:r>
              <a:rPr lang="en-IN" dirty="0">
                <a:latin typeface="Times New Roman" panose="02020603050405020304" pitchFamily="18" charset="0"/>
                <a:cs typeface="Times New Roman" panose="02020603050405020304" pitchFamily="18" charset="0"/>
              </a:rPr>
              <a:t>	</a:t>
            </a:r>
            <a:r>
              <a:rPr lang="en-IN" i="0" dirty="0" err="1">
                <a:solidFill>
                  <a:srgbClr val="202124"/>
                </a:solidFill>
                <a:effectLst/>
                <a:latin typeface="Times New Roman" panose="02020603050405020304" pitchFamily="18" charset="0"/>
                <a:cs typeface="Times New Roman" panose="02020603050405020304" pitchFamily="18" charset="0"/>
              </a:rPr>
              <a:t>Streamlit</a:t>
            </a:r>
            <a:r>
              <a:rPr lang="en-IN" i="0" dirty="0">
                <a:solidFill>
                  <a:srgbClr val="202124"/>
                </a:solidFill>
                <a:effectLst/>
                <a:latin typeface="Times New Roman" panose="02020603050405020304" pitchFamily="18" charset="0"/>
                <a:cs typeface="Times New Roman" panose="02020603050405020304" pitchFamily="18" charset="0"/>
              </a:rPr>
              <a:t> is an open source app framework in Python language. It helps us create web apps for data science and machine learning in a short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140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95C4-8288-EC9A-713D-2D4006D9F33B}"/>
              </a:ext>
            </a:extLst>
          </p:cNvPr>
          <p:cNvSpPr>
            <a:spLocks noGrp="1"/>
          </p:cNvSpPr>
          <p:nvPr>
            <p:ph type="title"/>
          </p:nvPr>
        </p:nvSpPr>
        <p:spPr/>
        <p:txBody>
          <a:bodyPr/>
          <a:lstStyle/>
          <a:p>
            <a:r>
              <a:rPr lang="en-IN" dirty="0">
                <a:latin typeface="Algerian" panose="04020705040A02060702" pitchFamily="82" charset="0"/>
              </a:rPr>
              <a:t>MODULES</a:t>
            </a:r>
            <a:endParaRPr lang="en-IN" dirty="0"/>
          </a:p>
        </p:txBody>
      </p:sp>
      <p:sp>
        <p:nvSpPr>
          <p:cNvPr id="3" name="Content Placeholder 2">
            <a:extLst>
              <a:ext uri="{FF2B5EF4-FFF2-40B4-BE49-F238E27FC236}">
                <a16:creationId xmlns:a16="http://schemas.microsoft.com/office/drawing/2014/main" id="{66896F67-C161-B921-A07A-F76EAE6109F1}"/>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1. Data Cleaning</a:t>
            </a:r>
          </a:p>
          <a:p>
            <a:pPr marL="0" indent="0">
              <a:buNone/>
            </a:pPr>
            <a:r>
              <a:rPr lang="en-IN" dirty="0">
                <a:latin typeface="Times New Roman" panose="02020603050405020304" pitchFamily="18" charset="0"/>
                <a:cs typeface="Times New Roman" panose="02020603050405020304" pitchFamily="18" charset="0"/>
              </a:rPr>
              <a:t>2. Exploratory Data Analysis</a:t>
            </a:r>
          </a:p>
          <a:p>
            <a:pPr marL="0" indent="0">
              <a:buNone/>
            </a:pPr>
            <a:r>
              <a:rPr lang="en-IN" dirty="0">
                <a:latin typeface="Times New Roman" panose="02020603050405020304" pitchFamily="18" charset="0"/>
                <a:cs typeface="Times New Roman" panose="02020603050405020304" pitchFamily="18" charset="0"/>
              </a:rPr>
              <a:t>3. Modelling</a:t>
            </a:r>
          </a:p>
          <a:p>
            <a:pPr marL="0" indent="0">
              <a:buNone/>
            </a:pPr>
            <a:r>
              <a:rPr lang="en-IN" dirty="0">
                <a:latin typeface="Times New Roman" panose="02020603050405020304" pitchFamily="18" charset="0"/>
                <a:cs typeface="Times New Roman" panose="02020603050405020304" pitchFamily="18" charset="0"/>
              </a:rPr>
              <a:t>4. Dimensionality Reduction using Principal Component Analysis (PCA)</a:t>
            </a:r>
          </a:p>
          <a:p>
            <a:pPr marL="0" indent="0">
              <a:buNone/>
            </a:pPr>
            <a:r>
              <a:rPr lang="en-IN" dirty="0">
                <a:latin typeface="Times New Roman" panose="02020603050405020304" pitchFamily="18" charset="0"/>
                <a:cs typeface="Times New Roman" panose="02020603050405020304" pitchFamily="18" charset="0"/>
              </a:rPr>
              <a:t>5. Logistic Regression</a:t>
            </a:r>
          </a:p>
          <a:p>
            <a:pPr marL="0" indent="0">
              <a:buNone/>
            </a:pPr>
            <a:r>
              <a:rPr lang="en-IN" dirty="0">
                <a:latin typeface="Times New Roman" panose="02020603050405020304" pitchFamily="18" charset="0"/>
                <a:cs typeface="Times New Roman" panose="02020603050405020304" pitchFamily="18" charset="0"/>
              </a:rPr>
              <a:t>6. Decision Tree Classifier</a:t>
            </a:r>
          </a:p>
        </p:txBody>
      </p:sp>
      <p:sp>
        <p:nvSpPr>
          <p:cNvPr id="4" name="Date Placeholder 3">
            <a:extLst>
              <a:ext uri="{FF2B5EF4-FFF2-40B4-BE49-F238E27FC236}">
                <a16:creationId xmlns:a16="http://schemas.microsoft.com/office/drawing/2014/main" id="{22E54DFC-1BA4-54D2-ED79-F8344341EA39}"/>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5" name="Footer Placeholder 4">
            <a:extLst>
              <a:ext uri="{FF2B5EF4-FFF2-40B4-BE49-F238E27FC236}">
                <a16:creationId xmlns:a16="http://schemas.microsoft.com/office/drawing/2014/main" id="{69F9185F-1FC6-DE36-4BA1-871AF3B74A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AF73C-B820-B1A0-0FCA-CC62EFB1C3C9}"/>
              </a:ext>
            </a:extLst>
          </p:cNvPr>
          <p:cNvSpPr>
            <a:spLocks noGrp="1"/>
          </p:cNvSpPr>
          <p:nvPr>
            <p:ph type="sldNum" sz="quarter" idx="12"/>
          </p:nvPr>
        </p:nvSpPr>
        <p:spPr/>
        <p:txBody>
          <a:bodyPr/>
          <a:lstStyle/>
          <a:p>
            <a:fld id="{4F7E9C80-C75B-4B75-A6C5-E58A18995148}" type="slidenum">
              <a:rPr lang="en-US" smtClean="0"/>
              <a:t>17</a:t>
            </a:fld>
            <a:endParaRPr lang="en-US"/>
          </a:p>
        </p:txBody>
      </p:sp>
    </p:spTree>
    <p:extLst>
      <p:ext uri="{BB962C8B-B14F-4D97-AF65-F5344CB8AC3E}">
        <p14:creationId xmlns:p14="http://schemas.microsoft.com/office/powerpoint/2010/main" val="2455768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C057E-0290-2D3D-F5F0-8F0F09214748}"/>
              </a:ext>
            </a:extLst>
          </p:cNvPr>
          <p:cNvSpPr>
            <a:spLocks noGrp="1"/>
          </p:cNvSpPr>
          <p:nvPr>
            <p:ph type="title"/>
          </p:nvPr>
        </p:nvSpPr>
        <p:spPr/>
        <p:txBody>
          <a:bodyPr/>
          <a:lstStyle/>
          <a:p>
            <a:r>
              <a:rPr lang="en-IN" dirty="0">
                <a:latin typeface="Algerian" panose="04020705040A02060702" pitchFamily="82" charset="0"/>
              </a:rPr>
              <a:t>implementation</a:t>
            </a:r>
            <a:endParaRPr lang="en-IN" dirty="0"/>
          </a:p>
        </p:txBody>
      </p:sp>
      <p:sp>
        <p:nvSpPr>
          <p:cNvPr id="4" name="Date Placeholder 3">
            <a:extLst>
              <a:ext uri="{FF2B5EF4-FFF2-40B4-BE49-F238E27FC236}">
                <a16:creationId xmlns:a16="http://schemas.microsoft.com/office/drawing/2014/main" id="{B0ABBC13-4AA9-CA4F-E2F4-3FB5F6C1B387}"/>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5" name="Footer Placeholder 4">
            <a:extLst>
              <a:ext uri="{FF2B5EF4-FFF2-40B4-BE49-F238E27FC236}">
                <a16:creationId xmlns:a16="http://schemas.microsoft.com/office/drawing/2014/main" id="{19423E46-3D35-E5D8-FD81-1FC375A22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04A3F0-1010-DF0D-8A38-97A895403B8D}"/>
              </a:ext>
            </a:extLst>
          </p:cNvPr>
          <p:cNvSpPr>
            <a:spLocks noGrp="1"/>
          </p:cNvSpPr>
          <p:nvPr>
            <p:ph type="sldNum" sz="quarter" idx="12"/>
          </p:nvPr>
        </p:nvSpPr>
        <p:spPr/>
        <p:txBody>
          <a:bodyPr/>
          <a:lstStyle/>
          <a:p>
            <a:fld id="{4F7E9C80-C75B-4B75-A6C5-E58A18995148}" type="slidenum">
              <a:rPr lang="en-US" smtClean="0"/>
              <a:t>18</a:t>
            </a:fld>
            <a:endParaRPr lang="en-US"/>
          </a:p>
        </p:txBody>
      </p:sp>
      <p:pic>
        <p:nvPicPr>
          <p:cNvPr id="7" name="Content Placeholder 6">
            <a:extLst>
              <a:ext uri="{FF2B5EF4-FFF2-40B4-BE49-F238E27FC236}">
                <a16:creationId xmlns:a16="http://schemas.microsoft.com/office/drawing/2014/main" id="{AF99A84F-29FE-AAE6-70DC-3D947D96332A}"/>
              </a:ext>
            </a:extLst>
          </p:cNvPr>
          <p:cNvPicPr>
            <a:picLocks noGrp="1" noChangeAspect="1"/>
          </p:cNvPicPr>
          <p:nvPr>
            <p:ph idx="1"/>
          </p:nvPr>
        </p:nvPicPr>
        <p:blipFill>
          <a:blip r:embed="rId2"/>
          <a:stretch>
            <a:fillRect/>
          </a:stretch>
        </p:blipFill>
        <p:spPr>
          <a:xfrm>
            <a:off x="154055" y="1371600"/>
            <a:ext cx="8837545" cy="4495800"/>
          </a:xfrm>
          <a:prstGeom prst="rect">
            <a:avLst/>
          </a:prstGeom>
        </p:spPr>
      </p:pic>
    </p:spTree>
    <p:extLst>
      <p:ext uri="{BB962C8B-B14F-4D97-AF65-F5344CB8AC3E}">
        <p14:creationId xmlns:p14="http://schemas.microsoft.com/office/powerpoint/2010/main" val="3305049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C9E3-BA2D-9D7C-C8F1-E2F5CF7A6D79}"/>
              </a:ext>
            </a:extLst>
          </p:cNvPr>
          <p:cNvSpPr>
            <a:spLocks noGrp="1"/>
          </p:cNvSpPr>
          <p:nvPr>
            <p:ph type="title"/>
          </p:nvPr>
        </p:nvSpPr>
        <p:spPr>
          <a:xfrm>
            <a:off x="457200" y="-152400"/>
            <a:ext cx="8229600" cy="866412"/>
          </a:xfrm>
        </p:spPr>
        <p:txBody>
          <a:bodyPr>
            <a:normAutofit/>
          </a:bodyPr>
          <a:lstStyle/>
          <a:p>
            <a:r>
              <a:rPr lang="en-IN" sz="3200" dirty="0"/>
              <a:t>EXPLORATORY DATA ANALYSIS</a:t>
            </a:r>
          </a:p>
        </p:txBody>
      </p:sp>
      <p:pic>
        <p:nvPicPr>
          <p:cNvPr id="8" name="Content Placeholder 7">
            <a:extLst>
              <a:ext uri="{FF2B5EF4-FFF2-40B4-BE49-F238E27FC236}">
                <a16:creationId xmlns:a16="http://schemas.microsoft.com/office/drawing/2014/main" id="{CEDC01FE-43D2-8032-3189-118C76F985AD}"/>
              </a:ext>
            </a:extLst>
          </p:cNvPr>
          <p:cNvPicPr>
            <a:picLocks noGrp="1" noChangeAspect="1"/>
          </p:cNvPicPr>
          <p:nvPr>
            <p:ph idx="1"/>
          </p:nvPr>
        </p:nvPicPr>
        <p:blipFill>
          <a:blip r:embed="rId2"/>
          <a:stretch>
            <a:fillRect/>
          </a:stretch>
        </p:blipFill>
        <p:spPr>
          <a:xfrm>
            <a:off x="1371600" y="533400"/>
            <a:ext cx="6581808" cy="6096000"/>
          </a:xfrm>
        </p:spPr>
      </p:pic>
      <p:sp>
        <p:nvSpPr>
          <p:cNvPr id="4" name="Date Placeholder 3">
            <a:extLst>
              <a:ext uri="{FF2B5EF4-FFF2-40B4-BE49-F238E27FC236}">
                <a16:creationId xmlns:a16="http://schemas.microsoft.com/office/drawing/2014/main" id="{2C43829E-F90A-5B74-1AF6-5F30D321EE60}"/>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5" name="Footer Placeholder 4">
            <a:extLst>
              <a:ext uri="{FF2B5EF4-FFF2-40B4-BE49-F238E27FC236}">
                <a16:creationId xmlns:a16="http://schemas.microsoft.com/office/drawing/2014/main" id="{DD79D811-1BF8-9C2C-F2EF-101E41509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A89CA-BBE4-BFFB-05E7-4D8A5A058068}"/>
              </a:ext>
            </a:extLst>
          </p:cNvPr>
          <p:cNvSpPr>
            <a:spLocks noGrp="1"/>
          </p:cNvSpPr>
          <p:nvPr>
            <p:ph type="sldNum" sz="quarter" idx="12"/>
          </p:nvPr>
        </p:nvSpPr>
        <p:spPr/>
        <p:txBody>
          <a:bodyPr/>
          <a:lstStyle/>
          <a:p>
            <a:fld id="{4F7E9C80-C75B-4B75-A6C5-E58A18995148}" type="slidenum">
              <a:rPr lang="en-US" smtClean="0"/>
              <a:t>19</a:t>
            </a:fld>
            <a:endParaRPr lang="en-US"/>
          </a:p>
        </p:txBody>
      </p:sp>
    </p:spTree>
    <p:extLst>
      <p:ext uri="{BB962C8B-B14F-4D97-AF65-F5344CB8AC3E}">
        <p14:creationId xmlns:p14="http://schemas.microsoft.com/office/powerpoint/2010/main" val="192831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81000"/>
            <a:ext cx="6400800" cy="1143000"/>
          </a:xfrm>
        </p:spPr>
        <p:txBody>
          <a:bodyPr/>
          <a:lstStyle/>
          <a:p>
            <a:r>
              <a:rPr lang="en-US" dirty="0"/>
              <a:t> </a:t>
            </a:r>
            <a:r>
              <a:rPr lang="en-US" sz="4400" dirty="0">
                <a:latin typeface="Algerian" panose="04020705040A02060702" pitchFamily="82" charset="0"/>
              </a:rPr>
              <a:t>TABLE OF CONTENTS</a:t>
            </a:r>
            <a:endParaRPr lang="en-US" dirty="0"/>
          </a:p>
        </p:txBody>
      </p:sp>
      <p:sp>
        <p:nvSpPr>
          <p:cNvPr id="3" name="Content Placeholder 2"/>
          <p:cNvSpPr>
            <a:spLocks noGrp="1"/>
          </p:cNvSpPr>
          <p:nvPr>
            <p:ph idx="1"/>
          </p:nvPr>
        </p:nvSpPr>
        <p:spPr/>
        <p:txBody>
          <a:bodyPr>
            <a:normAutofit/>
          </a:bodyPr>
          <a:lstStyle/>
          <a:p>
            <a:pPr marL="0" indent="0">
              <a:buNone/>
            </a:pPr>
            <a:r>
              <a:rPr lang="en-US" dirty="0"/>
              <a:t>                      </a:t>
            </a:r>
          </a:p>
          <a:p>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t>10/18/2022</a:t>
            </a:fld>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2</a:t>
            </a:fld>
            <a:endParaRPr lang="en-US"/>
          </a:p>
        </p:txBody>
      </p:sp>
      <p:graphicFrame>
        <p:nvGraphicFramePr>
          <p:cNvPr id="8" name="Table 7">
            <a:extLst>
              <a:ext uri="{FF2B5EF4-FFF2-40B4-BE49-F238E27FC236}">
                <a16:creationId xmlns:a16="http://schemas.microsoft.com/office/drawing/2014/main" id="{0941CD2F-AE8F-7386-911E-B8E91DE4CCEB}"/>
              </a:ext>
            </a:extLst>
          </p:cNvPr>
          <p:cNvGraphicFramePr>
            <a:graphicFrameLocks noGrp="1"/>
          </p:cNvGraphicFramePr>
          <p:nvPr>
            <p:extLst>
              <p:ext uri="{D42A27DB-BD31-4B8C-83A1-F6EECF244321}">
                <p14:modId xmlns:p14="http://schemas.microsoft.com/office/powerpoint/2010/main" val="598389872"/>
              </p:ext>
            </p:extLst>
          </p:nvPr>
        </p:nvGraphicFramePr>
        <p:xfrm>
          <a:off x="914401" y="1371601"/>
          <a:ext cx="7543799" cy="5498122"/>
        </p:xfrm>
        <a:graphic>
          <a:graphicData uri="http://schemas.openxmlformats.org/drawingml/2006/table">
            <a:tbl>
              <a:tblPr firstRow="1" bandRow="1">
                <a:tableStyleId>{5C22544A-7EE6-4342-B048-85BDC9FD1C3A}</a:tableStyleId>
              </a:tblPr>
              <a:tblGrid>
                <a:gridCol w="1037273">
                  <a:extLst>
                    <a:ext uri="{9D8B030D-6E8A-4147-A177-3AD203B41FA5}">
                      <a16:colId xmlns:a16="http://schemas.microsoft.com/office/drawing/2014/main" val="2641695505"/>
                    </a:ext>
                  </a:extLst>
                </a:gridCol>
                <a:gridCol w="4526279">
                  <a:extLst>
                    <a:ext uri="{9D8B030D-6E8A-4147-A177-3AD203B41FA5}">
                      <a16:colId xmlns:a16="http://schemas.microsoft.com/office/drawing/2014/main" val="4142406251"/>
                    </a:ext>
                  </a:extLst>
                </a:gridCol>
                <a:gridCol w="1980247">
                  <a:extLst>
                    <a:ext uri="{9D8B030D-6E8A-4147-A177-3AD203B41FA5}">
                      <a16:colId xmlns:a16="http://schemas.microsoft.com/office/drawing/2014/main" val="4207295308"/>
                    </a:ext>
                  </a:extLst>
                </a:gridCol>
              </a:tblGrid>
              <a:tr h="392723">
                <a:tc>
                  <a:txBody>
                    <a:bodyPr/>
                    <a:lstStyle/>
                    <a:p>
                      <a:pPr algn="ctr"/>
                      <a:r>
                        <a:rPr lang="en-IN" dirty="0">
                          <a:latin typeface="Times New Roman" panose="02020603050405020304" pitchFamily="18" charset="0"/>
                          <a:cs typeface="Times New Roman" panose="02020603050405020304" pitchFamily="18" charset="0"/>
                        </a:rPr>
                        <a:t>S.NO.</a:t>
                      </a:r>
                    </a:p>
                  </a:txBody>
                  <a:tcPr/>
                </a:tc>
                <a:tc>
                  <a:txBody>
                    <a:bodyPr/>
                    <a:lstStyle/>
                    <a:p>
                      <a:pPr algn="ctr"/>
                      <a:r>
                        <a:rPr lang="en-IN" dirty="0">
                          <a:latin typeface="Times New Roman" panose="02020603050405020304" pitchFamily="18" charset="0"/>
                          <a:cs typeface="Times New Roman" panose="02020603050405020304" pitchFamily="18" charset="0"/>
                        </a:rPr>
                        <a:t>TITLE</a:t>
                      </a:r>
                    </a:p>
                  </a:txBody>
                  <a:tcPr/>
                </a:tc>
                <a:tc>
                  <a:txBody>
                    <a:bodyPr/>
                    <a:lstStyle/>
                    <a:p>
                      <a:pPr algn="ctr"/>
                      <a:r>
                        <a:rPr lang="en-IN" dirty="0">
                          <a:latin typeface="Times New Roman" panose="02020603050405020304" pitchFamily="18" charset="0"/>
                          <a:cs typeface="Times New Roman" panose="02020603050405020304" pitchFamily="18" charset="0"/>
                        </a:rPr>
                        <a:t>SLIDE NO.</a:t>
                      </a:r>
                    </a:p>
                  </a:txBody>
                  <a:tcPr/>
                </a:tc>
                <a:extLst>
                  <a:ext uri="{0D108BD9-81ED-4DB2-BD59-A6C34878D82A}">
                    <a16:rowId xmlns:a16="http://schemas.microsoft.com/office/drawing/2014/main" val="1956658662"/>
                  </a:ext>
                </a:extLst>
              </a:tr>
              <a:tr h="392723">
                <a:tc>
                  <a:txBody>
                    <a:bodyPr/>
                    <a:lstStyle/>
                    <a:p>
                      <a:pPr algn="ctr"/>
                      <a:r>
                        <a:rPr lang="en-IN" dirty="0">
                          <a:latin typeface="Times New Roman" panose="02020603050405020304" pitchFamily="18" charset="0"/>
                          <a:cs typeface="Times New Roman" panose="02020603050405020304" pitchFamily="18" charset="0"/>
                        </a:rPr>
                        <a:t>1. </a:t>
                      </a:r>
                    </a:p>
                  </a:txBody>
                  <a:tcPr/>
                </a:tc>
                <a:tc>
                  <a:txBody>
                    <a:bodyPr/>
                    <a:lstStyle/>
                    <a:p>
                      <a:pPr algn="ctr"/>
                      <a:r>
                        <a:rPr lang="en-IN" dirty="0">
                          <a:latin typeface="Times New Roman" panose="02020603050405020304" pitchFamily="18" charset="0"/>
                          <a:cs typeface="Times New Roman" panose="02020603050405020304" pitchFamily="18" charset="0"/>
                        </a:rPr>
                        <a:t>INTRODUCTION</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431941096"/>
                  </a:ext>
                </a:extLst>
              </a:tr>
              <a:tr h="392723">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algn="ctr"/>
                      <a:r>
                        <a:rPr lang="en-IN" dirty="0">
                          <a:latin typeface="Times New Roman" panose="02020603050405020304" pitchFamily="18" charset="0"/>
                          <a:cs typeface="Times New Roman" panose="02020603050405020304" pitchFamily="18" charset="0"/>
                        </a:rPr>
                        <a:t>OBJECTIVES</a:t>
                      </a:r>
                    </a:p>
                  </a:txBody>
                  <a:tcPr/>
                </a:tc>
                <a:tc>
                  <a:txBody>
                    <a:bodyPr/>
                    <a:lstStyle/>
                    <a:p>
                      <a:pPr algn="ctr"/>
                      <a:r>
                        <a:rPr lang="en-IN"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825691585"/>
                  </a:ext>
                </a:extLst>
              </a:tr>
              <a:tr h="392723">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algn="ctr"/>
                      <a:r>
                        <a:rPr lang="en-IN" dirty="0">
                          <a:latin typeface="Times New Roman" panose="02020603050405020304" pitchFamily="18" charset="0"/>
                          <a:cs typeface="Times New Roman" panose="02020603050405020304" pitchFamily="18" charset="0"/>
                        </a:rPr>
                        <a:t>ABSTRACT</a:t>
                      </a:r>
                    </a:p>
                  </a:txBody>
                  <a:tcPr/>
                </a:tc>
                <a:tc>
                  <a:txBody>
                    <a:bodyPr/>
                    <a:lstStyle/>
                    <a:p>
                      <a:pPr algn="ctr"/>
                      <a:r>
                        <a:rPr lang="en-IN"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567972489"/>
                  </a:ext>
                </a:extLst>
              </a:tr>
              <a:tr h="392723">
                <a:tc>
                  <a:txBody>
                    <a:bodyPr/>
                    <a:lstStyle/>
                    <a:p>
                      <a:pPr algn="ctr"/>
                      <a:r>
                        <a:rPr lang="en-IN" dirty="0">
                          <a:latin typeface="Times New Roman" panose="02020603050405020304" pitchFamily="18" charset="0"/>
                          <a:cs typeface="Times New Roman" panose="02020603050405020304" pitchFamily="18" charset="0"/>
                        </a:rPr>
                        <a:t>4.</a:t>
                      </a:r>
                    </a:p>
                  </a:txBody>
                  <a:tcPr/>
                </a:tc>
                <a:tc>
                  <a:txBody>
                    <a:bodyPr/>
                    <a:lstStyle/>
                    <a:p>
                      <a:pPr algn="ctr"/>
                      <a:r>
                        <a:rPr lang="en-IN" dirty="0">
                          <a:latin typeface="Times New Roman" panose="02020603050405020304" pitchFamily="18" charset="0"/>
                          <a:cs typeface="Times New Roman" panose="02020603050405020304" pitchFamily="18" charset="0"/>
                        </a:rPr>
                        <a:t>LITERATURE SURVEY</a:t>
                      </a:r>
                    </a:p>
                  </a:txBody>
                  <a:tcPr/>
                </a:tc>
                <a:tc>
                  <a:txBody>
                    <a:bodyPr/>
                    <a:lstStyle/>
                    <a:p>
                      <a:pPr algn="ctr"/>
                      <a:r>
                        <a:rPr lang="en-IN"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4168341837"/>
                  </a:ext>
                </a:extLst>
              </a:tr>
              <a:tr h="392723">
                <a:tc>
                  <a:txBody>
                    <a:bodyPr/>
                    <a:lstStyle/>
                    <a:p>
                      <a:pPr algn="ctr"/>
                      <a:r>
                        <a:rPr lang="en-IN" dirty="0">
                          <a:latin typeface="Times New Roman" panose="02020603050405020304" pitchFamily="18" charset="0"/>
                          <a:cs typeface="Times New Roman" panose="02020603050405020304" pitchFamily="18" charset="0"/>
                        </a:rPr>
                        <a:t>5. </a:t>
                      </a:r>
                    </a:p>
                  </a:txBody>
                  <a:tcPr/>
                </a:tc>
                <a:tc>
                  <a:txBody>
                    <a:bodyPr/>
                    <a:lstStyle/>
                    <a:p>
                      <a:pPr algn="ctr"/>
                      <a:r>
                        <a:rPr lang="en-IN" dirty="0">
                          <a:latin typeface="Times New Roman" panose="02020603050405020304" pitchFamily="18" charset="0"/>
                          <a:cs typeface="Times New Roman" panose="02020603050405020304" pitchFamily="18" charset="0"/>
                        </a:rPr>
                        <a:t>BLOCK DIAGRAM</a:t>
                      </a:r>
                    </a:p>
                  </a:txBody>
                  <a:tcPr/>
                </a:tc>
                <a:tc>
                  <a:txBody>
                    <a:bodyPr/>
                    <a:lstStyle/>
                    <a:p>
                      <a:pPr algn="ctr"/>
                      <a:r>
                        <a:rPr lang="en-IN"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val="3537312773"/>
                  </a:ext>
                </a:extLst>
              </a:tr>
              <a:tr h="392723">
                <a:tc>
                  <a:txBody>
                    <a:bodyPr/>
                    <a:lstStyle/>
                    <a:p>
                      <a:pPr algn="ctr"/>
                      <a:r>
                        <a:rPr lang="en-IN" dirty="0">
                          <a:latin typeface="Times New Roman" panose="02020603050405020304" pitchFamily="18" charset="0"/>
                          <a:cs typeface="Times New Roman" panose="02020603050405020304" pitchFamily="18" charset="0"/>
                        </a:rPr>
                        <a:t>6.</a:t>
                      </a:r>
                    </a:p>
                  </a:txBody>
                  <a:tcPr/>
                </a:tc>
                <a:tc>
                  <a:txBody>
                    <a:bodyPr/>
                    <a:lstStyle/>
                    <a:p>
                      <a:pPr algn="ctr"/>
                      <a:r>
                        <a:rPr lang="en-IN" dirty="0">
                          <a:latin typeface="Times New Roman" panose="02020603050405020304" pitchFamily="18" charset="0"/>
                          <a:cs typeface="Times New Roman" panose="02020603050405020304" pitchFamily="18" charset="0"/>
                        </a:rPr>
                        <a:t>ARCHITECTURE DIAGRAM</a:t>
                      </a:r>
                    </a:p>
                  </a:txBody>
                  <a:tcPr/>
                </a:tc>
                <a:tc>
                  <a:txBody>
                    <a:bodyPr/>
                    <a:lstStyle/>
                    <a:p>
                      <a:pPr algn="ctr"/>
                      <a:r>
                        <a:rPr lang="en-IN"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2303030895"/>
                  </a:ext>
                </a:extLst>
              </a:tr>
              <a:tr h="392723">
                <a:tc>
                  <a:txBody>
                    <a:bodyPr/>
                    <a:lstStyle/>
                    <a:p>
                      <a:pPr algn="ctr"/>
                      <a:r>
                        <a:rPr lang="en-IN" dirty="0">
                          <a:latin typeface="Times New Roman" panose="02020603050405020304" pitchFamily="18" charset="0"/>
                          <a:cs typeface="Times New Roman" panose="02020603050405020304" pitchFamily="18" charset="0"/>
                        </a:rPr>
                        <a:t>7.</a:t>
                      </a:r>
                    </a:p>
                  </a:txBody>
                  <a:tcPr/>
                </a:tc>
                <a:tc>
                  <a:txBody>
                    <a:bodyPr/>
                    <a:lstStyle/>
                    <a:p>
                      <a:pPr algn="ctr"/>
                      <a:r>
                        <a:rPr lang="en-IN" dirty="0">
                          <a:latin typeface="Times New Roman" panose="02020603050405020304" pitchFamily="18" charset="0"/>
                          <a:cs typeface="Times New Roman" panose="02020603050405020304" pitchFamily="18" charset="0"/>
                        </a:rPr>
                        <a:t>UML DIAGRAMS</a:t>
                      </a:r>
                    </a:p>
                  </a:txBody>
                  <a:tcPr/>
                </a:tc>
                <a:tc>
                  <a:txBody>
                    <a:bodyPr/>
                    <a:lstStyle/>
                    <a:p>
                      <a:pPr algn="ctr"/>
                      <a:r>
                        <a:rPr lang="en-IN"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3979650714"/>
                  </a:ext>
                </a:extLst>
              </a:tr>
              <a:tr h="392723">
                <a:tc>
                  <a:txBody>
                    <a:bodyPr/>
                    <a:lstStyle/>
                    <a:p>
                      <a:pPr algn="ctr"/>
                      <a:r>
                        <a:rPr lang="en-IN" dirty="0">
                          <a:latin typeface="Times New Roman" panose="02020603050405020304" pitchFamily="18" charset="0"/>
                          <a:cs typeface="Times New Roman" panose="02020603050405020304" pitchFamily="18" charset="0"/>
                        </a:rPr>
                        <a:t>8.</a:t>
                      </a:r>
                    </a:p>
                  </a:txBody>
                  <a:tcPr/>
                </a:tc>
                <a:tc>
                  <a:txBody>
                    <a:bodyPr/>
                    <a:lstStyle/>
                    <a:p>
                      <a:pPr algn="ctr"/>
                      <a:r>
                        <a:rPr lang="en-IN" dirty="0">
                          <a:latin typeface="Times New Roman" panose="02020603050405020304" pitchFamily="18" charset="0"/>
                          <a:cs typeface="Times New Roman" panose="02020603050405020304" pitchFamily="18" charset="0"/>
                        </a:rPr>
                        <a:t>EXPERIMENT</a:t>
                      </a:r>
                    </a:p>
                  </a:txBody>
                  <a:tcPr/>
                </a:tc>
                <a:tc>
                  <a:txBody>
                    <a:bodyPr/>
                    <a:lstStyle/>
                    <a:p>
                      <a:pPr algn="ctr"/>
                      <a:r>
                        <a:rPr lang="en-IN"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1311383770"/>
                  </a:ext>
                </a:extLst>
              </a:tr>
              <a:tr h="392723">
                <a:tc>
                  <a:txBody>
                    <a:bodyPr/>
                    <a:lstStyle/>
                    <a:p>
                      <a:pPr algn="ctr"/>
                      <a:r>
                        <a:rPr lang="en-IN" dirty="0">
                          <a:latin typeface="Times New Roman" panose="02020603050405020304" pitchFamily="18" charset="0"/>
                          <a:cs typeface="Times New Roman" panose="02020603050405020304" pitchFamily="18" charset="0"/>
                        </a:rPr>
                        <a:t>9.</a:t>
                      </a:r>
                    </a:p>
                  </a:txBody>
                  <a:tcPr/>
                </a:tc>
                <a:tc>
                  <a:txBody>
                    <a:bodyPr/>
                    <a:lstStyle/>
                    <a:p>
                      <a:pPr algn="ctr"/>
                      <a:r>
                        <a:rPr lang="en-IN" dirty="0">
                          <a:latin typeface="Times New Roman" panose="02020603050405020304" pitchFamily="18" charset="0"/>
                          <a:cs typeface="Times New Roman" panose="02020603050405020304" pitchFamily="18" charset="0"/>
                        </a:rPr>
                        <a:t>ALGORITHMS USED</a:t>
                      </a:r>
                    </a:p>
                  </a:txBody>
                  <a:tcPr/>
                </a:tc>
                <a:tc>
                  <a:txBody>
                    <a:bodyPr/>
                    <a:lstStyle/>
                    <a:p>
                      <a:pPr algn="ctr"/>
                      <a:r>
                        <a:rPr lang="en-IN"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3839070154"/>
                  </a:ext>
                </a:extLst>
              </a:tr>
              <a:tr h="392723">
                <a:tc>
                  <a:txBody>
                    <a:bodyPr/>
                    <a:lstStyle/>
                    <a:p>
                      <a:pPr algn="ctr"/>
                      <a:r>
                        <a:rPr lang="en-IN" dirty="0">
                          <a:latin typeface="Times New Roman" panose="02020603050405020304" pitchFamily="18" charset="0"/>
                          <a:cs typeface="Times New Roman" panose="02020603050405020304" pitchFamily="18" charset="0"/>
                        </a:rPr>
                        <a:t>10. </a:t>
                      </a:r>
                    </a:p>
                  </a:txBody>
                  <a:tcPr/>
                </a:tc>
                <a:tc>
                  <a:txBody>
                    <a:bodyPr/>
                    <a:lstStyle/>
                    <a:p>
                      <a:pPr algn="ctr"/>
                      <a:r>
                        <a:rPr lang="en-IN" dirty="0">
                          <a:latin typeface="Times New Roman" panose="02020603050405020304" pitchFamily="18" charset="0"/>
                          <a:cs typeface="Times New Roman" panose="02020603050405020304" pitchFamily="18" charset="0"/>
                        </a:rPr>
                        <a:t>MODELS USED</a:t>
                      </a:r>
                    </a:p>
                  </a:txBody>
                  <a:tcPr/>
                </a:tc>
                <a:tc>
                  <a:txBody>
                    <a:bodyPr/>
                    <a:lstStyle/>
                    <a:p>
                      <a:pPr algn="ctr"/>
                      <a:r>
                        <a:rPr lang="en-IN" dirty="0">
                          <a:latin typeface="Times New Roman" panose="02020603050405020304" pitchFamily="18" charset="0"/>
                          <a:cs typeface="Times New Roman" panose="02020603050405020304" pitchFamily="18" charset="0"/>
                        </a:rPr>
                        <a:t>16</a:t>
                      </a:r>
                    </a:p>
                  </a:txBody>
                  <a:tcPr/>
                </a:tc>
                <a:extLst>
                  <a:ext uri="{0D108BD9-81ED-4DB2-BD59-A6C34878D82A}">
                    <a16:rowId xmlns:a16="http://schemas.microsoft.com/office/drawing/2014/main" val="3899600906"/>
                  </a:ext>
                </a:extLst>
              </a:tr>
              <a:tr h="392723">
                <a:tc>
                  <a:txBody>
                    <a:bodyPr/>
                    <a:lstStyle/>
                    <a:p>
                      <a:pPr algn="ctr"/>
                      <a:r>
                        <a:rPr lang="en-IN" dirty="0">
                          <a:latin typeface="Times New Roman" panose="02020603050405020304" pitchFamily="18" charset="0"/>
                          <a:cs typeface="Times New Roman" panose="02020603050405020304" pitchFamily="18" charset="0"/>
                        </a:rPr>
                        <a:t>11.</a:t>
                      </a:r>
                    </a:p>
                  </a:txBody>
                  <a:tcPr/>
                </a:tc>
                <a:tc>
                  <a:txBody>
                    <a:bodyPr/>
                    <a:lstStyle/>
                    <a:p>
                      <a:pPr algn="ctr"/>
                      <a:r>
                        <a:rPr lang="en-IN" dirty="0">
                          <a:latin typeface="Times New Roman" panose="02020603050405020304" pitchFamily="18" charset="0"/>
                          <a:cs typeface="Times New Roman" panose="02020603050405020304" pitchFamily="18" charset="0"/>
                        </a:rPr>
                        <a:t>MODULES</a:t>
                      </a:r>
                    </a:p>
                  </a:txBody>
                  <a:tcPr/>
                </a:tc>
                <a:tc>
                  <a:txBody>
                    <a:bodyPr/>
                    <a:lstStyle/>
                    <a:p>
                      <a:pPr algn="ctr"/>
                      <a:r>
                        <a:rPr lang="en-IN" dirty="0">
                          <a:latin typeface="Times New Roman" panose="02020603050405020304" pitchFamily="18" charset="0"/>
                          <a:cs typeface="Times New Roman" panose="02020603050405020304" pitchFamily="18" charset="0"/>
                        </a:rPr>
                        <a:t>17</a:t>
                      </a:r>
                    </a:p>
                  </a:txBody>
                  <a:tcPr/>
                </a:tc>
                <a:extLst>
                  <a:ext uri="{0D108BD9-81ED-4DB2-BD59-A6C34878D82A}">
                    <a16:rowId xmlns:a16="http://schemas.microsoft.com/office/drawing/2014/main" val="336915333"/>
                  </a:ext>
                </a:extLst>
              </a:tr>
              <a:tr h="392723">
                <a:tc>
                  <a:txBody>
                    <a:bodyPr/>
                    <a:lstStyle/>
                    <a:p>
                      <a:pPr algn="ctr"/>
                      <a:r>
                        <a:rPr lang="en-IN" dirty="0">
                          <a:latin typeface="Times New Roman" panose="02020603050405020304" pitchFamily="18" charset="0"/>
                          <a:cs typeface="Times New Roman" panose="02020603050405020304" pitchFamily="18" charset="0"/>
                        </a:rPr>
                        <a:t>12.</a:t>
                      </a:r>
                    </a:p>
                  </a:txBody>
                  <a:tcPr/>
                </a:tc>
                <a:tc>
                  <a:txBody>
                    <a:bodyPr/>
                    <a:lstStyle/>
                    <a:p>
                      <a:pPr algn="ctr"/>
                      <a:r>
                        <a:rPr lang="en-IN" dirty="0">
                          <a:latin typeface="Times New Roman" panose="02020603050405020304" pitchFamily="18" charset="0"/>
                          <a:cs typeface="Times New Roman" panose="02020603050405020304" pitchFamily="18" charset="0"/>
                        </a:rPr>
                        <a:t>IMPLEMENTATION</a:t>
                      </a:r>
                    </a:p>
                  </a:txBody>
                  <a:tcPr/>
                </a:tc>
                <a:tc>
                  <a:txBody>
                    <a:bodyPr/>
                    <a:lstStyle/>
                    <a:p>
                      <a:pPr algn="ctr"/>
                      <a:r>
                        <a:rPr lang="en-IN" dirty="0">
                          <a:latin typeface="Times New Roman" panose="02020603050405020304" pitchFamily="18" charset="0"/>
                          <a:cs typeface="Times New Roman" panose="02020603050405020304" pitchFamily="18" charset="0"/>
                        </a:rPr>
                        <a:t>18</a:t>
                      </a:r>
                    </a:p>
                  </a:txBody>
                  <a:tcPr/>
                </a:tc>
                <a:extLst>
                  <a:ext uri="{0D108BD9-81ED-4DB2-BD59-A6C34878D82A}">
                    <a16:rowId xmlns:a16="http://schemas.microsoft.com/office/drawing/2014/main" val="3416343822"/>
                  </a:ext>
                </a:extLst>
              </a:tr>
              <a:tr h="392723">
                <a:tc>
                  <a:txBody>
                    <a:bodyPr/>
                    <a:lstStyle/>
                    <a:p>
                      <a:pPr algn="ctr"/>
                      <a:r>
                        <a:rPr lang="en-IN" dirty="0">
                          <a:latin typeface="Times New Roman" panose="02020603050405020304" pitchFamily="18" charset="0"/>
                          <a:cs typeface="Times New Roman" panose="02020603050405020304" pitchFamily="18" charset="0"/>
                        </a:rPr>
                        <a:t>13.</a:t>
                      </a:r>
                    </a:p>
                  </a:txBody>
                  <a:tcPr/>
                </a:tc>
                <a:tc>
                  <a:txBody>
                    <a:bodyPr/>
                    <a:lstStyle/>
                    <a:p>
                      <a:pPr algn="ctr"/>
                      <a:r>
                        <a:rPr lang="en-IN" dirty="0">
                          <a:latin typeface="Times New Roman" panose="02020603050405020304" pitchFamily="18" charset="0"/>
                          <a:cs typeface="Times New Roman" panose="02020603050405020304" pitchFamily="18" charset="0"/>
                        </a:rPr>
                        <a:t>REFERENCES</a:t>
                      </a:r>
                    </a:p>
                  </a:txBody>
                  <a:tcPr/>
                </a:tc>
                <a:tc>
                  <a:txBody>
                    <a:bodyPr/>
                    <a:lstStyle/>
                    <a:p>
                      <a:pPr algn="ctr"/>
                      <a:r>
                        <a:rPr lang="en-IN" dirty="0">
                          <a:latin typeface="Times New Roman" panose="02020603050405020304" pitchFamily="18" charset="0"/>
                          <a:cs typeface="Times New Roman" panose="02020603050405020304" pitchFamily="18" charset="0"/>
                        </a:rPr>
                        <a:t>25</a:t>
                      </a:r>
                    </a:p>
                  </a:txBody>
                  <a:tcPr/>
                </a:tc>
                <a:extLst>
                  <a:ext uri="{0D108BD9-81ED-4DB2-BD59-A6C34878D82A}">
                    <a16:rowId xmlns:a16="http://schemas.microsoft.com/office/drawing/2014/main" val="3080122317"/>
                  </a:ext>
                </a:extLst>
              </a:tr>
            </a:tbl>
          </a:graphicData>
        </a:graphic>
      </p:graphicFrame>
    </p:spTree>
    <p:extLst>
      <p:ext uri="{BB962C8B-B14F-4D97-AF65-F5344CB8AC3E}">
        <p14:creationId xmlns:p14="http://schemas.microsoft.com/office/powerpoint/2010/main" val="2259821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68C35DF-A658-E093-E634-203765E6B826}"/>
              </a:ext>
            </a:extLst>
          </p:cNvPr>
          <p:cNvPicPr>
            <a:picLocks noGrp="1" noChangeAspect="1"/>
          </p:cNvPicPr>
          <p:nvPr>
            <p:ph idx="1"/>
          </p:nvPr>
        </p:nvPicPr>
        <p:blipFill>
          <a:blip r:embed="rId2"/>
          <a:stretch>
            <a:fillRect/>
          </a:stretch>
        </p:blipFill>
        <p:spPr>
          <a:xfrm>
            <a:off x="381000" y="609600"/>
            <a:ext cx="8367769" cy="5334000"/>
          </a:xfrm>
        </p:spPr>
      </p:pic>
      <p:sp>
        <p:nvSpPr>
          <p:cNvPr id="4" name="Date Placeholder 3">
            <a:extLst>
              <a:ext uri="{FF2B5EF4-FFF2-40B4-BE49-F238E27FC236}">
                <a16:creationId xmlns:a16="http://schemas.microsoft.com/office/drawing/2014/main" id="{7B2AB0DF-6CFC-4AA4-E641-97AE7F444152}"/>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5" name="Footer Placeholder 4">
            <a:extLst>
              <a:ext uri="{FF2B5EF4-FFF2-40B4-BE49-F238E27FC236}">
                <a16:creationId xmlns:a16="http://schemas.microsoft.com/office/drawing/2014/main" id="{1F1A5DB1-A1C7-BB83-FF61-C7A1C62F0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AEAA1-EE2B-6C48-88B9-6D16506D4CA1}"/>
              </a:ext>
            </a:extLst>
          </p:cNvPr>
          <p:cNvSpPr>
            <a:spLocks noGrp="1"/>
          </p:cNvSpPr>
          <p:nvPr>
            <p:ph type="sldNum" sz="quarter" idx="12"/>
          </p:nvPr>
        </p:nvSpPr>
        <p:spPr/>
        <p:txBody>
          <a:bodyPr/>
          <a:lstStyle/>
          <a:p>
            <a:fld id="{4F7E9C80-C75B-4B75-A6C5-E58A18995148}" type="slidenum">
              <a:rPr lang="en-US" smtClean="0"/>
              <a:t>20</a:t>
            </a:fld>
            <a:endParaRPr lang="en-US"/>
          </a:p>
        </p:txBody>
      </p:sp>
    </p:spTree>
    <p:extLst>
      <p:ext uri="{BB962C8B-B14F-4D97-AF65-F5344CB8AC3E}">
        <p14:creationId xmlns:p14="http://schemas.microsoft.com/office/powerpoint/2010/main" val="2450288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9411CA-117B-D256-71DD-2B33008BF563}"/>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5" name="Footer Placeholder 4">
            <a:extLst>
              <a:ext uri="{FF2B5EF4-FFF2-40B4-BE49-F238E27FC236}">
                <a16:creationId xmlns:a16="http://schemas.microsoft.com/office/drawing/2014/main" id="{DFD86DE1-3AB4-1939-AFF5-D1F427991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5BCE7-97A7-F871-5818-B4141722B627}"/>
              </a:ext>
            </a:extLst>
          </p:cNvPr>
          <p:cNvSpPr>
            <a:spLocks noGrp="1"/>
          </p:cNvSpPr>
          <p:nvPr>
            <p:ph type="sldNum" sz="quarter" idx="12"/>
          </p:nvPr>
        </p:nvSpPr>
        <p:spPr/>
        <p:txBody>
          <a:bodyPr/>
          <a:lstStyle/>
          <a:p>
            <a:fld id="{4F7E9C80-C75B-4B75-A6C5-E58A18995148}" type="slidenum">
              <a:rPr lang="en-US" smtClean="0"/>
              <a:t>21</a:t>
            </a:fld>
            <a:endParaRPr lang="en-US"/>
          </a:p>
        </p:txBody>
      </p:sp>
      <p:pic>
        <p:nvPicPr>
          <p:cNvPr id="7" name="Content Placeholder 6" descr="Chart&#10;&#10;Description automatically generated with medium confidence">
            <a:extLst>
              <a:ext uri="{FF2B5EF4-FFF2-40B4-BE49-F238E27FC236}">
                <a16:creationId xmlns:a16="http://schemas.microsoft.com/office/drawing/2014/main" id="{DF213A38-D3C4-98B7-E7AD-F2904648EEBF}"/>
              </a:ext>
            </a:extLst>
          </p:cNvPr>
          <p:cNvPicPr>
            <a:picLocks noGrp="1" noChangeAspect="1"/>
          </p:cNvPicPr>
          <p:nvPr>
            <p:ph idx="1"/>
          </p:nvPr>
        </p:nvPicPr>
        <p:blipFill>
          <a:blip r:embed="rId2"/>
          <a:stretch>
            <a:fillRect/>
          </a:stretch>
        </p:blipFill>
        <p:spPr>
          <a:xfrm>
            <a:off x="871377" y="838200"/>
            <a:ext cx="7586823" cy="4983163"/>
          </a:xfrm>
          <a:prstGeom prst="rect">
            <a:avLst/>
          </a:prstGeom>
        </p:spPr>
      </p:pic>
    </p:spTree>
    <p:extLst>
      <p:ext uri="{BB962C8B-B14F-4D97-AF65-F5344CB8AC3E}">
        <p14:creationId xmlns:p14="http://schemas.microsoft.com/office/powerpoint/2010/main" val="176327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168E-2627-0640-F33E-41284A6BEDB9}"/>
              </a:ext>
            </a:extLst>
          </p:cNvPr>
          <p:cNvSpPr>
            <a:spLocks noGrp="1"/>
          </p:cNvSpPr>
          <p:nvPr>
            <p:ph type="title"/>
          </p:nvPr>
        </p:nvSpPr>
        <p:spPr/>
        <p:txBody>
          <a:bodyPr/>
          <a:lstStyle/>
          <a:p>
            <a:r>
              <a:rPr lang="en-IN" dirty="0"/>
              <a:t>LOGISTIC REGRESSION</a:t>
            </a:r>
          </a:p>
        </p:txBody>
      </p:sp>
      <p:sp>
        <p:nvSpPr>
          <p:cNvPr id="4" name="Date Placeholder 3">
            <a:extLst>
              <a:ext uri="{FF2B5EF4-FFF2-40B4-BE49-F238E27FC236}">
                <a16:creationId xmlns:a16="http://schemas.microsoft.com/office/drawing/2014/main" id="{CB45D621-0A72-E004-5583-FD66BB993E2E}"/>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5" name="Footer Placeholder 4">
            <a:extLst>
              <a:ext uri="{FF2B5EF4-FFF2-40B4-BE49-F238E27FC236}">
                <a16:creationId xmlns:a16="http://schemas.microsoft.com/office/drawing/2014/main" id="{1E63F8E0-24A6-FE8B-5B1E-D74913244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B74D7-D420-5A1A-6FC0-D2B5D6D59939}"/>
              </a:ext>
            </a:extLst>
          </p:cNvPr>
          <p:cNvSpPr>
            <a:spLocks noGrp="1"/>
          </p:cNvSpPr>
          <p:nvPr>
            <p:ph type="sldNum" sz="quarter" idx="12"/>
          </p:nvPr>
        </p:nvSpPr>
        <p:spPr/>
        <p:txBody>
          <a:bodyPr/>
          <a:lstStyle/>
          <a:p>
            <a:fld id="{4F7E9C80-C75B-4B75-A6C5-E58A18995148}" type="slidenum">
              <a:rPr lang="en-US" smtClean="0"/>
              <a:t>22</a:t>
            </a:fld>
            <a:endParaRPr lang="en-US"/>
          </a:p>
        </p:txBody>
      </p:sp>
      <p:pic>
        <p:nvPicPr>
          <p:cNvPr id="7" name="Content Placeholder 6" descr="Graphical user interface, text, application, email&#10;&#10;Description automatically generated">
            <a:extLst>
              <a:ext uri="{FF2B5EF4-FFF2-40B4-BE49-F238E27FC236}">
                <a16:creationId xmlns:a16="http://schemas.microsoft.com/office/drawing/2014/main" id="{568C7CDA-58D6-BABD-28C2-3B32C62BBF41}"/>
              </a:ext>
            </a:extLst>
          </p:cNvPr>
          <p:cNvPicPr>
            <a:picLocks noGrp="1" noChangeAspect="1"/>
          </p:cNvPicPr>
          <p:nvPr>
            <p:ph idx="1"/>
          </p:nvPr>
        </p:nvPicPr>
        <p:blipFill rotWithShape="1">
          <a:blip r:embed="rId2"/>
          <a:srcRect b="25921"/>
          <a:stretch/>
        </p:blipFill>
        <p:spPr>
          <a:xfrm>
            <a:off x="433749" y="1600200"/>
            <a:ext cx="8405451" cy="4343399"/>
          </a:xfrm>
          <a:prstGeom prst="rect">
            <a:avLst/>
          </a:prstGeom>
        </p:spPr>
      </p:pic>
    </p:spTree>
    <p:extLst>
      <p:ext uri="{BB962C8B-B14F-4D97-AF65-F5344CB8AC3E}">
        <p14:creationId xmlns:p14="http://schemas.microsoft.com/office/powerpoint/2010/main" val="2591276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2EF3-9A71-8AC6-DFA9-44E1BC767C7F}"/>
              </a:ext>
            </a:extLst>
          </p:cNvPr>
          <p:cNvSpPr>
            <a:spLocks noGrp="1"/>
          </p:cNvSpPr>
          <p:nvPr>
            <p:ph type="title"/>
          </p:nvPr>
        </p:nvSpPr>
        <p:spPr/>
        <p:txBody>
          <a:bodyPr/>
          <a:lstStyle/>
          <a:p>
            <a:r>
              <a:rPr lang="en-IN" dirty="0"/>
              <a:t>DECISION TREE CLASSIFIER</a:t>
            </a:r>
          </a:p>
        </p:txBody>
      </p:sp>
      <p:sp>
        <p:nvSpPr>
          <p:cNvPr id="4" name="Date Placeholder 3">
            <a:extLst>
              <a:ext uri="{FF2B5EF4-FFF2-40B4-BE49-F238E27FC236}">
                <a16:creationId xmlns:a16="http://schemas.microsoft.com/office/drawing/2014/main" id="{802DF0C0-6375-B505-5A5E-9E6DA832C936}"/>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5" name="Footer Placeholder 4">
            <a:extLst>
              <a:ext uri="{FF2B5EF4-FFF2-40B4-BE49-F238E27FC236}">
                <a16:creationId xmlns:a16="http://schemas.microsoft.com/office/drawing/2014/main" id="{FA2193A4-6819-4EEB-10EB-42FF21CE5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5F5C9-D2CA-B76B-6273-53571EB8E6D7}"/>
              </a:ext>
            </a:extLst>
          </p:cNvPr>
          <p:cNvSpPr>
            <a:spLocks noGrp="1"/>
          </p:cNvSpPr>
          <p:nvPr>
            <p:ph type="sldNum" sz="quarter" idx="12"/>
          </p:nvPr>
        </p:nvSpPr>
        <p:spPr/>
        <p:txBody>
          <a:bodyPr/>
          <a:lstStyle/>
          <a:p>
            <a:fld id="{4F7E9C80-C75B-4B75-A6C5-E58A18995148}" type="slidenum">
              <a:rPr lang="en-US" smtClean="0"/>
              <a:t>23</a:t>
            </a:fld>
            <a:endParaRPr lang="en-US"/>
          </a:p>
        </p:txBody>
      </p:sp>
      <p:pic>
        <p:nvPicPr>
          <p:cNvPr id="7" name="Content Placeholder 6" descr="Graphical user interface, text, application, email&#10;&#10;Description automatically generated">
            <a:extLst>
              <a:ext uri="{FF2B5EF4-FFF2-40B4-BE49-F238E27FC236}">
                <a16:creationId xmlns:a16="http://schemas.microsoft.com/office/drawing/2014/main" id="{045B5D70-F820-763E-9C79-9DFA8B5BE833}"/>
              </a:ext>
            </a:extLst>
          </p:cNvPr>
          <p:cNvPicPr>
            <a:picLocks noGrp="1" noChangeAspect="1"/>
          </p:cNvPicPr>
          <p:nvPr>
            <p:ph idx="1"/>
          </p:nvPr>
        </p:nvPicPr>
        <p:blipFill rotWithShape="1">
          <a:blip r:embed="rId2"/>
          <a:srcRect t="74746" r="47768"/>
          <a:stretch/>
        </p:blipFill>
        <p:spPr>
          <a:xfrm>
            <a:off x="1143000" y="2286000"/>
            <a:ext cx="7093497" cy="2392363"/>
          </a:xfrm>
          <a:prstGeom prst="rect">
            <a:avLst/>
          </a:prstGeom>
        </p:spPr>
      </p:pic>
    </p:spTree>
    <p:extLst>
      <p:ext uri="{BB962C8B-B14F-4D97-AF65-F5344CB8AC3E}">
        <p14:creationId xmlns:p14="http://schemas.microsoft.com/office/powerpoint/2010/main" val="2437049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E141-6D39-5516-D37D-A3E187AE380F}"/>
              </a:ext>
            </a:extLst>
          </p:cNvPr>
          <p:cNvSpPr>
            <a:spLocks noGrp="1"/>
          </p:cNvSpPr>
          <p:nvPr>
            <p:ph type="title"/>
          </p:nvPr>
        </p:nvSpPr>
        <p:spPr/>
        <p:txBody>
          <a:bodyPr/>
          <a:lstStyle/>
          <a:p>
            <a:r>
              <a:rPr lang="en-IN" dirty="0">
                <a:latin typeface="Algerian" panose="04020705040A02060702" pitchFamily="82" charset="0"/>
              </a:rPr>
              <a:t>REFERENCES</a:t>
            </a:r>
            <a:endParaRPr lang="en-IN" dirty="0"/>
          </a:p>
        </p:txBody>
      </p:sp>
      <p:sp>
        <p:nvSpPr>
          <p:cNvPr id="3" name="Content Placeholder 2">
            <a:extLst>
              <a:ext uri="{FF2B5EF4-FFF2-40B4-BE49-F238E27FC236}">
                <a16:creationId xmlns:a16="http://schemas.microsoft.com/office/drawing/2014/main" id="{8DE4B280-7BCC-7F05-DB2B-AD8101A74D9C}"/>
              </a:ext>
            </a:extLst>
          </p:cNvPr>
          <p:cNvSpPr>
            <a:spLocks noGrp="1"/>
          </p:cNvSpPr>
          <p:nvPr>
            <p:ph idx="1"/>
          </p:nvPr>
        </p:nvSpPr>
        <p:spPr/>
        <p:txBody>
          <a:bodyPr/>
          <a:lstStyle/>
          <a:p>
            <a:pPr marL="342900" marR="737235" lvl="0" indent="-342900">
              <a:spcAft>
                <a:spcPts val="0"/>
              </a:spcAft>
              <a:buFont typeface="+mj-lt"/>
              <a:buAutoNum type="arabicPeriod"/>
            </a:pP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https://www.researchgate.net/publication/341571722_Health_status_prediction_for_the_elderly_based_on_machine_learning</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737235" lvl="0" indent="-342900">
              <a:spcAft>
                <a:spcPts val="0"/>
              </a:spcAft>
              <a:buFont typeface="+mj-lt"/>
              <a:buAutoNum type="arabicPeriod"/>
            </a:pP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https://www.kaggle.com/code/drtina/fall-detection-for-elderlypatients-drt#Present-your-solution</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marR="737235" lvl="0" indent="-342900">
              <a:spcAft>
                <a:spcPts val="0"/>
              </a:spcAft>
              <a:buFont typeface="+mj-lt"/>
              <a:buAutoNum type="arabicPeriod"/>
            </a:pP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https://ieeexplore.ieee.org/document/9729817</a:t>
            </a:r>
            <a:endParaRPr lang="en-IN" sz="1800" dirty="0">
              <a:effectLst/>
              <a:latin typeface="Times New Roman" panose="02020603050405020304" pitchFamily="18" charset="0"/>
              <a:ea typeface="Times New Roman" panose="02020603050405020304" pitchFamily="18" charset="0"/>
            </a:endParaRPr>
          </a:p>
          <a:p>
            <a:pPr marL="342900" marR="737235" lvl="0" indent="-342900">
              <a:spcAft>
                <a:spcPts val="0"/>
              </a:spcAft>
              <a:buFont typeface="+mj-lt"/>
              <a:buAutoNum type="arabicPeriod"/>
            </a:pPr>
            <a:r>
              <a:rPr lang="en-US" sz="1800" u="sng" dirty="0">
                <a:solidFill>
                  <a:srgbClr val="0000FF"/>
                </a:solidFill>
                <a:effectLst/>
                <a:latin typeface="Times New Roman" panose="02020603050405020304" pitchFamily="18" charset="0"/>
                <a:ea typeface="Times New Roman" panose="02020603050405020304" pitchFamily="18" charset="0"/>
                <a:hlinkClick r:id="rId5"/>
              </a:rPr>
              <a:t>https://ieeexplore.ieee.org/document/9580533/keywords#keywords</a:t>
            </a:r>
            <a:endParaRPr lang="en-IN" sz="1800" dirty="0">
              <a:effectLst/>
              <a:latin typeface="Times New Roman" panose="02020603050405020304" pitchFamily="18" charset="0"/>
              <a:ea typeface="Times New Roman" panose="02020603050405020304" pitchFamily="18" charset="0"/>
            </a:endParaRPr>
          </a:p>
          <a:p>
            <a:pPr marL="342900" marR="737235" lvl="0" indent="-342900">
              <a:spcAft>
                <a:spcPts val="0"/>
              </a:spcAft>
              <a:buFont typeface="+mj-lt"/>
              <a:buAutoNum type="arabicPeriod"/>
            </a:pPr>
            <a:r>
              <a:rPr lang="en-US" sz="1800" u="sng" dirty="0">
                <a:solidFill>
                  <a:srgbClr val="0000FF"/>
                </a:solidFill>
                <a:effectLst/>
                <a:latin typeface="Times New Roman" panose="02020603050405020304" pitchFamily="18" charset="0"/>
                <a:ea typeface="Times New Roman" panose="02020603050405020304" pitchFamily="18" charset="0"/>
                <a:hlinkClick r:id="rId6"/>
              </a:rPr>
              <a:t>https://ieeexplore.ieee.org/search/searchresult.jsp?newsearch=true&amp;queryText=activity%20prediction%20of%20the%20elderly</a:t>
            </a:r>
            <a:endParaRPr lang="en-IN" sz="1800"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71E9E3EF-A8A0-BFFD-A0B9-4F7DF1B3746B}"/>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5" name="Footer Placeholder 4">
            <a:extLst>
              <a:ext uri="{FF2B5EF4-FFF2-40B4-BE49-F238E27FC236}">
                <a16:creationId xmlns:a16="http://schemas.microsoft.com/office/drawing/2014/main" id="{4299BC54-1609-5578-D220-B555F2EAF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F9EA4-ECE0-2463-6B0C-7E5FB9671693}"/>
              </a:ext>
            </a:extLst>
          </p:cNvPr>
          <p:cNvSpPr>
            <a:spLocks noGrp="1"/>
          </p:cNvSpPr>
          <p:nvPr>
            <p:ph type="sldNum" sz="quarter" idx="12"/>
          </p:nvPr>
        </p:nvSpPr>
        <p:spPr/>
        <p:txBody>
          <a:bodyPr/>
          <a:lstStyle/>
          <a:p>
            <a:fld id="{4F7E9C80-C75B-4B75-A6C5-E58A18995148}" type="slidenum">
              <a:rPr lang="en-US" smtClean="0"/>
              <a:t>24</a:t>
            </a:fld>
            <a:endParaRPr lang="en-US"/>
          </a:p>
        </p:txBody>
      </p:sp>
    </p:spTree>
    <p:extLst>
      <p:ext uri="{BB962C8B-B14F-4D97-AF65-F5344CB8AC3E}">
        <p14:creationId xmlns:p14="http://schemas.microsoft.com/office/powerpoint/2010/main" val="1184244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sz="6600" dirty="0">
                <a:latin typeface="Algerian" panose="04020705040A02060702" pitchFamily="82" charset="0"/>
              </a:rPr>
              <a:t>Thanks</a:t>
            </a: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10/18/2022</a:t>
            </a:fld>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25</a:t>
            </a:fld>
            <a:endParaRPr lang="en-US"/>
          </a:p>
        </p:txBody>
      </p:sp>
    </p:spTree>
    <p:extLst>
      <p:ext uri="{BB962C8B-B14F-4D97-AF65-F5344CB8AC3E}">
        <p14:creationId xmlns:p14="http://schemas.microsoft.com/office/powerpoint/2010/main" val="3251805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A03B-7FA8-4C4A-B34A-2BB8DA2C554B}"/>
              </a:ext>
            </a:extLst>
          </p:cNvPr>
          <p:cNvSpPr>
            <a:spLocks noGrp="1"/>
          </p:cNvSpPr>
          <p:nvPr>
            <p:ph type="title"/>
          </p:nvPr>
        </p:nvSpPr>
        <p:spPr/>
        <p:txBody>
          <a:bodyPr/>
          <a:lstStyle/>
          <a:p>
            <a:r>
              <a:rPr lang="en-IN" sz="4400" dirty="0">
                <a:latin typeface="Algerian" panose="04020705040A02060702" pitchFamily="82" charset="0"/>
              </a:rPr>
              <a:t>INTRODUCTION</a:t>
            </a:r>
            <a:endParaRPr lang="en-IN" dirty="0"/>
          </a:p>
        </p:txBody>
      </p:sp>
      <p:sp>
        <p:nvSpPr>
          <p:cNvPr id="3" name="Content Placeholder 2">
            <a:extLst>
              <a:ext uri="{FF2B5EF4-FFF2-40B4-BE49-F238E27FC236}">
                <a16:creationId xmlns:a16="http://schemas.microsoft.com/office/drawing/2014/main" id="{D33542F0-BF75-8A13-F650-FB6F2DF090F0}"/>
              </a:ext>
            </a:extLst>
          </p:cNvPr>
          <p:cNvSpPr>
            <a:spLocks noGrp="1"/>
          </p:cNvSpPr>
          <p:nvPr>
            <p:ph idx="1"/>
          </p:nvPr>
        </p:nvSpPr>
        <p:spPr/>
        <p:txBody>
          <a:bodyPr>
            <a:normAutofit/>
          </a:bodyPr>
          <a:lstStyle/>
          <a:p>
            <a:pPr marL="0" indent="0" rtl="0">
              <a:spcBef>
                <a:spcPts val="700"/>
              </a:spcBef>
              <a:spcAft>
                <a:spcPts val="0"/>
              </a:spcAft>
              <a:buNone/>
            </a:pPr>
            <a:r>
              <a:rPr lang="en-IN" sz="2800" b="0" i="0" u="none" strike="noStrike" dirty="0">
                <a:solidFill>
                  <a:srgbClr val="000000"/>
                </a:solidFill>
                <a:effectLst/>
                <a:latin typeface="Times New Roman" panose="02020603050405020304" pitchFamily="18" charset="0"/>
                <a:cs typeface="Times New Roman" panose="02020603050405020304" pitchFamily="18" charset="0"/>
              </a:rPr>
              <a:t>•This is a web based application for a smart healthcare monitoring system.</a:t>
            </a:r>
            <a:endParaRPr lang="en-IN" sz="2800" b="0" dirty="0">
              <a:effectLst/>
              <a:latin typeface="Times New Roman" panose="02020603050405020304" pitchFamily="18" charset="0"/>
              <a:cs typeface="Times New Roman" panose="02020603050405020304" pitchFamily="18" charset="0"/>
            </a:endParaRPr>
          </a:p>
          <a:p>
            <a:pPr marL="0" indent="0" rtl="0">
              <a:spcBef>
                <a:spcPts val="700"/>
              </a:spcBef>
              <a:spcAft>
                <a:spcPts val="0"/>
              </a:spcAft>
              <a:buNone/>
            </a:pPr>
            <a:r>
              <a:rPr lang="en-IN" sz="2800" b="0" i="0" u="none" strike="noStrike" dirty="0">
                <a:solidFill>
                  <a:srgbClr val="000000"/>
                </a:solidFill>
                <a:effectLst/>
                <a:latin typeface="Times New Roman" panose="02020603050405020304" pitchFamily="18" charset="0"/>
                <a:cs typeface="Times New Roman" panose="02020603050405020304" pitchFamily="18" charset="0"/>
              </a:rPr>
              <a:t>•This application is made for the elderly people living alone in developing countries to predict their activity through wristbands connected to mobile application which will monitor their activity status.</a:t>
            </a:r>
            <a:endParaRPr lang="en-IN" sz="2800" b="0" dirty="0">
              <a:effectLst/>
              <a:latin typeface="Times New Roman" panose="02020603050405020304" pitchFamily="18" charset="0"/>
              <a:cs typeface="Times New Roman" panose="02020603050405020304" pitchFamily="18" charset="0"/>
            </a:endParaRPr>
          </a:p>
          <a:p>
            <a:pPr marL="0" indent="0" rtl="0">
              <a:spcBef>
                <a:spcPts val="700"/>
              </a:spcBef>
              <a:spcAft>
                <a:spcPts val="0"/>
              </a:spcAft>
              <a:buNone/>
            </a:pPr>
            <a:r>
              <a:rPr lang="en-IN" sz="2800" b="0" i="0" u="none" strike="noStrike" dirty="0">
                <a:solidFill>
                  <a:srgbClr val="000000"/>
                </a:solidFill>
                <a:effectLst/>
                <a:latin typeface="Times New Roman" panose="02020603050405020304" pitchFamily="18" charset="0"/>
                <a:cs typeface="Times New Roman" panose="02020603050405020304" pitchFamily="18" charset="0"/>
              </a:rPr>
              <a:t>•This application employs Artificial Intelligence and Machine Learning techniques such as Decision Tree Classifiers and Logistic Regressors.</a:t>
            </a:r>
            <a:endParaRPr lang="en-IN" sz="2800" b="0" dirty="0">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9904E61-6406-7CD0-E933-2757CA8BBE60}"/>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6" name="Slide Number Placeholder 5">
            <a:extLst>
              <a:ext uri="{FF2B5EF4-FFF2-40B4-BE49-F238E27FC236}">
                <a16:creationId xmlns:a16="http://schemas.microsoft.com/office/drawing/2014/main" id="{BBC9D533-2CFB-97AF-6ACB-9FCA8F972F5D}"/>
              </a:ext>
            </a:extLst>
          </p:cNvPr>
          <p:cNvSpPr>
            <a:spLocks noGrp="1"/>
          </p:cNvSpPr>
          <p:nvPr>
            <p:ph type="sldNum" sz="quarter" idx="12"/>
          </p:nvPr>
        </p:nvSpPr>
        <p:spPr/>
        <p:txBody>
          <a:bodyPr/>
          <a:lstStyle/>
          <a:p>
            <a:fld id="{4F7E9C80-C75B-4B75-A6C5-E58A18995148}" type="slidenum">
              <a:rPr lang="en-US" smtClean="0"/>
              <a:t>3</a:t>
            </a:fld>
            <a:endParaRPr lang="en-US"/>
          </a:p>
        </p:txBody>
      </p:sp>
    </p:spTree>
    <p:extLst>
      <p:ext uri="{BB962C8B-B14F-4D97-AF65-F5344CB8AC3E}">
        <p14:creationId xmlns:p14="http://schemas.microsoft.com/office/powerpoint/2010/main" val="3928912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A37F-FB52-C384-2102-23670F31B2E4}"/>
              </a:ext>
            </a:extLst>
          </p:cNvPr>
          <p:cNvSpPr>
            <a:spLocks noGrp="1"/>
          </p:cNvSpPr>
          <p:nvPr>
            <p:ph type="title"/>
          </p:nvPr>
        </p:nvSpPr>
        <p:spPr/>
        <p:txBody>
          <a:bodyPr/>
          <a:lstStyle/>
          <a:p>
            <a:r>
              <a:rPr lang="en-IN" dirty="0">
                <a:latin typeface="Algerian" panose="04020705040A02060702" pitchFamily="82" charset="0"/>
              </a:rPr>
              <a:t>OBJECTIVES</a:t>
            </a:r>
          </a:p>
        </p:txBody>
      </p:sp>
      <p:sp>
        <p:nvSpPr>
          <p:cNvPr id="3" name="Content Placeholder 2">
            <a:extLst>
              <a:ext uri="{FF2B5EF4-FFF2-40B4-BE49-F238E27FC236}">
                <a16:creationId xmlns:a16="http://schemas.microsoft.com/office/drawing/2014/main" id="{C5BE651B-234C-7B09-1153-64FD0466681B}"/>
              </a:ext>
            </a:extLst>
          </p:cNvPr>
          <p:cNvSpPr>
            <a:spLocks noGrp="1"/>
          </p:cNvSpPr>
          <p:nvPr>
            <p:ph idx="1"/>
          </p:nvPr>
        </p:nvSpPr>
        <p:spPr/>
        <p:txBody>
          <a:bodyPr>
            <a:normAutofit lnSpcReduction="10000"/>
          </a:bodyPr>
          <a:lstStyle/>
          <a:p>
            <a:pPr rtl="0" fontAlgn="base">
              <a:spcBef>
                <a:spcPts val="700"/>
              </a:spcBef>
              <a:spcAft>
                <a:spcPts val="0"/>
              </a:spcAft>
              <a:buFont typeface="Arial" panose="020B0604020202020204" pitchFamily="34" charset="0"/>
              <a:buChar char="•"/>
            </a:pPr>
            <a:r>
              <a:rPr lang="en-IN" sz="2800" b="0" i="0" u="none" strike="noStrike" dirty="0">
                <a:solidFill>
                  <a:srgbClr val="000000"/>
                </a:solidFill>
                <a:effectLst/>
                <a:latin typeface="Times New Roman" panose="02020603050405020304" pitchFamily="18" charset="0"/>
                <a:cs typeface="Times New Roman" panose="02020603050405020304" pitchFamily="18" charset="0"/>
              </a:rPr>
              <a:t>The objective of the project is to gain the insight about the activities of the elderly and to predict their movements that could be useful to them and is easily assessable as well as operable.</a:t>
            </a:r>
          </a:p>
          <a:p>
            <a:pPr rtl="0" fontAlgn="base">
              <a:spcBef>
                <a:spcPts val="0"/>
              </a:spcBef>
              <a:spcAft>
                <a:spcPts val="0"/>
              </a:spcAft>
              <a:buFont typeface="Arial" panose="020B0604020202020204" pitchFamily="34" charset="0"/>
              <a:buChar char="•"/>
            </a:pPr>
            <a:r>
              <a:rPr lang="en-IN" sz="2800" b="0" i="0" u="none" strike="noStrike" dirty="0">
                <a:solidFill>
                  <a:srgbClr val="000000"/>
                </a:solidFill>
                <a:effectLst/>
                <a:latin typeface="Times New Roman" panose="02020603050405020304" pitchFamily="18" charset="0"/>
                <a:cs typeface="Times New Roman" panose="02020603050405020304" pitchFamily="18" charset="0"/>
              </a:rPr>
              <a:t>Our project's objective is to gather information </a:t>
            </a:r>
            <a:r>
              <a:rPr lang="en-IN" sz="2800" dirty="0">
                <a:solidFill>
                  <a:srgbClr val="000000"/>
                </a:solidFill>
                <a:latin typeface="Times New Roman" panose="02020603050405020304" pitchFamily="18" charset="0"/>
                <a:cs typeface="Times New Roman" panose="02020603050405020304" pitchFamily="18" charset="0"/>
              </a:rPr>
              <a:t>through</a:t>
            </a:r>
            <a:r>
              <a:rPr lang="en-IN" sz="2800" b="0" i="0" u="none" strike="noStrike" dirty="0">
                <a:solidFill>
                  <a:srgbClr val="000000"/>
                </a:solidFill>
                <a:effectLst/>
                <a:latin typeface="Times New Roman" panose="02020603050405020304" pitchFamily="18" charset="0"/>
                <a:cs typeface="Times New Roman" panose="02020603050405020304" pitchFamily="18" charset="0"/>
              </a:rPr>
              <a:t> wristbands connected to the mobile application that will determine how active a person is depending on the physical activities they engage in.</a:t>
            </a:r>
          </a:p>
          <a:p>
            <a:pPr rtl="0" fontAlgn="base">
              <a:spcBef>
                <a:spcPts val="0"/>
              </a:spcBef>
              <a:spcAft>
                <a:spcPts val="0"/>
              </a:spcAft>
              <a:buFont typeface="Arial" panose="020B0604020202020204" pitchFamily="34" charset="0"/>
              <a:buChar char="•"/>
            </a:pPr>
            <a:r>
              <a:rPr lang="en-IN" sz="2800" b="0" i="0" u="none" strike="noStrike" dirty="0">
                <a:solidFill>
                  <a:srgbClr val="000000"/>
                </a:solidFill>
                <a:effectLst/>
                <a:latin typeface="Times New Roman" panose="02020603050405020304" pitchFamily="18" charset="0"/>
                <a:cs typeface="Times New Roman" panose="02020603050405020304" pitchFamily="18" charset="0"/>
              </a:rPr>
              <a:t>The application project uses a machine learning-based fall detector and multi-agent architecture for contacting emergency assistance.</a:t>
            </a:r>
          </a:p>
          <a:p>
            <a:pPr marL="0" indent="0">
              <a:buNone/>
            </a:pPr>
            <a:endParaRPr lang="en-IN" dirty="0"/>
          </a:p>
        </p:txBody>
      </p:sp>
      <p:sp>
        <p:nvSpPr>
          <p:cNvPr id="4" name="Date Placeholder 3">
            <a:extLst>
              <a:ext uri="{FF2B5EF4-FFF2-40B4-BE49-F238E27FC236}">
                <a16:creationId xmlns:a16="http://schemas.microsoft.com/office/drawing/2014/main" id="{E35AEB19-7F4B-2A9A-99E4-92ACC7B0B1A4}"/>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6" name="Slide Number Placeholder 5">
            <a:extLst>
              <a:ext uri="{FF2B5EF4-FFF2-40B4-BE49-F238E27FC236}">
                <a16:creationId xmlns:a16="http://schemas.microsoft.com/office/drawing/2014/main" id="{AA1F53A0-7C92-76B5-4891-4716B60777C2}"/>
              </a:ext>
            </a:extLst>
          </p:cNvPr>
          <p:cNvSpPr>
            <a:spLocks noGrp="1"/>
          </p:cNvSpPr>
          <p:nvPr>
            <p:ph type="sldNum" sz="quarter" idx="12"/>
          </p:nvPr>
        </p:nvSpPr>
        <p:spPr/>
        <p:txBody>
          <a:bodyPr/>
          <a:lstStyle/>
          <a:p>
            <a:fld id="{4F7E9C80-C75B-4B75-A6C5-E58A18995148}" type="slidenum">
              <a:rPr lang="en-US" smtClean="0"/>
              <a:t>4</a:t>
            </a:fld>
            <a:endParaRPr lang="en-US"/>
          </a:p>
        </p:txBody>
      </p:sp>
    </p:spTree>
    <p:extLst>
      <p:ext uri="{BB962C8B-B14F-4D97-AF65-F5344CB8AC3E}">
        <p14:creationId xmlns:p14="http://schemas.microsoft.com/office/powerpoint/2010/main" val="341560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B3E86-A7EF-8A19-96C1-61FB94C2F2E4}"/>
              </a:ext>
            </a:extLst>
          </p:cNvPr>
          <p:cNvSpPr>
            <a:spLocks noGrp="1"/>
          </p:cNvSpPr>
          <p:nvPr>
            <p:ph type="title"/>
          </p:nvPr>
        </p:nvSpPr>
        <p:spPr/>
        <p:txBody>
          <a:bodyPr/>
          <a:lstStyle/>
          <a:p>
            <a:r>
              <a:rPr lang="en-IN" dirty="0">
                <a:latin typeface="Algerian" panose="04020705040A02060702" pitchFamily="82" charset="0"/>
              </a:rPr>
              <a:t>ABSTRACT</a:t>
            </a:r>
            <a:endParaRPr lang="en-IN" dirty="0"/>
          </a:p>
        </p:txBody>
      </p:sp>
      <p:sp>
        <p:nvSpPr>
          <p:cNvPr id="3" name="Content Placeholder 2">
            <a:extLst>
              <a:ext uri="{FF2B5EF4-FFF2-40B4-BE49-F238E27FC236}">
                <a16:creationId xmlns:a16="http://schemas.microsoft.com/office/drawing/2014/main" id="{AC84E5DF-E63D-6CB2-4CA9-FDE65BED9EC2}"/>
              </a:ext>
            </a:extLst>
          </p:cNvPr>
          <p:cNvSpPr>
            <a:spLocks noGrp="1"/>
          </p:cNvSpPr>
          <p:nvPr>
            <p:ph idx="1"/>
          </p:nvPr>
        </p:nvSpPr>
        <p:spPr>
          <a:xfrm>
            <a:off x="457200" y="1295400"/>
            <a:ext cx="8229600" cy="5060950"/>
          </a:xfrm>
        </p:spPr>
        <p:txBody>
          <a:bodyPr>
            <a:normAutofit/>
          </a:bodyPr>
          <a:lstStyle/>
          <a:p>
            <a:pPr marL="0" indent="0" algn="just">
              <a:buNone/>
            </a:pPr>
            <a:r>
              <a:rPr lang="en-US" sz="1800" dirty="0">
                <a:effectLst/>
                <a:latin typeface="Times New Roman" panose="02020603050405020304" pitchFamily="18" charset="0"/>
                <a:ea typeface="Times New Roman" panose="02020603050405020304" pitchFamily="18" charset="0"/>
              </a:rPr>
              <a:t>Health care is very important for any human being. With modern time, the need of health care services for elderly people is increasing day by day. The family members of the elderly people have poor work-life balance and rising workloads create a necessity for improved and advanced technology. In many developing countries, senior citizens often live alone and are responsible for managing their own jobs. A product has to be created in order to assure the wellbeing of their physical and mental health using smart gadgets and developing technology. The service requires accurate predictions of their body health using sensors from their smartphones to measure their daily life activities. The product is a web application that tracks movements of the elderly using sensors and then monitors their actions using Artificial Intelligence and Machine Learning techniques such as Decision Tree Classifiers and Logistic Regressors. The project introduces a machine learning-based fall detector as well as a multi-agent architecture for contacting emergency assistance via an input sensor from the web-based monitoring application. Our product estimates to have an accuracy of 0.99 using Decision Tree whereas 0.69 was the accuracy of the model using ANN (taken from the base paper). Due to these techniques, accurate data can be calculated and verified.</a:t>
            </a:r>
            <a:endParaRPr lang="en-IN" sz="1800"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AA233275-D5DD-C70F-0DF4-63D66177AE22}"/>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5" name="Footer Placeholder 4">
            <a:extLst>
              <a:ext uri="{FF2B5EF4-FFF2-40B4-BE49-F238E27FC236}">
                <a16:creationId xmlns:a16="http://schemas.microsoft.com/office/drawing/2014/main" id="{C4F7C99B-186A-893B-2D6D-7EE70B9AB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89F61-4791-F0C6-A13B-DBEBC8E4EAB5}"/>
              </a:ext>
            </a:extLst>
          </p:cNvPr>
          <p:cNvSpPr>
            <a:spLocks noGrp="1"/>
          </p:cNvSpPr>
          <p:nvPr>
            <p:ph type="sldNum" sz="quarter" idx="12"/>
          </p:nvPr>
        </p:nvSpPr>
        <p:spPr/>
        <p:txBody>
          <a:bodyPr/>
          <a:lstStyle/>
          <a:p>
            <a:fld id="{4F7E9C80-C75B-4B75-A6C5-E58A18995148}" type="slidenum">
              <a:rPr lang="en-US" smtClean="0"/>
              <a:t>5</a:t>
            </a:fld>
            <a:endParaRPr lang="en-US"/>
          </a:p>
        </p:txBody>
      </p:sp>
    </p:spTree>
    <p:extLst>
      <p:ext uri="{BB962C8B-B14F-4D97-AF65-F5344CB8AC3E}">
        <p14:creationId xmlns:p14="http://schemas.microsoft.com/office/powerpoint/2010/main" val="36832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D454-6C9E-87A5-99C2-11279842777D}"/>
              </a:ext>
            </a:extLst>
          </p:cNvPr>
          <p:cNvSpPr>
            <a:spLocks noGrp="1"/>
          </p:cNvSpPr>
          <p:nvPr>
            <p:ph type="title"/>
          </p:nvPr>
        </p:nvSpPr>
        <p:spPr>
          <a:xfrm>
            <a:off x="457200" y="136525"/>
            <a:ext cx="8229600" cy="1082675"/>
          </a:xfrm>
        </p:spPr>
        <p:txBody>
          <a:bodyPr/>
          <a:lstStyle/>
          <a:p>
            <a:r>
              <a:rPr lang="en-IN" dirty="0">
                <a:latin typeface="Algerian" panose="04020705040A02060702" pitchFamily="82" charset="0"/>
              </a:rPr>
              <a:t>LITERATURE SURVEY</a:t>
            </a:r>
          </a:p>
        </p:txBody>
      </p:sp>
      <p:graphicFrame>
        <p:nvGraphicFramePr>
          <p:cNvPr id="7" name="Table 7">
            <a:extLst>
              <a:ext uri="{FF2B5EF4-FFF2-40B4-BE49-F238E27FC236}">
                <a16:creationId xmlns:a16="http://schemas.microsoft.com/office/drawing/2014/main" id="{CCC72409-323D-F93D-F36D-0D7EFDCA3FC0}"/>
              </a:ext>
            </a:extLst>
          </p:cNvPr>
          <p:cNvGraphicFramePr>
            <a:graphicFrameLocks noGrp="1"/>
          </p:cNvGraphicFramePr>
          <p:nvPr>
            <p:ph idx="1"/>
            <p:extLst>
              <p:ext uri="{D42A27DB-BD31-4B8C-83A1-F6EECF244321}">
                <p14:modId xmlns:p14="http://schemas.microsoft.com/office/powerpoint/2010/main" val="139039430"/>
              </p:ext>
            </p:extLst>
          </p:nvPr>
        </p:nvGraphicFramePr>
        <p:xfrm>
          <a:off x="228600" y="1219903"/>
          <a:ext cx="8610600" cy="5173981"/>
        </p:xfrm>
        <a:graphic>
          <a:graphicData uri="http://schemas.openxmlformats.org/drawingml/2006/table">
            <a:tbl>
              <a:tblPr firstRow="1" bandRow="1">
                <a:tableStyleId>{21E4AEA4-8DFA-4A89-87EB-49C32662AFE0}</a:tableStyleId>
              </a:tblPr>
              <a:tblGrid>
                <a:gridCol w="2152650">
                  <a:extLst>
                    <a:ext uri="{9D8B030D-6E8A-4147-A177-3AD203B41FA5}">
                      <a16:colId xmlns:a16="http://schemas.microsoft.com/office/drawing/2014/main" val="2484527122"/>
                    </a:ext>
                  </a:extLst>
                </a:gridCol>
                <a:gridCol w="819150">
                  <a:extLst>
                    <a:ext uri="{9D8B030D-6E8A-4147-A177-3AD203B41FA5}">
                      <a16:colId xmlns:a16="http://schemas.microsoft.com/office/drawing/2014/main" val="3155385151"/>
                    </a:ext>
                  </a:extLst>
                </a:gridCol>
                <a:gridCol w="3167239">
                  <a:extLst>
                    <a:ext uri="{9D8B030D-6E8A-4147-A177-3AD203B41FA5}">
                      <a16:colId xmlns:a16="http://schemas.microsoft.com/office/drawing/2014/main" val="3723988309"/>
                    </a:ext>
                  </a:extLst>
                </a:gridCol>
                <a:gridCol w="2471561">
                  <a:extLst>
                    <a:ext uri="{9D8B030D-6E8A-4147-A177-3AD203B41FA5}">
                      <a16:colId xmlns:a16="http://schemas.microsoft.com/office/drawing/2014/main" val="3324463223"/>
                    </a:ext>
                  </a:extLst>
                </a:gridCol>
              </a:tblGrid>
              <a:tr h="461529">
                <a:tc>
                  <a:txBody>
                    <a:bodyPr/>
                    <a:lstStyle/>
                    <a:p>
                      <a:pPr rtl="0" fontAlgn="t">
                        <a:spcBef>
                          <a:spcPts val="0"/>
                        </a:spcBef>
                        <a:spcAft>
                          <a:spcPts val="0"/>
                        </a:spcAft>
                      </a:pPr>
                      <a:r>
                        <a:rPr lang="en-IN" sz="1600" b="1" u="none" strike="noStrike" dirty="0">
                          <a:solidFill>
                            <a:srgbClr val="000000"/>
                          </a:solidFill>
                          <a:effectLst/>
                        </a:rPr>
                        <a:t>Title</a:t>
                      </a:r>
                      <a:endParaRPr lang="en-IN" sz="1600" b="1"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600" b="1" u="none" strike="noStrike">
                          <a:solidFill>
                            <a:srgbClr val="000000"/>
                          </a:solidFill>
                          <a:effectLst/>
                        </a:rPr>
                        <a:t>Year</a:t>
                      </a:r>
                      <a:endParaRPr lang="en-IN" sz="1600" b="1">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600" b="1" u="none" strike="noStrike" dirty="0">
                          <a:solidFill>
                            <a:srgbClr val="000000"/>
                          </a:solidFill>
                          <a:effectLst/>
                        </a:rPr>
                        <a:t>Achievements</a:t>
                      </a:r>
                      <a:endParaRPr lang="en-IN" sz="1600" b="1"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600" b="1" u="none" strike="noStrike" dirty="0">
                          <a:solidFill>
                            <a:srgbClr val="000000"/>
                          </a:solidFill>
                          <a:effectLst/>
                        </a:rPr>
                        <a:t>Limitations/Suggestions</a:t>
                      </a:r>
                      <a:endParaRPr lang="en-IN" sz="1600" b="1" dirty="0">
                        <a:effectLst/>
                        <a:latin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299737491"/>
                  </a:ext>
                </a:extLst>
              </a:tr>
              <a:tr h="2242868">
                <a:tc>
                  <a:txBody>
                    <a:bodyPr/>
                    <a:lstStyle/>
                    <a:p>
                      <a:pPr rtl="0" fontAlgn="t">
                        <a:spcBef>
                          <a:spcPts val="0"/>
                        </a:spcBef>
                        <a:spcAft>
                          <a:spcPts val="0"/>
                        </a:spcAft>
                      </a:pPr>
                      <a:r>
                        <a:rPr lang="en-IN" sz="1500" b="0" u="none" strike="noStrike" dirty="0">
                          <a:solidFill>
                            <a:schemeClr val="tx1"/>
                          </a:solidFill>
                          <a:effectLst/>
                        </a:rPr>
                        <a:t>Activities Recognition, Anomaly Detection and Next Activity Prediction Based on Neural Networks in Smart Homes</a:t>
                      </a:r>
                      <a:endParaRPr lang="en-IN" sz="1500" b="0"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500" b="0" u="none" strike="noStrike" dirty="0">
                          <a:solidFill>
                            <a:schemeClr val="tx1"/>
                          </a:solidFill>
                          <a:effectLst/>
                        </a:rPr>
                        <a:t>2022</a:t>
                      </a:r>
                      <a:endParaRPr lang="en-IN" sz="1500" b="0"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base">
                        <a:spcBef>
                          <a:spcPts val="0"/>
                        </a:spcBef>
                        <a:spcAft>
                          <a:spcPts val="0"/>
                        </a:spcAft>
                        <a:buFont typeface="Arial" panose="020B0604020202020204" pitchFamily="34" charset="0"/>
                        <a:buChar char="•"/>
                      </a:pPr>
                      <a:r>
                        <a:rPr lang="en-IN" sz="1500" b="0" u="none" strike="noStrike" dirty="0">
                          <a:solidFill>
                            <a:schemeClr val="tx1"/>
                          </a:solidFill>
                          <a:effectLst/>
                        </a:rPr>
                        <a:t>The proposed approach consists of three stages which are activity recognition, anomaly detection and next activity prediction. Such a system can provide useful information for the elderly, caregivers and medical teams to identify activities and generate preventive and corrective measures.</a:t>
                      </a:r>
                      <a:endParaRPr lang="en-IN" sz="15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base">
                        <a:spcBef>
                          <a:spcPts val="0"/>
                        </a:spcBef>
                        <a:spcAft>
                          <a:spcPts val="0"/>
                        </a:spcAft>
                        <a:buFont typeface="Arial" panose="020B0604020202020204" pitchFamily="34" charset="0"/>
                        <a:buChar char="•"/>
                      </a:pPr>
                      <a:r>
                        <a:rPr lang="en-IN" sz="1500" b="0" u="none" strike="noStrike" dirty="0">
                          <a:solidFill>
                            <a:schemeClr val="tx1"/>
                          </a:solidFill>
                          <a:effectLst/>
                        </a:rPr>
                        <a:t> A clean sequence of activities has been constructed by discarding the anomalous instances.</a:t>
                      </a:r>
                    </a:p>
                    <a:p>
                      <a:pPr rtl="0" fontAlgn="base">
                        <a:spcBef>
                          <a:spcPts val="0"/>
                        </a:spcBef>
                        <a:spcAft>
                          <a:spcPts val="0"/>
                        </a:spcAft>
                        <a:buFont typeface="Arial" panose="020B0604020202020204" pitchFamily="34" charset="0"/>
                        <a:buChar char="•"/>
                      </a:pPr>
                      <a:r>
                        <a:rPr lang="en-IN" sz="1500" b="0" u="none" strike="noStrike" dirty="0">
                          <a:solidFill>
                            <a:schemeClr val="tx1"/>
                          </a:solidFill>
                          <a:effectLst/>
                        </a:rPr>
                        <a:t>Future work needed to handle the imbalance dataset to improve the deep learning models.</a:t>
                      </a:r>
                      <a:endParaRPr lang="en-IN" sz="15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1877361881"/>
                  </a:ext>
                </a:extLst>
              </a:tr>
              <a:tr h="2469584">
                <a:tc>
                  <a:txBody>
                    <a:bodyPr/>
                    <a:lstStyle/>
                    <a:p>
                      <a:pPr rtl="0" fontAlgn="t">
                        <a:spcBef>
                          <a:spcPts val="0"/>
                        </a:spcBef>
                        <a:spcAft>
                          <a:spcPts val="0"/>
                        </a:spcAft>
                      </a:pPr>
                      <a:r>
                        <a:rPr lang="en-IN" sz="1500" b="0" u="none" strike="noStrike" dirty="0">
                          <a:solidFill>
                            <a:schemeClr val="tx1"/>
                          </a:solidFill>
                          <a:effectLst/>
                        </a:rPr>
                        <a:t>Jointly Prediction of Activities, Locations, and Starting Times for Isolated Elderly People</a:t>
                      </a:r>
                      <a:endParaRPr lang="en-IN" sz="1500" b="0"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500" b="0" u="none" strike="noStrike">
                          <a:solidFill>
                            <a:schemeClr val="tx1"/>
                          </a:solidFill>
                          <a:effectLst/>
                        </a:rPr>
                        <a:t>2021</a:t>
                      </a:r>
                      <a:endParaRPr lang="en-IN" sz="1500" b="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base">
                        <a:spcBef>
                          <a:spcPts val="0"/>
                        </a:spcBef>
                        <a:spcAft>
                          <a:spcPts val="0"/>
                        </a:spcAft>
                        <a:buFont typeface="Arial" panose="020B0604020202020204" pitchFamily="34" charset="0"/>
                        <a:buChar char="•"/>
                      </a:pPr>
                      <a:r>
                        <a:rPr lang="en-IN" sz="1500" b="0" u="none" strike="noStrike" dirty="0">
                          <a:solidFill>
                            <a:schemeClr val="tx1"/>
                          </a:solidFill>
                          <a:effectLst/>
                        </a:rPr>
                        <a:t>This paper proposes a multi- task activity prediction system that jointly predicts labels, locations, and starting times of future activities.</a:t>
                      </a:r>
                    </a:p>
                    <a:p>
                      <a:pPr rtl="0" fontAlgn="base">
                        <a:spcBef>
                          <a:spcPts val="0"/>
                        </a:spcBef>
                        <a:spcAft>
                          <a:spcPts val="0"/>
                        </a:spcAft>
                        <a:buFont typeface="Arial" panose="020B0604020202020204" pitchFamily="34" charset="0"/>
                        <a:buChar char="•"/>
                      </a:pPr>
                      <a:r>
                        <a:rPr lang="en-IN" sz="1500" b="0" u="none" strike="noStrike" dirty="0">
                          <a:solidFill>
                            <a:schemeClr val="tx1"/>
                          </a:solidFill>
                          <a:effectLst/>
                        </a:rPr>
                        <a:t>Uses body activity information from wearable sensors and motion information from passive environmental sensors to sense activities of daily living of older adults.</a:t>
                      </a:r>
                      <a:endParaRPr lang="en-IN" sz="15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marL="82550" indent="-82550" fontAlgn="t">
                        <a:buFont typeface="Arial" panose="020B0604020202020204" pitchFamily="34" charset="0"/>
                        <a:buChar char="•"/>
                      </a:pPr>
                      <a:r>
                        <a:rPr lang="en-IN" sz="1500" b="0" dirty="0">
                          <a:solidFill>
                            <a:schemeClr val="tx1"/>
                          </a:solidFill>
                          <a:effectLst/>
                        </a:rPr>
                        <a:t> </a:t>
                      </a:r>
                      <a:r>
                        <a:rPr lang="en-IN" sz="1500" b="0" kern="1200" dirty="0">
                          <a:solidFill>
                            <a:schemeClr val="tx1"/>
                          </a:solidFill>
                          <a:effectLst/>
                        </a:rPr>
                        <a:t>These systems can provide better services to assist older people if it anticipates what activities inhabitants will perform ahead of time.</a:t>
                      </a:r>
                      <a:endParaRPr lang="en-IN" sz="1500" b="0"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1042899021"/>
                  </a:ext>
                </a:extLst>
              </a:tr>
            </a:tbl>
          </a:graphicData>
        </a:graphic>
      </p:graphicFrame>
      <p:sp>
        <p:nvSpPr>
          <p:cNvPr id="4" name="Date Placeholder 3">
            <a:extLst>
              <a:ext uri="{FF2B5EF4-FFF2-40B4-BE49-F238E27FC236}">
                <a16:creationId xmlns:a16="http://schemas.microsoft.com/office/drawing/2014/main" id="{EBF880A7-9F8D-B70E-7D13-14B86D310287}"/>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6" name="Slide Number Placeholder 5">
            <a:extLst>
              <a:ext uri="{FF2B5EF4-FFF2-40B4-BE49-F238E27FC236}">
                <a16:creationId xmlns:a16="http://schemas.microsoft.com/office/drawing/2014/main" id="{9759FF67-D993-C26E-3371-310405F001B9}"/>
              </a:ext>
            </a:extLst>
          </p:cNvPr>
          <p:cNvSpPr>
            <a:spLocks noGrp="1"/>
          </p:cNvSpPr>
          <p:nvPr>
            <p:ph type="sldNum" sz="quarter" idx="12"/>
          </p:nvPr>
        </p:nvSpPr>
        <p:spPr/>
        <p:txBody>
          <a:bodyPr/>
          <a:lstStyle/>
          <a:p>
            <a:fld id="{4F7E9C80-C75B-4B75-A6C5-E58A18995148}" type="slidenum">
              <a:rPr lang="en-US" smtClean="0"/>
              <a:t>6</a:t>
            </a:fld>
            <a:endParaRPr lang="en-US"/>
          </a:p>
        </p:txBody>
      </p:sp>
    </p:spTree>
    <p:extLst>
      <p:ext uri="{BB962C8B-B14F-4D97-AF65-F5344CB8AC3E}">
        <p14:creationId xmlns:p14="http://schemas.microsoft.com/office/powerpoint/2010/main" val="3251510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2F004A1D-AF42-2C7D-820D-D17ED4D4A959}"/>
              </a:ext>
            </a:extLst>
          </p:cNvPr>
          <p:cNvGraphicFramePr>
            <a:graphicFrameLocks noGrp="1"/>
          </p:cNvGraphicFramePr>
          <p:nvPr>
            <p:ph idx="1"/>
            <p:extLst>
              <p:ext uri="{D42A27DB-BD31-4B8C-83A1-F6EECF244321}">
                <p14:modId xmlns:p14="http://schemas.microsoft.com/office/powerpoint/2010/main" val="1852224582"/>
              </p:ext>
            </p:extLst>
          </p:nvPr>
        </p:nvGraphicFramePr>
        <p:xfrm>
          <a:off x="228600" y="457200"/>
          <a:ext cx="8686800" cy="4618308"/>
        </p:xfrm>
        <a:graphic>
          <a:graphicData uri="http://schemas.openxmlformats.org/drawingml/2006/table">
            <a:tbl>
              <a:tblPr firstRow="1" bandRow="1">
                <a:tableStyleId>{21E4AEA4-8DFA-4A89-87EB-49C32662AFE0}</a:tableStyleId>
              </a:tblPr>
              <a:tblGrid>
                <a:gridCol w="2171700">
                  <a:extLst>
                    <a:ext uri="{9D8B030D-6E8A-4147-A177-3AD203B41FA5}">
                      <a16:colId xmlns:a16="http://schemas.microsoft.com/office/drawing/2014/main" val="226345757"/>
                    </a:ext>
                  </a:extLst>
                </a:gridCol>
                <a:gridCol w="884766">
                  <a:extLst>
                    <a:ext uri="{9D8B030D-6E8A-4147-A177-3AD203B41FA5}">
                      <a16:colId xmlns:a16="http://schemas.microsoft.com/office/drawing/2014/main" val="1247198819"/>
                    </a:ext>
                  </a:extLst>
                </a:gridCol>
                <a:gridCol w="3056467">
                  <a:extLst>
                    <a:ext uri="{9D8B030D-6E8A-4147-A177-3AD203B41FA5}">
                      <a16:colId xmlns:a16="http://schemas.microsoft.com/office/drawing/2014/main" val="266456691"/>
                    </a:ext>
                  </a:extLst>
                </a:gridCol>
                <a:gridCol w="2573867">
                  <a:extLst>
                    <a:ext uri="{9D8B030D-6E8A-4147-A177-3AD203B41FA5}">
                      <a16:colId xmlns:a16="http://schemas.microsoft.com/office/drawing/2014/main" val="578761524"/>
                    </a:ext>
                  </a:extLst>
                </a:gridCol>
              </a:tblGrid>
              <a:tr h="460073">
                <a:tc>
                  <a:txBody>
                    <a:bodyPr/>
                    <a:lstStyle/>
                    <a:p>
                      <a:pPr rtl="0" fontAlgn="t">
                        <a:spcBef>
                          <a:spcPts val="0"/>
                        </a:spcBef>
                        <a:spcAft>
                          <a:spcPts val="0"/>
                        </a:spcAft>
                      </a:pPr>
                      <a:r>
                        <a:rPr lang="en-IN" sz="1600" b="1" u="none" strike="noStrike" dirty="0">
                          <a:solidFill>
                            <a:srgbClr val="000000"/>
                          </a:solidFill>
                          <a:effectLst/>
                        </a:rPr>
                        <a:t>Title</a:t>
                      </a:r>
                      <a:endParaRPr lang="en-IN" sz="1600" b="1"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600" b="1" u="none" strike="noStrike">
                          <a:solidFill>
                            <a:srgbClr val="000000"/>
                          </a:solidFill>
                          <a:effectLst/>
                        </a:rPr>
                        <a:t>Year</a:t>
                      </a:r>
                      <a:endParaRPr lang="en-IN" sz="1600" b="1">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600" b="1" u="none" strike="noStrike" dirty="0">
                          <a:solidFill>
                            <a:srgbClr val="000000"/>
                          </a:solidFill>
                          <a:effectLst/>
                        </a:rPr>
                        <a:t>Achievements</a:t>
                      </a:r>
                      <a:endParaRPr lang="en-IN" sz="1600" b="1"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600" b="1" u="none" strike="noStrike" dirty="0">
                          <a:solidFill>
                            <a:srgbClr val="000000"/>
                          </a:solidFill>
                          <a:effectLst/>
                        </a:rPr>
                        <a:t>Limitations/Suggestions</a:t>
                      </a:r>
                      <a:endParaRPr lang="en-IN" sz="1600" b="1" dirty="0">
                        <a:effectLst/>
                        <a:latin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3263052105"/>
                  </a:ext>
                </a:extLst>
              </a:tr>
              <a:tr h="2138935">
                <a:tc>
                  <a:txBody>
                    <a:bodyPr/>
                    <a:lstStyle/>
                    <a:p>
                      <a:pPr rtl="0" fontAlgn="t">
                        <a:spcBef>
                          <a:spcPts val="0"/>
                        </a:spcBef>
                        <a:spcAft>
                          <a:spcPts val="0"/>
                        </a:spcAft>
                      </a:pPr>
                      <a:r>
                        <a:rPr lang="en-IN" sz="1500" b="0" u="none" strike="noStrike" dirty="0">
                          <a:solidFill>
                            <a:schemeClr val="tx1"/>
                          </a:solidFill>
                          <a:effectLst/>
                        </a:rPr>
                        <a:t>Health status prediction for the elderly based on machine learning</a:t>
                      </a:r>
                      <a:endParaRPr lang="en-IN" sz="1500" b="0"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500" b="0" u="none" strike="noStrike" dirty="0">
                          <a:solidFill>
                            <a:schemeClr val="tx1"/>
                          </a:solidFill>
                          <a:effectLst/>
                        </a:rPr>
                        <a:t>2020</a:t>
                      </a:r>
                      <a:endParaRPr lang="en-IN" sz="1500" b="0"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base">
                        <a:spcBef>
                          <a:spcPts val="0"/>
                        </a:spcBef>
                        <a:spcAft>
                          <a:spcPts val="0"/>
                        </a:spcAft>
                        <a:buFont typeface="Arial" panose="020B0604020202020204" pitchFamily="34" charset="0"/>
                        <a:buChar char="•"/>
                      </a:pPr>
                      <a:r>
                        <a:rPr lang="en-IN" sz="1500" b="0" u="none" strike="noStrike">
                          <a:solidFill>
                            <a:schemeClr val="tx1"/>
                          </a:solidFill>
                          <a:effectLst/>
                        </a:rPr>
                        <a:t>The machine learning methods help researchers select the predictors of health status in the older population efficiently.</a:t>
                      </a:r>
                    </a:p>
                    <a:p>
                      <a:pPr rtl="0" fontAlgn="base">
                        <a:spcBef>
                          <a:spcPts val="0"/>
                        </a:spcBef>
                        <a:spcAft>
                          <a:spcPts val="0"/>
                        </a:spcAft>
                        <a:buFont typeface="Arial" panose="020B0604020202020204" pitchFamily="34" charset="0"/>
                        <a:buChar char="•"/>
                      </a:pPr>
                      <a:r>
                        <a:rPr lang="en-IN" sz="1500" b="0" u="none" strike="noStrike">
                          <a:solidFill>
                            <a:schemeClr val="tx1"/>
                          </a:solidFill>
                          <a:effectLst/>
                        </a:rPr>
                        <a:t>The artificial neural networks have the best prediction accuracy in relation to older people's self-reported health. </a:t>
                      </a:r>
                      <a:endParaRPr lang="en-IN" sz="1500" b="0" i="0" u="none" strike="noStrike">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base">
                        <a:spcBef>
                          <a:spcPts val="0"/>
                        </a:spcBef>
                        <a:spcAft>
                          <a:spcPts val="0"/>
                        </a:spcAft>
                        <a:buFont typeface="Arial" panose="020B0604020202020204" pitchFamily="34" charset="0"/>
                        <a:buChar char="•"/>
                      </a:pPr>
                      <a:r>
                        <a:rPr lang="en-IN" sz="1500" b="0" u="none" strike="noStrike" dirty="0">
                          <a:solidFill>
                            <a:schemeClr val="tx1"/>
                          </a:solidFill>
                          <a:effectLst/>
                        </a:rPr>
                        <a:t>Researchers are challenged with developing advanced techniques to examine the datasets as well as identifying the appropriateness to build a predictive model</a:t>
                      </a:r>
                      <a:endParaRPr lang="en-IN" sz="15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189731291"/>
                  </a:ext>
                </a:extLst>
              </a:tr>
              <a:tr h="1896792">
                <a:tc>
                  <a:txBody>
                    <a:bodyPr/>
                    <a:lstStyle/>
                    <a:p>
                      <a:pPr rtl="0" fontAlgn="t">
                        <a:spcBef>
                          <a:spcPts val="0"/>
                        </a:spcBef>
                        <a:spcAft>
                          <a:spcPts val="0"/>
                        </a:spcAft>
                      </a:pPr>
                      <a:r>
                        <a:rPr lang="en-IN" sz="1500" b="0" u="none" strike="noStrike" dirty="0">
                          <a:solidFill>
                            <a:schemeClr val="tx1"/>
                          </a:solidFill>
                          <a:effectLst/>
                        </a:rPr>
                        <a:t>Fall Detection For elderly patients -DRT</a:t>
                      </a:r>
                      <a:endParaRPr lang="en-IN" sz="1500" b="0" dirty="0">
                        <a:solidFill>
                          <a:schemeClr val="tx1"/>
                        </a:solidFill>
                        <a:effectLst/>
                      </a:endParaRPr>
                    </a:p>
                    <a:p>
                      <a:pPr fontAlgn="t"/>
                      <a:br>
                        <a:rPr lang="en-IN" sz="1500" b="0" dirty="0">
                          <a:solidFill>
                            <a:schemeClr val="tx1"/>
                          </a:solidFill>
                          <a:effectLst/>
                        </a:rPr>
                      </a:br>
                      <a:endParaRPr lang="en-IN" sz="1500" b="0"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500" b="0" u="none" strike="noStrike">
                          <a:solidFill>
                            <a:schemeClr val="tx1"/>
                          </a:solidFill>
                          <a:effectLst/>
                        </a:rPr>
                        <a:t>2019</a:t>
                      </a:r>
                      <a:endParaRPr lang="en-IN" sz="1500" b="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base">
                        <a:spcBef>
                          <a:spcPts val="0"/>
                        </a:spcBef>
                        <a:spcAft>
                          <a:spcPts val="0"/>
                        </a:spcAft>
                        <a:buFont typeface="Arial" panose="020B0604020202020204" pitchFamily="34" charset="0"/>
                        <a:buChar char="•"/>
                      </a:pPr>
                      <a:r>
                        <a:rPr lang="en-IN" sz="1500" b="0" u="none" strike="noStrike" dirty="0">
                          <a:solidFill>
                            <a:schemeClr val="tx1"/>
                          </a:solidFill>
                          <a:effectLst/>
                        </a:rPr>
                        <a:t> Chosen Random Classifier with parameters like </a:t>
                      </a:r>
                      <a:r>
                        <a:rPr lang="en-IN" sz="1500" b="0" u="none" strike="noStrike" dirty="0" err="1">
                          <a:solidFill>
                            <a:schemeClr val="tx1"/>
                          </a:solidFill>
                          <a:effectLst/>
                        </a:rPr>
                        <a:t>max_depth</a:t>
                      </a:r>
                      <a:r>
                        <a:rPr lang="en-IN" sz="1500" b="0" u="none" strike="noStrike" dirty="0">
                          <a:solidFill>
                            <a:schemeClr val="tx1"/>
                          </a:solidFill>
                          <a:effectLst/>
                        </a:rPr>
                        <a:t> as 50 and </a:t>
                      </a:r>
                      <a:r>
                        <a:rPr lang="en-IN" sz="1500" b="0" u="none" strike="noStrike" dirty="0" err="1">
                          <a:solidFill>
                            <a:schemeClr val="tx1"/>
                          </a:solidFill>
                          <a:effectLst/>
                        </a:rPr>
                        <a:t>n_estimators</a:t>
                      </a:r>
                      <a:r>
                        <a:rPr lang="en-IN" sz="1500" b="0" u="none" strike="noStrike" dirty="0">
                          <a:solidFill>
                            <a:schemeClr val="tx1"/>
                          </a:solidFill>
                          <a:effectLst/>
                        </a:rPr>
                        <a:t> as 200 along with a threshold of 0.4 To be the best model not only because of the highest accuracy scores but also because it has the lowest false negative rate.</a:t>
                      </a:r>
                      <a:endParaRPr lang="en-IN" sz="15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base">
                        <a:spcBef>
                          <a:spcPts val="0"/>
                        </a:spcBef>
                        <a:spcAft>
                          <a:spcPts val="0"/>
                        </a:spcAft>
                        <a:buFont typeface="Arial" panose="020B0604020202020204" pitchFamily="34" charset="0"/>
                        <a:buChar char="•"/>
                      </a:pPr>
                      <a:r>
                        <a:rPr lang="en-IN" sz="1500" b="0" u="none" strike="noStrike" dirty="0">
                          <a:solidFill>
                            <a:schemeClr val="tx1"/>
                          </a:solidFill>
                          <a:effectLst/>
                        </a:rPr>
                        <a:t>The cost is comparatively low because the assumption is that companies prevalent already in the healthcare field will adopt this solution.</a:t>
                      </a:r>
                      <a:endParaRPr lang="en-IN" sz="15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2774441071"/>
                  </a:ext>
                </a:extLst>
              </a:tr>
            </a:tbl>
          </a:graphicData>
        </a:graphic>
      </p:graphicFrame>
      <p:sp>
        <p:nvSpPr>
          <p:cNvPr id="4" name="Date Placeholder 3">
            <a:extLst>
              <a:ext uri="{FF2B5EF4-FFF2-40B4-BE49-F238E27FC236}">
                <a16:creationId xmlns:a16="http://schemas.microsoft.com/office/drawing/2014/main" id="{8404E3E2-67D7-D171-1A73-BC633531D0E3}"/>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6" name="Slide Number Placeholder 5">
            <a:extLst>
              <a:ext uri="{FF2B5EF4-FFF2-40B4-BE49-F238E27FC236}">
                <a16:creationId xmlns:a16="http://schemas.microsoft.com/office/drawing/2014/main" id="{D5CC6F76-0452-42CE-B110-3FBB2EA3A65A}"/>
              </a:ext>
            </a:extLst>
          </p:cNvPr>
          <p:cNvSpPr>
            <a:spLocks noGrp="1"/>
          </p:cNvSpPr>
          <p:nvPr>
            <p:ph type="sldNum" sz="quarter" idx="12"/>
          </p:nvPr>
        </p:nvSpPr>
        <p:spPr/>
        <p:txBody>
          <a:bodyPr/>
          <a:lstStyle/>
          <a:p>
            <a:fld id="{4F7E9C80-C75B-4B75-A6C5-E58A18995148}" type="slidenum">
              <a:rPr lang="en-US" smtClean="0"/>
              <a:t>7</a:t>
            </a:fld>
            <a:endParaRPr lang="en-US"/>
          </a:p>
        </p:txBody>
      </p:sp>
    </p:spTree>
    <p:extLst>
      <p:ext uri="{BB962C8B-B14F-4D97-AF65-F5344CB8AC3E}">
        <p14:creationId xmlns:p14="http://schemas.microsoft.com/office/powerpoint/2010/main" val="304816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96D8-1443-F078-43E6-A1F0B9D94E7E}"/>
              </a:ext>
            </a:extLst>
          </p:cNvPr>
          <p:cNvSpPr>
            <a:spLocks noGrp="1"/>
          </p:cNvSpPr>
          <p:nvPr>
            <p:ph type="title"/>
          </p:nvPr>
        </p:nvSpPr>
        <p:spPr/>
        <p:txBody>
          <a:bodyPr/>
          <a:lstStyle/>
          <a:p>
            <a:r>
              <a:rPr lang="en-IN" b="0" i="0" u="none" strike="noStrike" dirty="0">
                <a:solidFill>
                  <a:srgbClr val="000000"/>
                </a:solidFill>
                <a:effectLst/>
                <a:latin typeface="Algerian" panose="04020705040A02060702" pitchFamily="82" charset="0"/>
                <a:cs typeface="Times New Roman" panose="02020603050405020304" pitchFamily="18" charset="0"/>
              </a:rPr>
              <a:t>BLOCK diagram</a:t>
            </a:r>
            <a:endParaRPr lang="en-IN" dirty="0"/>
          </a:p>
        </p:txBody>
      </p:sp>
      <p:sp>
        <p:nvSpPr>
          <p:cNvPr id="4" name="Date Placeholder 3">
            <a:extLst>
              <a:ext uri="{FF2B5EF4-FFF2-40B4-BE49-F238E27FC236}">
                <a16:creationId xmlns:a16="http://schemas.microsoft.com/office/drawing/2014/main" id="{6FF61C54-0670-9AEF-0B04-D8C988B82115}"/>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6" name="Slide Number Placeholder 5">
            <a:extLst>
              <a:ext uri="{FF2B5EF4-FFF2-40B4-BE49-F238E27FC236}">
                <a16:creationId xmlns:a16="http://schemas.microsoft.com/office/drawing/2014/main" id="{08D8664D-106C-8EBA-F6C0-9068E31A3983}"/>
              </a:ext>
            </a:extLst>
          </p:cNvPr>
          <p:cNvSpPr>
            <a:spLocks noGrp="1"/>
          </p:cNvSpPr>
          <p:nvPr>
            <p:ph type="sldNum" sz="quarter" idx="12"/>
          </p:nvPr>
        </p:nvSpPr>
        <p:spPr/>
        <p:txBody>
          <a:bodyPr/>
          <a:lstStyle/>
          <a:p>
            <a:fld id="{4F7E9C80-C75B-4B75-A6C5-E58A18995148}" type="slidenum">
              <a:rPr lang="en-US" smtClean="0"/>
              <a:t>8</a:t>
            </a:fld>
            <a:endParaRPr lang="en-US"/>
          </a:p>
        </p:txBody>
      </p:sp>
      <p:pic>
        <p:nvPicPr>
          <p:cNvPr id="2050" name="Picture 2">
            <a:extLst>
              <a:ext uri="{FF2B5EF4-FFF2-40B4-BE49-F238E27FC236}">
                <a16:creationId xmlns:a16="http://schemas.microsoft.com/office/drawing/2014/main" id="{464AB8CE-0881-7F3B-97CC-007E5A51C5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089" y="2057401"/>
            <a:ext cx="8664311" cy="2362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892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6725-50A6-B3C3-5F2F-E7296C931080}"/>
              </a:ext>
            </a:extLst>
          </p:cNvPr>
          <p:cNvSpPr>
            <a:spLocks noGrp="1"/>
          </p:cNvSpPr>
          <p:nvPr>
            <p:ph type="title"/>
          </p:nvPr>
        </p:nvSpPr>
        <p:spPr/>
        <p:txBody>
          <a:bodyPr>
            <a:noAutofit/>
          </a:bodyPr>
          <a:lstStyle/>
          <a:p>
            <a:pPr rtl="0">
              <a:spcBef>
                <a:spcPts val="0"/>
              </a:spcBef>
              <a:spcAft>
                <a:spcPts val="0"/>
              </a:spcAft>
            </a:pPr>
            <a:r>
              <a:rPr lang="en-IN" dirty="0">
                <a:solidFill>
                  <a:srgbClr val="000000"/>
                </a:solidFill>
                <a:latin typeface="Algerian" panose="04020705040A02060702" pitchFamily="82" charset="0"/>
                <a:cs typeface="Times New Roman" panose="02020603050405020304" pitchFamily="18" charset="0"/>
              </a:rPr>
              <a:t>ARCHITECTURE</a:t>
            </a:r>
            <a:r>
              <a:rPr lang="en-IN" b="0" i="0" u="none" strike="noStrike" dirty="0">
                <a:solidFill>
                  <a:srgbClr val="000000"/>
                </a:solidFill>
                <a:effectLst/>
                <a:latin typeface="Algerian" panose="04020705040A02060702" pitchFamily="82" charset="0"/>
                <a:cs typeface="Times New Roman" panose="02020603050405020304" pitchFamily="18" charset="0"/>
              </a:rPr>
              <a:t> diagram</a:t>
            </a:r>
            <a:endParaRPr lang="en-IN" dirty="0">
              <a:latin typeface="Algerian" panose="04020705040A02060702" pitchFamily="82"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C3B57D-180F-5200-6E89-61EBDEB86844}"/>
              </a:ext>
            </a:extLst>
          </p:cNvPr>
          <p:cNvSpPr>
            <a:spLocks noGrp="1"/>
          </p:cNvSpPr>
          <p:nvPr>
            <p:ph type="dt" sz="half" idx="10"/>
          </p:nvPr>
        </p:nvSpPr>
        <p:spPr/>
        <p:txBody>
          <a:bodyPr/>
          <a:lstStyle/>
          <a:p>
            <a:fld id="{ABD8F6B8-6CCD-44CC-8EC5-043D277CA19F}" type="datetime1">
              <a:rPr lang="en-US" smtClean="0"/>
              <a:t>10/18/2022</a:t>
            </a:fld>
            <a:endParaRPr lang="en-US"/>
          </a:p>
        </p:txBody>
      </p:sp>
      <p:sp>
        <p:nvSpPr>
          <p:cNvPr id="6" name="Slide Number Placeholder 5">
            <a:extLst>
              <a:ext uri="{FF2B5EF4-FFF2-40B4-BE49-F238E27FC236}">
                <a16:creationId xmlns:a16="http://schemas.microsoft.com/office/drawing/2014/main" id="{3F393D42-C176-698D-BC20-66F0214B6C00}"/>
              </a:ext>
            </a:extLst>
          </p:cNvPr>
          <p:cNvSpPr>
            <a:spLocks noGrp="1"/>
          </p:cNvSpPr>
          <p:nvPr>
            <p:ph type="sldNum" sz="quarter" idx="12"/>
          </p:nvPr>
        </p:nvSpPr>
        <p:spPr/>
        <p:txBody>
          <a:bodyPr/>
          <a:lstStyle/>
          <a:p>
            <a:fld id="{4F7E9C80-C75B-4B75-A6C5-E58A18995148}" type="slidenum">
              <a:rPr lang="en-US" smtClean="0"/>
              <a:t>9</a:t>
            </a:fld>
            <a:endParaRPr lang="en-US"/>
          </a:p>
        </p:txBody>
      </p:sp>
      <p:pic>
        <p:nvPicPr>
          <p:cNvPr id="1026" name="Picture 2">
            <a:extLst>
              <a:ext uri="{FF2B5EF4-FFF2-40B4-BE49-F238E27FC236}">
                <a16:creationId xmlns:a16="http://schemas.microsoft.com/office/drawing/2014/main" id="{4041B7F1-6F80-0BF1-5F03-28463A4B21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875" y="1739106"/>
            <a:ext cx="8096250"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861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1536</Words>
  <Application>Microsoft Office PowerPoint</Application>
  <PresentationFormat>On-screen Show (4:3)</PresentationFormat>
  <Paragraphs>193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Algerian</vt:lpstr>
      <vt:lpstr>Arial</vt:lpstr>
      <vt:lpstr>Calibri</vt:lpstr>
      <vt:lpstr>Times New Roman</vt:lpstr>
      <vt:lpstr>Office Theme</vt:lpstr>
      <vt:lpstr>ACTIVITY PREDICTION  OF THE ELDERLY</vt:lpstr>
      <vt:lpstr> TABLE OF CONTENTS</vt:lpstr>
      <vt:lpstr>INTRODUCTION</vt:lpstr>
      <vt:lpstr>OBJECTIVES</vt:lpstr>
      <vt:lpstr>ABSTRACT</vt:lpstr>
      <vt:lpstr>LITERATURE SURVEY</vt:lpstr>
      <vt:lpstr>PowerPoint Presentation</vt:lpstr>
      <vt:lpstr>BLOCK diagram</vt:lpstr>
      <vt:lpstr>ARCHITECTURE diagram</vt:lpstr>
      <vt:lpstr>PowerPoint Presentation</vt:lpstr>
      <vt:lpstr>UML Diagrams MULTI AGENT ARCHITECTURE</vt:lpstr>
      <vt:lpstr>Use case diagram of the service for monitoring activities and location of users </vt:lpstr>
      <vt:lpstr>ACTIVITY DIAGRAM</vt:lpstr>
      <vt:lpstr>EXPERIMENT</vt:lpstr>
      <vt:lpstr>ALGORITHMS USED</vt:lpstr>
      <vt:lpstr>MODELS USED</vt:lpstr>
      <vt:lpstr>MODULES</vt:lpstr>
      <vt:lpstr>implementation</vt:lpstr>
      <vt:lpstr>EXPLORATORY DATA ANALYSIS</vt:lpstr>
      <vt:lpstr>PowerPoint Presentation</vt:lpstr>
      <vt:lpstr>PowerPoint Presentation</vt:lpstr>
      <vt:lpstr>LOGISTIC REGRESSION</vt:lpstr>
      <vt:lpstr>DECISION TREE CLASSIFIER</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Swarnima Gupta</cp:lastModifiedBy>
  <cp:revision>18</cp:revision>
  <dcterms:created xsi:type="dcterms:W3CDTF">2020-05-13T07:00:09Z</dcterms:created>
  <dcterms:modified xsi:type="dcterms:W3CDTF">2022-10-17T19:17:17Z</dcterms:modified>
</cp:coreProperties>
</file>