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5" r:id="rId4"/>
    <p:sldId id="257" r:id="rId5"/>
    <p:sldId id="273" r:id="rId6"/>
    <p:sldId id="258" r:id="rId7"/>
    <p:sldId id="260" r:id="rId8"/>
    <p:sldId id="259" r:id="rId9"/>
    <p:sldId id="261" r:id="rId10"/>
    <p:sldId id="274" r:id="rId11"/>
    <p:sldId id="263" r:id="rId12"/>
    <p:sldId id="264" r:id="rId13"/>
    <p:sldId id="265" r:id="rId14"/>
    <p:sldId id="276" r:id="rId15"/>
    <p:sldId id="266" r:id="rId16"/>
    <p:sldId id="277" r:id="rId17"/>
    <p:sldId id="278" r:id="rId18"/>
    <p:sldId id="279" r:id="rId19"/>
    <p:sldId id="280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sh Vohra" initials="SV" lastIdx="1" clrIdx="0">
    <p:extLst>
      <p:ext uri="{19B8F6BF-5375-455C-9EA6-DF929625EA0E}">
        <p15:presenceInfo xmlns:p15="http://schemas.microsoft.com/office/powerpoint/2012/main" userId="f48846d381a493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92A"/>
    <a:srgbClr val="E9C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2300" y="1536700"/>
            <a:ext cx="85344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WEB APPLICATION </a:t>
            </a:r>
          </a:p>
          <a:p>
            <a:pPr algn="ctr"/>
            <a:r>
              <a:rPr 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BASED </a:t>
            </a:r>
          </a:p>
          <a:p>
            <a:pPr algn="ctr"/>
            <a:r>
              <a:rPr 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SCIENTIFIC</a:t>
            </a:r>
          </a:p>
          <a:p>
            <a:pPr algn="ctr"/>
            <a:r>
              <a:rPr 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CALCULATOR</a:t>
            </a:r>
          </a:p>
        </p:txBody>
      </p:sp>
    </p:spTree>
    <p:extLst>
      <p:ext uri="{BB962C8B-B14F-4D97-AF65-F5344CB8AC3E}">
        <p14:creationId xmlns:p14="http://schemas.microsoft.com/office/powerpoint/2010/main" val="257611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2400" y="2578100"/>
            <a:ext cx="6756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80AF-6B15-4F4C-8C7B-41645C13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Algerian" pitchFamily="82" charset="0"/>
              </a:rPr>
              <a:t>Design:</a:t>
            </a:r>
            <a:endParaRPr lang="en-IN" sz="60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153C-EA55-4244-8A86-3E8C69EC6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81300"/>
            <a:ext cx="9601196" cy="30945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tried to keep the design of the calculator minimal so anyone can operate it with ease. It looks like a normal calculator what we come across in our daily life. But what’s special about it is the design what makes it different from others.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13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F212AF-C31E-485A-B272-03EDB84A7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66"/>
          <a:stretch/>
        </p:blipFill>
        <p:spPr>
          <a:xfrm>
            <a:off x="635000" y="2019300"/>
            <a:ext cx="11093901" cy="4229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2" y="736601"/>
            <a:ext cx="9601196" cy="1193800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Algerian" pitchFamily="82" charset="0"/>
              </a:rPr>
              <a:t>BASIC MODE</a:t>
            </a:r>
          </a:p>
        </p:txBody>
      </p:sp>
    </p:spTree>
    <p:extLst>
      <p:ext uri="{BB962C8B-B14F-4D97-AF65-F5344CB8AC3E}">
        <p14:creationId xmlns:p14="http://schemas.microsoft.com/office/powerpoint/2010/main" val="142696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31D8-2EB9-43E4-A5FE-7EDEB3F09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029"/>
          <a:stretch/>
        </p:blipFill>
        <p:spPr>
          <a:xfrm>
            <a:off x="647700" y="1917700"/>
            <a:ext cx="11074400" cy="4381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2" y="635001"/>
            <a:ext cx="9601196" cy="135890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ADVANCED MODE</a:t>
            </a:r>
          </a:p>
        </p:txBody>
      </p:sp>
    </p:spTree>
    <p:extLst>
      <p:ext uri="{BB962C8B-B14F-4D97-AF65-F5344CB8AC3E}">
        <p14:creationId xmlns:p14="http://schemas.microsoft.com/office/powerpoint/2010/main" val="132114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300" y="2578100"/>
            <a:ext cx="8585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43B6-D49E-420F-B673-24810680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itchFamily="82" charset="0"/>
              </a:rPr>
              <a:t>MODULES</a:t>
            </a:r>
            <a:endParaRPr lang="en-IN" sz="6000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4BDA-40B9-499E-9549-FE4A34D7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90800"/>
            <a:ext cx="9601196" cy="3285068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have divided our project into three modules :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Module 1 consists the basic skeleton design of the calculator without any styling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Module 2 consists the styling code of the calculator . It includes the positioning of the  buttons ,the color scheme etc.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Module 3 consists the functionality code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33400"/>
            <a:ext cx="9601196" cy="113030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MODULE 1</a:t>
            </a:r>
          </a:p>
        </p:txBody>
      </p:sp>
      <p:sp>
        <p:nvSpPr>
          <p:cNvPr id="1026" name="AutoShape 2" descr="blob:https://web.whatsapp.com/d585bfd2-da2e-4164-90c2-1d5845baf4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blob:https://web.whatsapp.com/d585bfd2-da2e-4164-90c2-1d5845baf4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blob:https://web.whatsapp.com/d585bfd2-da2e-4164-90c2-1d5845baf4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 b="39455"/>
          <a:stretch>
            <a:fillRect/>
          </a:stretch>
        </p:blipFill>
        <p:spPr bwMode="auto">
          <a:xfrm>
            <a:off x="711200" y="1743074"/>
            <a:ext cx="10756900" cy="450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57201"/>
            <a:ext cx="9601196" cy="106680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MODULE 2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 b="17037"/>
          <a:stretch>
            <a:fillRect/>
          </a:stretch>
        </p:blipFill>
        <p:spPr bwMode="auto">
          <a:xfrm>
            <a:off x="685800" y="1524001"/>
            <a:ext cx="10820400" cy="490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84200"/>
            <a:ext cx="9601196" cy="1168399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MODULE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431D8-2EB9-43E4-A5FE-7EDEB3F09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029"/>
          <a:stretch/>
        </p:blipFill>
        <p:spPr>
          <a:xfrm>
            <a:off x="647700" y="1854200"/>
            <a:ext cx="110744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900" y="2527300"/>
            <a:ext cx="98552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TEST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Submitted by: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305214"/>
          </a:xfrm>
        </p:spPr>
        <p:txBody>
          <a:bodyPr>
            <a:normAutofit/>
          </a:bodyPr>
          <a:lstStyle/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Sparsh Vohra        RA1911028010031  (Team Leader)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Swarnima Gupta  RA1911028010032  (Team Member)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Manav Garg         RA1911028010037  (Team Member)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9CC0F-31F8-44CF-B157-BD15C6F69DB1}"/>
              </a:ext>
            </a:extLst>
          </p:cNvPr>
          <p:cNvSpPr txBox="1"/>
          <p:nvPr/>
        </p:nvSpPr>
        <p:spPr>
          <a:xfrm>
            <a:off x="6743700" y="5310554"/>
            <a:ext cx="452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lgerian" pitchFamily="82" charset="0"/>
              </a:rPr>
              <a:t>Submitted TO:  </a:t>
            </a:r>
            <a:r>
              <a:rPr lang="en-IN" sz="2000" b="1" dirty="0" err="1">
                <a:latin typeface="Times New Roman" panose="02020603050405020304" pitchFamily="18" charset="0"/>
                <a:cs typeface="Times New Roman" pitchFamily="18" charset="0"/>
              </a:rPr>
              <a:t>Dr.</a:t>
            </a:r>
            <a:r>
              <a:rPr lang="en-IN" sz="2000" b="1" dirty="0">
                <a:latin typeface="Times New Roman" panose="02020603050405020304" pitchFamily="18" charset="0"/>
                <a:cs typeface="Times New Roman" pitchFamily="18" charset="0"/>
              </a:rPr>
              <a:t> M </a:t>
            </a:r>
            <a:r>
              <a:rPr lang="en-IN" sz="2000" b="1" dirty="0" err="1">
                <a:latin typeface="Times New Roman" panose="02020603050405020304" pitchFamily="18" charset="0"/>
                <a:cs typeface="Times New Roman" pitchFamily="18" charset="0"/>
              </a:rPr>
              <a:t>Vimaladevi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23B3-0BA5-4EB4-8D8B-7B9D5B01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itchFamily="82" charset="0"/>
              </a:rPr>
              <a:t>Test Cases:</a:t>
            </a:r>
            <a:endParaRPr lang="en-IN" sz="6000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0613-1AA6-4D79-B4D8-4E2F5585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test case consists of an input to the code and an expected output to verify a program's actual output against its expected output. It helps in validating your code by evaluating it automatically.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two types of test cases 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Functional and Non-Functional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Functional test cases check the working of the different modules and functions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Non-Functional test cases tests the overall compatibility , performance, Usability of the website.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53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815A-D210-4603-9C5E-246975410A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73100"/>
            <a:ext cx="12192000" cy="1130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itchFamily="82" charset="0"/>
              </a:rPr>
              <a:t>Functional Test Cases:</a:t>
            </a:r>
            <a:endParaRPr lang="en-IN" sz="6000" dirty="0">
              <a:latin typeface="Algerian" pitchFamily="8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20AB5C-4253-479D-8D47-9A2724896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87025"/>
              </p:ext>
            </p:extLst>
          </p:nvPr>
        </p:nvGraphicFramePr>
        <p:xfrm>
          <a:off x="1460500" y="1905001"/>
          <a:ext cx="9182100" cy="4330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0464">
                  <a:extLst>
                    <a:ext uri="{9D8B030D-6E8A-4147-A177-3AD203B41FA5}">
                      <a16:colId xmlns:a16="http://schemas.microsoft.com/office/drawing/2014/main" val="3978020893"/>
                    </a:ext>
                  </a:extLst>
                </a:gridCol>
                <a:gridCol w="1246318">
                  <a:extLst>
                    <a:ext uri="{9D8B030D-6E8A-4147-A177-3AD203B41FA5}">
                      <a16:colId xmlns:a16="http://schemas.microsoft.com/office/drawing/2014/main" val="2023787757"/>
                    </a:ext>
                  </a:extLst>
                </a:gridCol>
                <a:gridCol w="1805028">
                  <a:extLst>
                    <a:ext uri="{9D8B030D-6E8A-4147-A177-3AD203B41FA5}">
                      <a16:colId xmlns:a16="http://schemas.microsoft.com/office/drawing/2014/main" val="3578015023"/>
                    </a:ext>
                  </a:extLst>
                </a:gridCol>
                <a:gridCol w="1373391">
                  <a:extLst>
                    <a:ext uri="{9D8B030D-6E8A-4147-A177-3AD203B41FA5}">
                      <a16:colId xmlns:a16="http://schemas.microsoft.com/office/drawing/2014/main" val="3916290074"/>
                    </a:ext>
                  </a:extLst>
                </a:gridCol>
                <a:gridCol w="1216432">
                  <a:extLst>
                    <a:ext uri="{9D8B030D-6E8A-4147-A177-3AD203B41FA5}">
                      <a16:colId xmlns:a16="http://schemas.microsoft.com/office/drawing/2014/main" val="1414419331"/>
                    </a:ext>
                  </a:extLst>
                </a:gridCol>
                <a:gridCol w="872026">
                  <a:extLst>
                    <a:ext uri="{9D8B030D-6E8A-4147-A177-3AD203B41FA5}">
                      <a16:colId xmlns:a16="http://schemas.microsoft.com/office/drawing/2014/main" val="1572147195"/>
                    </a:ext>
                  </a:extLst>
                </a:gridCol>
                <a:gridCol w="1168441">
                  <a:extLst>
                    <a:ext uri="{9D8B030D-6E8A-4147-A177-3AD203B41FA5}">
                      <a16:colId xmlns:a16="http://schemas.microsoft.com/office/drawing/2014/main" val="3075288905"/>
                    </a:ext>
                  </a:extLst>
                </a:gridCol>
              </a:tblGrid>
              <a:tr h="521124">
                <a:tc>
                  <a:txBody>
                    <a:bodyPr/>
                    <a:lstStyle/>
                    <a:p>
                      <a:r>
                        <a:rPr lang="en-SG" sz="1600" dirty="0">
                          <a:effectLst/>
                        </a:rPr>
                        <a:t>Test Scenario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Test Case 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effectLst/>
                        </a:rPr>
                        <a:t>Execution Steps 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effectLst/>
                        </a:rPr>
                        <a:t>Expected Outcome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Actual Outcome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Status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Remarks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extLst>
                  <a:ext uri="{0D108BD9-81ED-4DB2-BD59-A6C34878D82A}">
                    <a16:rowId xmlns:a16="http://schemas.microsoft.com/office/drawing/2014/main" val="1875705169"/>
                  </a:ext>
                </a:extLst>
              </a:tr>
              <a:tr h="2116429">
                <a:tc>
                  <a:txBody>
                    <a:bodyPr/>
                    <a:lstStyle/>
                    <a:p>
                      <a:r>
                        <a:rPr lang="en-SG" sz="1600" dirty="0">
                          <a:effectLst/>
                        </a:rPr>
                        <a:t>Verify that the answer is displayed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effectLst/>
                        </a:rPr>
                        <a:t>One the equals button in clicked the answer is displayed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pPr marL="228600"/>
                      <a:r>
                        <a:rPr lang="en-SG" sz="1600" dirty="0">
                          <a:effectLst/>
                        </a:rPr>
                        <a:t>1.User enter the combination of digits and operators</a:t>
                      </a:r>
                      <a:endParaRPr lang="en-IN" sz="1600" dirty="0">
                        <a:effectLst/>
                      </a:endParaRPr>
                    </a:p>
                    <a:p>
                      <a:pPr marL="228600"/>
                      <a:r>
                        <a:rPr lang="en-SG" sz="1600" dirty="0">
                          <a:effectLst/>
                        </a:rPr>
                        <a:t>2.Clicks the equals button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effectLst/>
                        </a:rPr>
                        <a:t>The answer should be displayed on the output screen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effectLst/>
                        </a:rPr>
                        <a:t>The answer is displayed correctly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Pass  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Success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extLst>
                  <a:ext uri="{0D108BD9-81ED-4DB2-BD59-A6C34878D82A}">
                    <a16:rowId xmlns:a16="http://schemas.microsoft.com/office/drawing/2014/main" val="1564209692"/>
                  </a:ext>
                </a:extLst>
              </a:tr>
              <a:tr h="1693145"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Verify each and every button is working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On click, display screen shows what you have clicked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SG" sz="1600">
                          <a:effectLst/>
                        </a:rPr>
                        <a:t>Click on the digits button and operator buttons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>
                          <a:effectLst/>
                        </a:rPr>
                        <a:t>The number and operators should be displayed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effectLst/>
                        </a:rPr>
                        <a:t>The digits and operators are displayed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effectLst/>
                        </a:rPr>
                        <a:t>Pass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effectLst/>
                        </a:rPr>
                        <a:t>Success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7866" marR="67866" marT="0" marB="0"/>
                </a:tc>
                <a:extLst>
                  <a:ext uri="{0D108BD9-81ED-4DB2-BD59-A6C34878D82A}">
                    <a16:rowId xmlns:a16="http://schemas.microsoft.com/office/drawing/2014/main" val="128960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42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6F3B-B1DE-4867-9BC5-88285B3B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22301"/>
            <a:ext cx="11188700" cy="11303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itchFamily="82" charset="0"/>
              </a:rPr>
              <a:t>Non-Functional  Test Cases:</a:t>
            </a:r>
            <a:endParaRPr lang="en-IN" sz="5400" dirty="0">
              <a:latin typeface="Algerian" pitchFamily="8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75FF66-4584-43C3-AD85-C4A463440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41808"/>
              </p:ext>
            </p:extLst>
          </p:nvPr>
        </p:nvGraphicFramePr>
        <p:xfrm>
          <a:off x="1181100" y="1790702"/>
          <a:ext cx="9867899" cy="4369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109">
                  <a:extLst>
                    <a:ext uri="{9D8B030D-6E8A-4147-A177-3AD203B41FA5}">
                      <a16:colId xmlns:a16="http://schemas.microsoft.com/office/drawing/2014/main" val="177258510"/>
                    </a:ext>
                  </a:extLst>
                </a:gridCol>
                <a:gridCol w="1150791">
                  <a:extLst>
                    <a:ext uri="{9D8B030D-6E8A-4147-A177-3AD203B41FA5}">
                      <a16:colId xmlns:a16="http://schemas.microsoft.com/office/drawing/2014/main" val="302276621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63848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69881530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14254319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300681523"/>
                    </a:ext>
                  </a:extLst>
                </a:gridCol>
                <a:gridCol w="1498599">
                  <a:extLst>
                    <a:ext uri="{9D8B030D-6E8A-4147-A177-3AD203B41FA5}">
                      <a16:colId xmlns:a16="http://schemas.microsoft.com/office/drawing/2014/main" val="3210982457"/>
                    </a:ext>
                  </a:extLst>
                </a:gridCol>
              </a:tblGrid>
              <a:tr h="509495">
                <a:tc>
                  <a:txBody>
                    <a:bodyPr/>
                    <a:lstStyle/>
                    <a:p>
                      <a:r>
                        <a:rPr lang="en-SG" sz="1800" dirty="0">
                          <a:effectLst/>
                        </a:rPr>
                        <a:t>Test Scenario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Test Case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Execution Steps 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Expected Outcome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Actual Outcome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Status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Remarks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4660969"/>
                  </a:ext>
                </a:extLst>
              </a:tr>
              <a:tr h="1783229">
                <a:tc>
                  <a:txBody>
                    <a:bodyPr/>
                    <a:lstStyle/>
                    <a:p>
                      <a:r>
                        <a:rPr lang="en-SG" sz="1800" dirty="0">
                          <a:effectLst/>
                        </a:rPr>
                        <a:t>How many users can access the calculator at one time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effectLst/>
                        </a:rPr>
                        <a:t>Load test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effectLst/>
                        </a:rPr>
                        <a:t>Login with multiple devices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effectLst/>
                        </a:rPr>
                        <a:t>Site Working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Same as expected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Success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0553115"/>
                  </a:ext>
                </a:extLst>
              </a:tr>
              <a:tr h="1018987"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Checking the latency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Buffer test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Click on different buttons one after another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effectLst/>
                        </a:rPr>
                        <a:t>Efficiently working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effectLst/>
                        </a:rPr>
                        <a:t>Same as expected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effectLst/>
                        </a:rPr>
                        <a:t>Pass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Success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958531"/>
                  </a:ext>
                </a:extLst>
              </a:tr>
              <a:tr h="1018987">
                <a:tc>
                  <a:txBody>
                    <a:bodyPr/>
                    <a:lstStyle/>
                    <a:p>
                      <a:r>
                        <a:rPr lang="en-SG" sz="1800" dirty="0">
                          <a:effectLst/>
                        </a:rPr>
                        <a:t>Overall Functionality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Stress test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Check on how all NFR are working  all together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Good efficiency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>
                          <a:effectLst/>
                        </a:rPr>
                        <a:t>Same as Expected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effectLst/>
                        </a:rPr>
                        <a:t>Pass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effectLst/>
                        </a:rPr>
                        <a:t>Success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08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87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0300" y="2514600"/>
            <a:ext cx="71501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0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5999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3900" y="1943100"/>
            <a:ext cx="1100800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PROBLEM </a:t>
            </a:r>
          </a:p>
          <a:p>
            <a:pPr algn="ctr"/>
            <a:r>
              <a:rPr lang="en-US" sz="9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4F14-08E0-4DA9-AE58-FF604A67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itchFamily="82" charset="0"/>
              </a:rPr>
              <a:t>PROBLEM STATEMENT:</a:t>
            </a:r>
            <a:endParaRPr lang="en-IN" sz="6000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0A30-9A9A-4FDA-B440-87E53F8B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Usually while working for long shifts of work where a lot concentration is needed a calculator is a much needed thing in the life of human which simplifies their work in day to day life. Every human uses calculator at least once in a day, so we can take a idea how much we are dependent on it.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to make work easier and avoid any kind of distraction while working on PC we are making a web application based “</a:t>
            </a:r>
            <a:r>
              <a:rPr lang="en-GB" sz="1900" b="1" dirty="0">
                <a:solidFill>
                  <a:srgbClr val="83992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 Calculator</a:t>
            </a:r>
            <a:r>
              <a:rPr lang="en-GB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which is fast and has a clean user interface that will help  to users to deal with more complex expression in a easier way.</a:t>
            </a:r>
          </a:p>
          <a:p>
            <a:pPr>
              <a:lnSpc>
                <a:spcPct val="150000"/>
              </a:lnSpc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6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3900" y="2667000"/>
            <a:ext cx="10744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18D3-C905-4C93-BE28-3F81867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itchFamily="82" charset="0"/>
              </a:rPr>
              <a:t>REQUIREMENTS:</a:t>
            </a:r>
            <a:endParaRPr lang="en-IN" sz="6000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5011-3261-4727-B4B9-306EA034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basically three types of requirements which includes Functional , Non-Functional and Infrastructure requirements.</a:t>
            </a:r>
          </a:p>
          <a:p>
            <a:r>
              <a:rPr lang="en-GB" sz="20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Functional Requirements can also be expressed in the form of “user story” which is the smallest unit of work in an agile framework. It’s an end goal, not a feature, expressed from the software user’s perspective.</a:t>
            </a:r>
          </a:p>
          <a:p>
            <a:r>
              <a:rPr lang="en-GB" sz="20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Non-Functional requirements includes Performance, Availability, Confidentiality, Scalability, Flexibility, Extensibility and Reliability.</a:t>
            </a:r>
          </a:p>
          <a:p>
            <a:r>
              <a:rPr lang="en-GB" sz="20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Infr</a:t>
            </a:r>
            <a:r>
              <a:rPr lang="en-GB" sz="20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astructure Requirements includes workspace, PCs’ , internet and various kind of softwares.</a:t>
            </a:r>
            <a:endParaRPr lang="en-IN" sz="20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30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5A81-BC77-4A70-A3D3-7D3F4D1D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60401"/>
            <a:ext cx="11226800" cy="10541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itchFamily="82" charset="0"/>
              </a:rPr>
              <a:t>Functional Requirements:</a:t>
            </a:r>
            <a:endParaRPr lang="en-IN" sz="6000" dirty="0">
              <a:latin typeface="Algerian" pitchFamily="8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DA60C2-7164-4D7B-A2C7-71331B155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86039"/>
              </p:ext>
            </p:extLst>
          </p:nvPr>
        </p:nvGraphicFramePr>
        <p:xfrm>
          <a:off x="1244600" y="1955801"/>
          <a:ext cx="9552353" cy="4093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0567">
                  <a:extLst>
                    <a:ext uri="{9D8B030D-6E8A-4147-A177-3AD203B41FA5}">
                      <a16:colId xmlns:a16="http://schemas.microsoft.com/office/drawing/2014/main" val="2367053940"/>
                    </a:ext>
                  </a:extLst>
                </a:gridCol>
                <a:gridCol w="2949744">
                  <a:extLst>
                    <a:ext uri="{9D8B030D-6E8A-4147-A177-3AD203B41FA5}">
                      <a16:colId xmlns:a16="http://schemas.microsoft.com/office/drawing/2014/main" val="4252642619"/>
                    </a:ext>
                  </a:extLst>
                </a:gridCol>
                <a:gridCol w="2569052">
                  <a:extLst>
                    <a:ext uri="{9D8B030D-6E8A-4147-A177-3AD203B41FA5}">
                      <a16:colId xmlns:a16="http://schemas.microsoft.com/office/drawing/2014/main" val="3284225355"/>
                    </a:ext>
                  </a:extLst>
                </a:gridCol>
                <a:gridCol w="2002990">
                  <a:extLst>
                    <a:ext uri="{9D8B030D-6E8A-4147-A177-3AD203B41FA5}">
                      <a16:colId xmlns:a16="http://schemas.microsoft.com/office/drawing/2014/main" val="3654166441"/>
                    </a:ext>
                  </a:extLst>
                </a:gridCol>
              </a:tblGrid>
              <a:tr h="1364437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Requirement (#)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Requirement Specification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Department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Name of Business User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954886"/>
                  </a:ext>
                </a:extLst>
              </a:tr>
              <a:tr h="682217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E1FR1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Calculation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Programmers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Client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199161"/>
                  </a:ext>
                </a:extLst>
              </a:tr>
              <a:tr h="682217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E1FR2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Data manipulation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Programmers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Client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0291258"/>
                  </a:ext>
                </a:extLst>
              </a:tr>
              <a:tr h="682217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E1FR3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Business Process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Marketing Team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Client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117579"/>
                  </a:ext>
                </a:extLst>
              </a:tr>
              <a:tr h="682217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E1FR4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User Interaction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Designing Team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Consumers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66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10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21AF-9334-4807-945C-F56F2DAE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0"/>
            <a:ext cx="11264900" cy="11049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itchFamily="82" charset="0"/>
              </a:rPr>
              <a:t>Non-Functional Requirements:</a:t>
            </a:r>
            <a:endParaRPr lang="en-IN" sz="5400" dirty="0">
              <a:latin typeface="Algerian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AE780C-CF24-4AD3-8B36-45AB4D4C9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84456"/>
              </p:ext>
            </p:extLst>
          </p:nvPr>
        </p:nvGraphicFramePr>
        <p:xfrm>
          <a:off x="1016001" y="1587499"/>
          <a:ext cx="10045699" cy="4769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3699">
                  <a:extLst>
                    <a:ext uri="{9D8B030D-6E8A-4147-A177-3AD203B41FA5}">
                      <a16:colId xmlns:a16="http://schemas.microsoft.com/office/drawing/2014/main" val="281291443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867806620"/>
                    </a:ext>
                  </a:extLst>
                </a:gridCol>
                <a:gridCol w="3421843">
                  <a:extLst>
                    <a:ext uri="{9D8B030D-6E8A-4147-A177-3AD203B41FA5}">
                      <a16:colId xmlns:a16="http://schemas.microsoft.com/office/drawing/2014/main" val="783636052"/>
                    </a:ext>
                  </a:extLst>
                </a:gridCol>
                <a:gridCol w="1540132">
                  <a:extLst>
                    <a:ext uri="{9D8B030D-6E8A-4147-A177-3AD203B41FA5}">
                      <a16:colId xmlns:a16="http://schemas.microsoft.com/office/drawing/2014/main" val="2569229363"/>
                    </a:ext>
                  </a:extLst>
                </a:gridCol>
                <a:gridCol w="1692825">
                  <a:extLst>
                    <a:ext uri="{9D8B030D-6E8A-4147-A177-3AD203B41FA5}">
                      <a16:colId xmlns:a16="http://schemas.microsoft.com/office/drawing/2014/main" val="2346793219"/>
                    </a:ext>
                  </a:extLst>
                </a:gridCol>
              </a:tblGrid>
              <a:tr h="436937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Requirement (#)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Category of NFR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Requirement Specification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Department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Name of Business User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extLst>
                  <a:ext uri="{0D108BD9-81ED-4DB2-BD59-A6C34878D82A}">
                    <a16:rowId xmlns:a16="http://schemas.microsoft.com/office/drawing/2014/main" val="3527150559"/>
                  </a:ext>
                </a:extLst>
              </a:tr>
              <a:tr h="331087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NFR1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Performance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All pages should load within 3 seconds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Backend Team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Clients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extLst>
                  <a:ext uri="{0D108BD9-81ED-4DB2-BD59-A6C34878D82A}">
                    <a16:rowId xmlns:a16="http://schemas.microsoft.com/office/drawing/2014/main" val="648026504"/>
                  </a:ext>
                </a:extLst>
              </a:tr>
              <a:tr h="436937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NFR2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Performance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Search should bring the results less than 7 seconds 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Backend Team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Clients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extLst>
                  <a:ext uri="{0D108BD9-81ED-4DB2-BD59-A6C34878D82A}">
                    <a16:rowId xmlns:a16="http://schemas.microsoft.com/office/drawing/2014/main" val="2045950567"/>
                  </a:ext>
                </a:extLst>
              </a:tr>
              <a:tr h="331087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Availability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Application should be available for 24x7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Backend Team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Clients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extLst>
                  <a:ext uri="{0D108BD9-81ED-4DB2-BD59-A6C34878D82A}">
                    <a16:rowId xmlns:a16="http://schemas.microsoft.com/office/drawing/2014/main" val="2179043894"/>
                  </a:ext>
                </a:extLst>
              </a:tr>
              <a:tr h="655405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Scalability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Calculation Service should scale to serve 1000 request per second over 5 minutes time span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Backend Team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Consumers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extLst>
                  <a:ext uri="{0D108BD9-81ED-4DB2-BD59-A6C34878D82A}">
                    <a16:rowId xmlns:a16="http://schemas.microsoft.com/office/drawing/2014/main" val="713912868"/>
                  </a:ext>
                </a:extLst>
              </a:tr>
              <a:tr h="436937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Confidentiality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The source code should remain confidential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Programmers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Clients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extLst>
                  <a:ext uri="{0D108BD9-81ED-4DB2-BD59-A6C34878D82A}">
                    <a16:rowId xmlns:a16="http://schemas.microsoft.com/office/drawing/2014/main" val="3523989294"/>
                  </a:ext>
                </a:extLst>
              </a:tr>
              <a:tr h="436937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E1NFR2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Usability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The application can be used by everyone worldwide.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Project Team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Consumers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extLst>
                  <a:ext uri="{0D108BD9-81ED-4DB2-BD59-A6C34878D82A}">
                    <a16:rowId xmlns:a16="http://schemas.microsoft.com/office/drawing/2014/main" val="784644996"/>
                  </a:ext>
                </a:extLst>
              </a:tr>
              <a:tr h="331087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Flexibility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The application can be accessed anytime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Project Team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Consumers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extLst>
                  <a:ext uri="{0D108BD9-81ED-4DB2-BD59-A6C34878D82A}">
                    <a16:rowId xmlns:a16="http://schemas.microsoft.com/office/drawing/2014/main" val="3660401671"/>
                  </a:ext>
                </a:extLst>
              </a:tr>
              <a:tr h="606066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E1NFR1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Extensibility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The application can be used by anyone from any corner of the world.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Backend Team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Consumers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extLst>
                  <a:ext uri="{0D108BD9-81ED-4DB2-BD59-A6C34878D82A}">
                    <a16:rowId xmlns:a16="http://schemas.microsoft.com/office/drawing/2014/main" val="3763876232"/>
                  </a:ext>
                </a:extLst>
              </a:tr>
              <a:tr h="436937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Reliability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The calculator will provide accurate and fast results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Backend Team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Consumers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6684" marR="36684" marT="0" marB="0"/>
                </a:tc>
                <a:extLst>
                  <a:ext uri="{0D108BD9-81ED-4DB2-BD59-A6C34878D82A}">
                    <a16:rowId xmlns:a16="http://schemas.microsoft.com/office/drawing/2014/main" val="365187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0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A9DB-3668-4594-856D-7E35243C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09601"/>
            <a:ext cx="11214100" cy="116839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Algerian" pitchFamily="82" charset="0"/>
              </a:rPr>
              <a:t>Infrastructure Requirements:</a:t>
            </a:r>
            <a:endParaRPr lang="en-IN" sz="5400" dirty="0">
              <a:solidFill>
                <a:schemeClr val="tx1"/>
              </a:solidFill>
              <a:latin typeface="Algerian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5F6BC9-000B-4AB3-8AAA-FE92D3EFF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618578"/>
              </p:ext>
            </p:extLst>
          </p:nvPr>
        </p:nvGraphicFramePr>
        <p:xfrm>
          <a:off x="1168400" y="1879599"/>
          <a:ext cx="9969499" cy="4013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0693">
                  <a:extLst>
                    <a:ext uri="{9D8B030D-6E8A-4147-A177-3AD203B41FA5}">
                      <a16:colId xmlns:a16="http://schemas.microsoft.com/office/drawing/2014/main" val="1798845071"/>
                    </a:ext>
                  </a:extLst>
                </a:gridCol>
                <a:gridCol w="3758974">
                  <a:extLst>
                    <a:ext uri="{9D8B030D-6E8A-4147-A177-3AD203B41FA5}">
                      <a16:colId xmlns:a16="http://schemas.microsoft.com/office/drawing/2014/main" val="225286199"/>
                    </a:ext>
                  </a:extLst>
                </a:gridCol>
                <a:gridCol w="2066549">
                  <a:extLst>
                    <a:ext uri="{9D8B030D-6E8A-4147-A177-3AD203B41FA5}">
                      <a16:colId xmlns:a16="http://schemas.microsoft.com/office/drawing/2014/main" val="2097612397"/>
                    </a:ext>
                  </a:extLst>
                </a:gridCol>
                <a:gridCol w="2233283">
                  <a:extLst>
                    <a:ext uri="{9D8B030D-6E8A-4147-A177-3AD203B41FA5}">
                      <a16:colId xmlns:a16="http://schemas.microsoft.com/office/drawing/2014/main" val="1760285364"/>
                    </a:ext>
                  </a:extLst>
                </a:gridCol>
              </a:tblGrid>
              <a:tr h="1527608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Requirement (#)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Requirement Specification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Department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Name of Business User / Project Team Member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1555794"/>
                  </a:ext>
                </a:extLst>
              </a:tr>
              <a:tr h="957984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IR1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A supercomputer with 64GB Ram,</a:t>
                      </a:r>
                      <a:r>
                        <a:rPr lang="en-GB" sz="1600" baseline="0" dirty="0">
                          <a:effectLst/>
                        </a:rPr>
                        <a:t> </a:t>
                      </a:r>
                      <a:r>
                        <a:rPr lang="en-GB" sz="1600" dirty="0">
                          <a:effectLst/>
                        </a:rPr>
                        <a:t>5TB Hard-disk and 8GB graphic card.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Programmers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Sparsh Vohra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502585"/>
                  </a:ext>
                </a:extLst>
              </a:tr>
              <a:tr h="381902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IR2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Code Repository: </a:t>
                      </a:r>
                      <a:r>
                        <a:rPr lang="en-GB" sz="1600" dirty="0" err="1">
                          <a:effectLst/>
                        </a:rPr>
                        <a:t>GitHub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Programmers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Sparsh Vohra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514079"/>
                  </a:ext>
                </a:extLst>
              </a:tr>
              <a:tr h="381902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IR3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AWS Account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Backend team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effectLst/>
                        </a:rPr>
                        <a:t>Sparsh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Vohra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811820"/>
                  </a:ext>
                </a:extLst>
              </a:tr>
              <a:tr h="763805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IR4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IDE – Visual Studio Code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Programmers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Sparsh Vohra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24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636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853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Algerian</vt:lpstr>
      <vt:lpstr>Arial</vt:lpstr>
      <vt:lpstr>Calibri</vt:lpstr>
      <vt:lpstr>Garamond</vt:lpstr>
      <vt:lpstr>Times New Roman</vt:lpstr>
      <vt:lpstr>Organic</vt:lpstr>
      <vt:lpstr>PowerPoint Presentation</vt:lpstr>
      <vt:lpstr>Submitted by: </vt:lpstr>
      <vt:lpstr>PowerPoint Presentation</vt:lpstr>
      <vt:lpstr>PROBLEM STATEMENT:</vt:lpstr>
      <vt:lpstr>PowerPoint Presentation</vt:lpstr>
      <vt:lpstr>REQUIREMENTS:</vt:lpstr>
      <vt:lpstr>Functional Requirements:</vt:lpstr>
      <vt:lpstr>Non-Functional Requirements:</vt:lpstr>
      <vt:lpstr>Infrastructure Requirements:</vt:lpstr>
      <vt:lpstr>PowerPoint Presentation</vt:lpstr>
      <vt:lpstr>Design:</vt:lpstr>
      <vt:lpstr>BASIC MODE</vt:lpstr>
      <vt:lpstr>ADVANCED MODE</vt:lpstr>
      <vt:lpstr>PowerPoint Presentation</vt:lpstr>
      <vt:lpstr>MODULES</vt:lpstr>
      <vt:lpstr>MODULE 1</vt:lpstr>
      <vt:lpstr>MODULE 2</vt:lpstr>
      <vt:lpstr>MODULE 3</vt:lpstr>
      <vt:lpstr>PowerPoint Presentation</vt:lpstr>
      <vt:lpstr>Test Cases:</vt:lpstr>
      <vt:lpstr>Functional Test Cases:</vt:lpstr>
      <vt:lpstr>Non-Functional  Test Cases: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Sparsh Vohra</dc:creator>
  <cp:lastModifiedBy>Sparsh Vohra</cp:lastModifiedBy>
  <cp:revision>9</cp:revision>
  <dcterms:created xsi:type="dcterms:W3CDTF">2021-05-02T09:42:58Z</dcterms:created>
  <dcterms:modified xsi:type="dcterms:W3CDTF">2021-06-06T15:02:35Z</dcterms:modified>
</cp:coreProperties>
</file>