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oop kella" userId="896a09993496cb94" providerId="LiveId" clId="{C4E57810-3A2F-45C1-9709-59B9931DAF55}"/>
    <pc:docChg chg="modSld">
      <pc:chgData name="swaroop kella" userId="896a09993496cb94" providerId="LiveId" clId="{C4E57810-3A2F-45C1-9709-59B9931DAF55}" dt="2025-02-26T12:15:30.662" v="37" actId="20577"/>
      <pc:docMkLst>
        <pc:docMk/>
      </pc:docMkLst>
      <pc:sldChg chg="modSp mod">
        <pc:chgData name="swaroop kella" userId="896a09993496cb94" providerId="LiveId" clId="{C4E57810-3A2F-45C1-9709-59B9931DAF55}" dt="2025-02-26T12:15:30.662" v="37" actId="20577"/>
        <pc:sldMkLst>
          <pc:docMk/>
          <pc:sldMk cId="953325580" sldId="256"/>
        </pc:sldMkLst>
        <pc:spChg chg="mod">
          <ac:chgData name="swaroop kella" userId="896a09993496cb94" providerId="LiveId" clId="{C4E57810-3A2F-45C1-9709-59B9931DAF55}" dt="2025-02-26T12:15:30.662" v="37" actId="20577"/>
          <ac:spMkLst>
            <pc:docMk/>
            <pc:sldMk cId="953325580" sldId="256"/>
            <ac:spMk id="4" creationId="{00000000-0000-0000-0000-000000000000}"/>
          </ac:spMkLst>
        </pc:spChg>
      </pc:sldChg>
      <pc:sldChg chg="modSp mod">
        <pc:chgData name="swaroop kella" userId="896a09993496cb94" providerId="LiveId" clId="{C4E57810-3A2F-45C1-9709-59B9931DAF55}" dt="2025-02-25T07:34:57.644" v="1" actId="20577"/>
        <pc:sldMkLst>
          <pc:docMk/>
          <pc:sldMk cId="3210358481" sldId="263"/>
        </pc:sldMkLst>
        <pc:spChg chg="mod">
          <ac:chgData name="swaroop kella" userId="896a09993496cb94" providerId="LiveId" clId="{C4E57810-3A2F-45C1-9709-59B9931DAF55}" dt="2025-02-25T07:34:57.644" v="1" actId="20577"/>
          <ac:spMkLst>
            <pc:docMk/>
            <pc:sldMk cId="3210358481" sldId="263"/>
            <ac:spMk id="2" creationId="{E041FD9D-DF07-9C37-1E61-1D920E0EF1D4}"/>
          </ac:spMkLst>
        </pc:spChg>
      </pc:sldChg>
      <pc:sldChg chg="modSp mod">
        <pc:chgData name="swaroop kella" userId="896a09993496cb94" providerId="LiveId" clId="{C4E57810-3A2F-45C1-9709-59B9931DAF55}" dt="2025-02-25T07:39:14.882" v="2"/>
        <pc:sldMkLst>
          <pc:docMk/>
          <pc:sldMk cId="2230664768" sldId="2146847061"/>
        </pc:sldMkLst>
        <pc:spChg chg="mod">
          <ac:chgData name="swaroop kella" userId="896a09993496cb94" providerId="LiveId" clId="{C4E57810-3A2F-45C1-9709-59B9931DAF55}" dt="2025-02-25T07:39:14.882" v="2"/>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30828" y="1208893"/>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527902" y="4325668"/>
            <a:ext cx="1115190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a:solidFill>
                  <a:schemeClr val="accent1">
                    <a:lumMod val="75000"/>
                  </a:schemeClr>
                </a:solidFill>
                <a:latin typeface="Arial"/>
                <a:cs typeface="Arial"/>
              </a:rPr>
              <a:t>Kella Swaroop</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Raghu Engineering College – ECE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D72DA463-606D-D3E9-A1C4-DC4AFFB0C970}"/>
              </a:ext>
            </a:extLst>
          </p:cNvPr>
          <p:cNvSpPr>
            <a:spLocks noGrp="1" noChangeArrowheads="1"/>
          </p:cNvSpPr>
          <p:nvPr>
            <p:ph idx="1"/>
          </p:nvPr>
        </p:nvSpPr>
        <p:spPr bwMode="auto">
          <a:xfrm>
            <a:off x="626714" y="1374955"/>
            <a:ext cx="1142855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Enhanced Encryption Techniques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stronger encryption algorithms to improve the security of the hidden message, making it more resistant to steganalysis.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Support for Multiple File Formats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Extend the project to support various image formats (BMP, TIFF) and even other media types like audio and video for steganography.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Machine Learning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AI-based steganography techniques to make hidden messages even harder to detect by automated analysis tools.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Graphical User Interface (GUI) Development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a user-friendly GUI to make the tool more accessible to non-programmers, improving usability and adoption.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Cloud &amp; Web-Based 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cloud or web-based version to enable remote and secure steganography applications for online communication.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Steganalysis &amp; Counter-Detection Mechanisms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tools to detect and analyze hidden messages within images, helping cybersecurity professionals counter illicit steganography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IN" dirty="0"/>
              <a:t>In today’s digital age, secure communication is a critical concern. Traditional encryption methods, while effective, can still be intercepted or raise suspicion when detected. Steganography provides an alternative approach by concealing information within multimedia files, making it less likely to attract attention. This project focuses on embedding text messages within images by modifying pixel values, ensuring that the hidden message remains imperceptible to the human eye. A passcode-based decryption mechanism enhances security, allowing only authorized users to retrieve the hidden information. The challenge lies in preserving the visual integrity of the image while embedding data effectively. Additionally, the method must optimize pixel modification to prevent noticeable distortions. By implementing this technique, the project offers a simple yet powerful solution for covert communication in sensitive applications.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470581"/>
            <a:ext cx="11613485" cy="4685264"/>
          </a:xfrm>
        </p:spPr>
        <p:txBody>
          <a:bodyPr vert="horz" lIns="91440" tIns="45720" rIns="91440" bIns="45720" rtlCol="0" anchor="ctr">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6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Arial" panose="020B0604020202020204" pitchFamily="34" charset="0"/>
              </a:rPr>
              <a:t>	1.</a:t>
            </a:r>
            <a:r>
              <a:rPr kumimoji="0" lang="en-US" altLang="en-US" sz="1600" b="0" i="0" u="none" strike="noStrike" cap="none" normalizeH="0" baseline="0" dirty="0">
                <a:ln>
                  <a:noFill/>
                </a:ln>
                <a:solidFill>
                  <a:schemeClr val="tx1"/>
                </a:solidFill>
                <a:effectLst/>
                <a:latin typeface="Arial" panose="020B0604020202020204" pitchFamily="34" charset="0"/>
              </a:rPr>
              <a:t>The project is implemented using Python, which provides extensive libraries for image processing and 	  	   manipulation.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Libraries &amp; Dependencies: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i="0" u="none" strike="noStrike" cap="none" normalizeH="0" baseline="0" dirty="0">
                <a:ln>
                  <a:noFill/>
                </a:ln>
                <a:solidFill>
                  <a:schemeClr val="tx1"/>
                </a:solidFill>
                <a:effectLst/>
                <a:latin typeface="Arial" panose="020B0604020202020204" pitchFamily="34" charset="0"/>
              </a:rPr>
              <a:t>1.</a:t>
            </a:r>
            <a:r>
              <a:rPr kumimoji="0" lang="en-US" altLang="en-US" sz="1600" b="1" i="0" u="none" strike="noStrike" cap="none" normalizeH="0" baseline="0" dirty="0">
                <a:ln>
                  <a:noFill/>
                </a:ln>
                <a:solidFill>
                  <a:schemeClr val="tx1"/>
                </a:solidFill>
                <a:effectLst/>
                <a:latin typeface="Arial" panose="020B0604020202020204" pitchFamily="34" charset="0"/>
              </a:rPr>
              <a:t>OpenCV (cv2)</a:t>
            </a:r>
            <a:r>
              <a:rPr kumimoji="0" lang="en-US" altLang="en-US" sz="1600" b="0" i="0" u="none" strike="noStrike" cap="none" normalizeH="0" baseline="0" dirty="0">
                <a:ln>
                  <a:noFill/>
                </a:ln>
                <a:solidFill>
                  <a:schemeClr val="tx1"/>
                </a:solidFill>
                <a:effectLst/>
                <a:latin typeface="Arial" panose="020B0604020202020204" pitchFamily="34" charset="0"/>
              </a:rPr>
              <a:t> – Used for image processing, reading, and writing images.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i="0" u="none" strike="noStrike" cap="none" normalizeH="0" baseline="0" dirty="0">
                <a:ln>
                  <a:noFill/>
                </a:ln>
                <a:solidFill>
                  <a:schemeClr val="tx1"/>
                </a:solidFill>
                <a:effectLst/>
                <a:latin typeface="Arial" panose="020B0604020202020204" pitchFamily="34" charset="0"/>
              </a:rPr>
              <a:t>2.</a:t>
            </a:r>
            <a:r>
              <a:rPr kumimoji="0" lang="en-US" altLang="en-US" sz="1600" b="1" i="0" u="none" strike="noStrike" cap="none" normalizeH="0" baseline="0" dirty="0">
                <a:ln>
                  <a:noFill/>
                </a:ln>
                <a:solidFill>
                  <a:schemeClr val="tx1"/>
                </a:solidFill>
                <a:effectLst/>
                <a:latin typeface="Arial" panose="020B0604020202020204" pitchFamily="34" charset="0"/>
              </a:rPr>
              <a:t>OS (</a:t>
            </a:r>
            <a:r>
              <a:rPr kumimoji="0" lang="en-US" altLang="en-US" sz="1600" b="1" i="0" u="none" strike="noStrike" cap="none" normalizeH="0" baseline="0" dirty="0" err="1">
                <a:ln>
                  <a:noFill/>
                </a:ln>
                <a:solidFill>
                  <a:schemeClr val="tx1"/>
                </a:solidFill>
                <a:effectLst/>
                <a:latin typeface="Arial" panose="020B0604020202020204" pitchFamily="34" charset="0"/>
              </a:rPr>
              <a:t>os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 Helps in file handling and system operations like opening the encrypted image.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Platform:</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1.The project can be executed on </a:t>
            </a:r>
            <a:r>
              <a:rPr kumimoji="0" lang="en-US" altLang="en-US" sz="1600" b="1" i="0" u="none" strike="noStrike" cap="none" normalizeH="0" baseline="0" dirty="0">
                <a:ln>
                  <a:noFill/>
                </a:ln>
                <a:solidFill>
                  <a:schemeClr val="tx1"/>
                </a:solidFill>
                <a:effectLst/>
                <a:latin typeface="Arial" panose="020B0604020202020204" pitchFamily="34" charset="0"/>
              </a:rPr>
              <a:t>Windows.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IDE &amp; Development Environment: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1.Compatible </a:t>
            </a:r>
            <a:r>
              <a:rPr kumimoji="0" lang="en-US" altLang="en-US" sz="1600" b="0" i="0" u="none" strike="noStrike" cap="none" normalizeH="0" baseline="0">
                <a:ln>
                  <a:noFill/>
                </a:ln>
                <a:solidFill>
                  <a:schemeClr val="tx1"/>
                </a:solidFill>
                <a:effectLst/>
                <a:latin typeface="Arial" panose="020B0604020202020204" pitchFamily="34" charset="0"/>
              </a:rPr>
              <a:t>with </a:t>
            </a:r>
            <a:r>
              <a:rPr lang="en-US" altLang="en-US" sz="1600" b="1">
                <a:solidFill>
                  <a:schemeClr val="tx1"/>
                </a:solidFill>
                <a:latin typeface="Arial" panose="020B0604020202020204" pitchFamily="34" charset="0"/>
              </a:rPr>
              <a:t>Python3.12</a:t>
            </a:r>
            <a:r>
              <a:rPr kumimoji="0" lang="en-US" altLang="en-US" sz="1600" b="1" i="0" u="none" strike="noStrike" cap="none" normalizeH="0" baseline="0">
                <a:ln>
                  <a:noFill/>
                </a:ln>
                <a:solidFill>
                  <a:schemeClr val="tx1"/>
                </a:solidFill>
                <a:effectLst/>
                <a:latin typeface="Arial" panose="020B0604020202020204" pitchFamily="34" charset="0"/>
              </a:rPr>
              <a:t>.</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File Formats Supported: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1.Works with image formats like </a:t>
            </a:r>
            <a:r>
              <a:rPr kumimoji="0" lang="en-US" altLang="en-US" sz="1600" b="1" i="0" u="none" strike="noStrike" cap="none" normalizeH="0" baseline="0" dirty="0">
                <a:ln>
                  <a:noFill/>
                </a:ln>
                <a:solidFill>
                  <a:schemeClr val="tx1"/>
                </a:solidFill>
                <a:effectLst/>
                <a:latin typeface="Arial" panose="020B0604020202020204" pitchFamily="34" charset="0"/>
              </a:rPr>
              <a:t>JPEG, PNG</a:t>
            </a:r>
            <a:r>
              <a:rPr kumimoji="0" lang="en-US" altLang="en-US" sz="1600" b="0" i="0" u="none" strike="noStrike" cap="none" normalizeH="0" baseline="0" dirty="0">
                <a:ln>
                  <a:noFill/>
                </a:ln>
                <a:solidFill>
                  <a:schemeClr val="tx1"/>
                </a:solidFill>
                <a:effectLst/>
                <a:latin typeface="Arial" panose="020B0604020202020204" pitchFamily="34" charset="0"/>
              </a:rPr>
              <a:t>, but performs best with uncompressed formats like PNG.</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Unlike complex cryptographic methods, this project uses a lightweight approach to embed messages within image pixels, making it efficient and easy to implement.</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Unlike basic steganography tools, this project incorporates a passcode mechanism, ensuring that only authorized users can retrieve the hidden message.</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message is embedded using pixel value modification while maintaining the visual integrity of the image, reducing detection risks.</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project runs on </a:t>
            </a:r>
            <a:r>
              <a:rPr kumimoji="0" lang="en-US" altLang="en-US" sz="1800" b="1" i="0" u="none" strike="noStrike" cap="none" normalizeH="0" baseline="0" dirty="0">
                <a:ln>
                  <a:noFill/>
                </a:ln>
                <a:solidFill>
                  <a:schemeClr val="tx1"/>
                </a:solidFill>
                <a:effectLst/>
                <a:latin typeface="Arial" panose="020B0604020202020204" pitchFamily="34" charset="0"/>
              </a:rPr>
              <a:t>Windows, macOS, and Linux</a:t>
            </a:r>
            <a:r>
              <a:rPr kumimoji="0" lang="en-US" altLang="en-US" sz="1800" b="0" i="0" u="none" strike="noStrike" cap="none" normalizeH="0" baseline="0" dirty="0">
                <a:ln>
                  <a:noFill/>
                </a:ln>
                <a:solidFill>
                  <a:schemeClr val="tx1"/>
                </a:solidFill>
                <a:effectLst/>
                <a:latin typeface="Arial" panose="020B0604020202020204" pitchFamily="34" charset="0"/>
              </a:rPr>
              <a:t> with minimal dependencies, making it accessible across different systems.</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Unlike many steganography tools that require third-party applications, this project relies solely on Python and OpenCV, making it lightweight and easy to use.</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encoding technique can be enhanced further to support more complex encryption algorithms or alternative data-hiding methods.</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project quickly encodes and decodes messages without requiring significant computational power, making it practical for real-time use.</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project is open-source, allowing further modifications, optimizations, and integration with more advanced security techniques.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Cybersecurity Enthusiasts &amp; Researchers</a:t>
            </a:r>
            <a:endParaRPr lang="en-US" altLang="en-US" sz="1600"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Individuals interested in learning and experimenting with steganography techniques for secure communication.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Government &amp; Intelligence Agencies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Organizations that require covert communication methods for secure data exchange.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Software Developers &amp; Ethical Hackers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Developers and security professionals exploring innovative ways to integrate steganography into security applications.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Privacy-Conscious Individuals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People who want to send personal or sensitive information securely without relying on traditional encryption.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Educational Institutions &amp; Students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Universities and students researching steganography as part of cryptography, cybersecurity, and dat</a:t>
            </a:r>
            <a:r>
              <a:rPr lang="en-US" altLang="en-US" sz="1600" dirty="0">
                <a:solidFill>
                  <a:schemeClr val="tx1"/>
                </a:solidFill>
                <a:latin typeface="Arial" panose="020B0604020202020204" pitchFamily="34" charset="0"/>
              </a:rPr>
              <a:t>a </a:t>
            </a:r>
            <a:r>
              <a:rPr kumimoji="0" lang="en-US" altLang="en-US" sz="1600" b="0" i="0" u="none" strike="noStrike" cap="none" normalizeH="0" baseline="0" dirty="0">
                <a:ln>
                  <a:noFill/>
                </a:ln>
                <a:solidFill>
                  <a:schemeClr val="tx1"/>
                </a:solidFill>
                <a:effectLst/>
                <a:latin typeface="Arial" panose="020B0604020202020204" pitchFamily="34" charset="0"/>
              </a:rPr>
              <a:t>security courses.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Corporate &amp; Business Professionals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Businesses that require hidden watermarking or secure internal communication methods.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B5920F26-85CB-FF8E-AD51-0658709D35C1}"/>
              </a:ext>
            </a:extLst>
          </p:cNvPr>
          <p:cNvPicPr>
            <a:picLocks noGrp="1" noChangeAspect="1"/>
          </p:cNvPicPr>
          <p:nvPr>
            <p:ph idx="1"/>
          </p:nvPr>
        </p:nvPicPr>
        <p:blipFill>
          <a:blip r:embed="rId2"/>
          <a:srcRect/>
          <a:stretch/>
        </p:blipFill>
        <p:spPr>
          <a:xfrm>
            <a:off x="581192" y="1482244"/>
            <a:ext cx="4656414" cy="4673600"/>
          </a:xfrm>
        </p:spPr>
      </p:pic>
      <p:pic>
        <p:nvPicPr>
          <p:cNvPr id="6" name="Content Placeholder 4">
            <a:extLst>
              <a:ext uri="{FF2B5EF4-FFF2-40B4-BE49-F238E27FC236}">
                <a16:creationId xmlns:a16="http://schemas.microsoft.com/office/drawing/2014/main" id="{E838D53D-BFBD-8883-8400-35A89BF4FE07}"/>
              </a:ext>
            </a:extLst>
          </p:cNvPr>
          <p:cNvPicPr>
            <a:picLocks noChangeAspect="1"/>
          </p:cNvPicPr>
          <p:nvPr/>
        </p:nvPicPr>
        <p:blipFill>
          <a:blip r:embed="rId3"/>
          <a:srcRect/>
          <a:stretch/>
        </p:blipFill>
        <p:spPr>
          <a:xfrm>
            <a:off x="5620372" y="1707960"/>
            <a:ext cx="5990435" cy="1620228"/>
          </a:xfrm>
          <a:prstGeom prst="rect">
            <a:avLst/>
          </a:prstGeom>
        </p:spPr>
      </p:pic>
      <p:pic>
        <p:nvPicPr>
          <p:cNvPr id="7" name="Content Placeholder 4">
            <a:extLst>
              <a:ext uri="{FF2B5EF4-FFF2-40B4-BE49-F238E27FC236}">
                <a16:creationId xmlns:a16="http://schemas.microsoft.com/office/drawing/2014/main" id="{043F6AAE-0662-6BCC-AF6D-7C058018BFAF}"/>
              </a:ext>
            </a:extLst>
          </p:cNvPr>
          <p:cNvPicPr>
            <a:picLocks noChangeAspect="1"/>
          </p:cNvPicPr>
          <p:nvPr/>
        </p:nvPicPr>
        <p:blipFill>
          <a:blip r:embed="rId4"/>
          <a:srcRect/>
          <a:stretch/>
        </p:blipFill>
        <p:spPr>
          <a:xfrm>
            <a:off x="6438008" y="3819044"/>
            <a:ext cx="4355166" cy="244978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just">
              <a:buFont typeface="Wingdings" panose="05000000000000000000" pitchFamily="2" charset="2"/>
              <a:buChar char="Ø"/>
            </a:pPr>
            <a:r>
              <a:rPr lang="en-IN" dirty="0"/>
              <a:t>This project demonstrates a simple yet effective approach to image steganography by embedding secret messages within images while maintaining their visual integrity. By utilizing pixel value modification and a passcode-protected decryption system, it ensures a basic level of security and confidentiality. The implementation is lightweight, platform-independent, and requires minimal dependencies, making it accessible to a wide range of users.</a:t>
            </a:r>
          </a:p>
          <a:p>
            <a:pPr algn="just">
              <a:buFont typeface="Wingdings" panose="05000000000000000000" pitchFamily="2" charset="2"/>
              <a:buChar char="Ø"/>
            </a:pPr>
            <a:r>
              <a:rPr lang="en-IN" dirty="0"/>
              <a:t>While the current technique is straightforward, it opens the door for further enhancements, such as more advanced encryption, improved pixel distribution, and larger data-hiding capacities. This project serves as a foundation for exploring secure communication methods and can be expanded for real-world applications in cybersecurity, digital forensics, and confidential data exchange.</a:t>
            </a:r>
          </a:p>
          <a:p>
            <a:pPr algn="just">
              <a:buFont typeface="Wingdings" panose="05000000000000000000" pitchFamily="2" charset="2"/>
              <a:buChar char="Ø"/>
            </a:pPr>
            <a:r>
              <a:rPr lang="en-IN" dirty="0"/>
              <a:t>Future improvements could focus on refining the encryption algorithm, integrating machine learning for better detection resistance, and developing a graphical user interface (GUI) for user-friendly operation. Overall, this project highlights the potential of steganography in privacy protection and covert communication.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https://github.com/Swarookali-3121/cyber.git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76</TotalTime>
  <Words>927</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swaroop kella</cp:lastModifiedBy>
  <cp:revision>27</cp:revision>
  <dcterms:created xsi:type="dcterms:W3CDTF">2021-05-26T16:50:10Z</dcterms:created>
  <dcterms:modified xsi:type="dcterms:W3CDTF">2025-02-26T12:15:32Z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