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  <p:sldMasterId id="2147483744" r:id="rId5"/>
  </p:sldMasterIdLst>
  <p:notesMasterIdLst>
    <p:notesMasterId r:id="rId17"/>
  </p:notesMasterIdLst>
  <p:handoutMasterIdLst>
    <p:handoutMasterId r:id="rId18"/>
  </p:handoutMasterIdLst>
  <p:sldIdLst>
    <p:sldId id="2147469653" r:id="rId6"/>
    <p:sldId id="2147469655" r:id="rId7"/>
    <p:sldId id="2147469659" r:id="rId8"/>
    <p:sldId id="2147469657" r:id="rId9"/>
    <p:sldId id="2147469658" r:id="rId10"/>
    <p:sldId id="2147469660" r:id="rId11"/>
    <p:sldId id="2147469661" r:id="rId12"/>
    <p:sldId id="2147469662" r:id="rId13"/>
    <p:sldId id="2147469663" r:id="rId14"/>
    <p:sldId id="2147469656" r:id="rId15"/>
    <p:sldId id="2147469664" r:id="rId16"/>
  </p:sldIdLst>
  <p:sldSz cx="12192000" cy="6858000"/>
  <p:notesSz cx="7315200" cy="96012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881BEF-B484-484E-B3D0-D2E0527A4A26}">
          <p14:sldIdLst>
            <p14:sldId id="2147469653"/>
            <p14:sldId id="2147469655"/>
            <p14:sldId id="2147469659"/>
            <p14:sldId id="2147469657"/>
            <p14:sldId id="2147469658"/>
            <p14:sldId id="2147469660"/>
            <p14:sldId id="2147469661"/>
            <p14:sldId id="2147469662"/>
            <p14:sldId id="2147469663"/>
            <p14:sldId id="2147469656"/>
            <p14:sldId id="2147469664"/>
          </p14:sldIdLst>
        </p14:section>
      </p14:sectionLst>
    </p:ext>
    <p:ext uri="{EFAFB233-063F-42B5-8137-9DF3F51BA10A}">
      <p15:sldGuideLst xmlns:p15="http://schemas.microsoft.com/office/powerpoint/2012/main">
        <p15:guide id="3" pos="3912" userDrawn="1">
          <p15:clr>
            <a:srgbClr val="A4A3A4"/>
          </p15:clr>
        </p15:guide>
        <p15:guide id="4" pos="3768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90BC1B-4137-3001-71DB-BB03E66D8D69}" name="Kyle Danges" initials="KD" userId="S::kyledanges@illumifin.com::a33b1433-5d10-4da5-97fc-2958c6b3ccc1" providerId="AD"/>
  <p188:author id="{E4D12CEA-165E-13BD-0B5E-D1D488C78217}" name="Christine Kapteyn" initials="CK" userId="S::christinekapteyn@illumifin.com::23b47853-d9a1-4a13-8dc1-19be07c9f2d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r, Ravleen" initials="KR" lastIdx="1" clrIdx="0">
    <p:extLst>
      <p:ext uri="{19B8F6BF-5375-455C-9EA6-DF929625EA0E}">
        <p15:presenceInfo xmlns:p15="http://schemas.microsoft.com/office/powerpoint/2012/main" userId="S::ravleenkaur3@kpmg.com::e19d870b-b690-48af-92fc-af620add2d5f" providerId="AD"/>
      </p:ext>
    </p:extLst>
  </p:cmAuthor>
  <p:cmAuthor id="2" name="Jaber, Jay" initials="JJ" lastIdx="4" clrIdx="1">
    <p:extLst>
      <p:ext uri="{19B8F6BF-5375-455C-9EA6-DF929625EA0E}">
        <p15:presenceInfo xmlns:p15="http://schemas.microsoft.com/office/powerpoint/2012/main" userId="S::jayjaber@kpmg.com::0403f637-3924-4c65-921a-6201c8f55cea" providerId="AD"/>
      </p:ext>
    </p:extLst>
  </p:cmAuthor>
  <p:cmAuthor id="3" name="Kyle Danges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368"/>
    <a:srgbClr val="E7E9EB"/>
    <a:srgbClr val="CCD1D4"/>
    <a:srgbClr val="2F7784"/>
    <a:srgbClr val="58595B"/>
    <a:srgbClr val="99C4C7"/>
    <a:srgbClr val="F99D1C"/>
    <a:srgbClr val="FFE850"/>
    <a:srgbClr val="C6EFCE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1" autoAdjust="0"/>
    <p:restoredTop sz="93757" autoAdjust="0"/>
  </p:normalViewPr>
  <p:slideViewPr>
    <p:cSldViewPr snapToGrid="0">
      <p:cViewPr varScale="1">
        <p:scale>
          <a:sx n="105" d="100"/>
          <a:sy n="105" d="100"/>
        </p:scale>
        <p:origin x="702" y="96"/>
      </p:cViewPr>
      <p:guideLst>
        <p:guide pos="3912"/>
        <p:guide pos="3768"/>
        <p:guide orient="horz" pos="4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086243-7B50-4269-A7C4-F68584D724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A876E-3465-4F33-BE09-11858BD1AA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200"/>
            </a:lvl1pPr>
          </a:lstStyle>
          <a:p>
            <a:fld id="{FABAF95A-8715-4421-896A-A8CB8E4971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0C51F-2310-41AA-9115-853D0E778C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18BF7-832E-4011-BE4F-AFFBBDDD6C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200"/>
            </a:lvl1pPr>
          </a:lstStyle>
          <a:p>
            <a:fld id="{331A175F-C5BB-4FBB-8CE1-3E223647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0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200"/>
            </a:lvl1pPr>
          </a:lstStyle>
          <a:p>
            <a:fld id="{8807E09C-7685-4410-94AF-D6FA846D039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9" tIns="48320" rIns="96639" bIns="48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39" tIns="48320" rIns="96639" bIns="483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200"/>
            </a:lvl1pPr>
          </a:lstStyle>
          <a:p>
            <a:fld id="{AC6E5B55-216A-4EC6-A9F5-233903A8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27BC-4119-F044-B545-87937A51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085" y="2401441"/>
            <a:ext cx="4836600" cy="1527623"/>
          </a:xfrm>
        </p:spPr>
        <p:txBody>
          <a:bodyPr anchor="t">
            <a:normAutofit/>
          </a:bodyPr>
          <a:lstStyle>
            <a:lvl1pPr algn="r">
              <a:defRPr sz="32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85FE-3108-A24D-B43E-3125B801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085" y="1821059"/>
            <a:ext cx="4836600" cy="512762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B82B-732B-6E4B-8244-014F2584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485" y="6356350"/>
            <a:ext cx="2743200" cy="365125"/>
          </a:xfrm>
        </p:spPr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pic>
        <p:nvPicPr>
          <p:cNvPr id="5" name="Picture 4" descr="A logo with text and sun&#10;&#10;Description automatically generated">
            <a:extLst>
              <a:ext uri="{FF2B5EF4-FFF2-40B4-BE49-F238E27FC236}">
                <a16:creationId xmlns:a16="http://schemas.microsoft.com/office/drawing/2014/main" id="{204304C9-4DB4-DF1C-8214-F40DD2D3F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8839" y="1818411"/>
            <a:ext cx="5144268" cy="31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1B9A-5515-F14C-808C-30F56B9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0AE7B-F93A-6F42-A4B9-2E503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24355-4090-AE4D-B2DF-2D151050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4782-2215-504E-B92B-2DF6C9E4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B9705-26E7-8B49-9ACF-ED5ED99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7B7C2-D629-B94B-8B6D-67C7451F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705C7-22D1-E041-9D04-85B2B88C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DE69-E4FF-8B4A-A38C-921610B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B2EA-F96A-8E4A-A88A-04877463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  <a:lvl2pPr>
              <a:defRPr sz="32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58A8-7D9F-A947-B453-19EFADDC1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B34F-819B-9849-B223-48251884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1EC08-36DB-734B-976B-C3707A4E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39D8-6B75-D447-AD05-11653CE0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9947-8E54-7C4E-88AE-1A4976AB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D040B-5260-9741-96B8-9C496E1A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954AB-AD77-AE44-BB43-485291720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B2E9-07D8-FF44-8E8A-2CE395B9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75D7-E783-6B46-9266-CD5473E0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7355-8E32-3B48-A1EF-F0E82F4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DED-FF3E-FB43-975A-F4132449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45208-261E-F943-993C-0DE249E6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92AD-1B74-4945-AE5F-84E17FFD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EB25-1575-B346-B0FE-1A83EB46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A343-34E6-B945-881D-94E999A2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33A76-2AB9-6C46-92A4-0D4058EBB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CE0B-88E3-1647-A4C4-ED2C9B48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72E4-C30D-EF4C-B693-68AF24FA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7CB8-7B4D-B94C-B889-2F5DF8C5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69BC-4938-9C41-A1BC-C3F241B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1E7C-9273-4277-965C-BB5BB51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16004"/>
            <a:ext cx="10210800" cy="546096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5870E-C009-4611-A952-0CBE9F1F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3593" y="6356350"/>
            <a:ext cx="24383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BACA5-CC9B-400D-8AFF-2919D36E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ABF7-4F59-44C9-A9D4-F267F753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8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5DA4F-2E17-492E-8E63-7952518848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1562100"/>
            <a:ext cx="10239375" cy="3225800"/>
          </a:xfrm>
        </p:spPr>
        <p:txBody>
          <a:bodyPr lIns="0"/>
          <a:lstStyle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9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27BC-4119-F044-B545-87937A51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82" y="3009940"/>
            <a:ext cx="4151998" cy="1527623"/>
          </a:xfrm>
        </p:spPr>
        <p:txBody>
          <a:bodyPr anchor="t">
            <a:normAutofit/>
          </a:bodyPr>
          <a:lstStyle>
            <a:lvl1pPr algn="r">
              <a:defRPr sz="36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85FE-3108-A24D-B43E-3125B801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682" y="4235509"/>
            <a:ext cx="4151998" cy="512762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2096" y="6398969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146556-4F9E-4209-825D-24ECC1CDD616}"/>
              </a:ext>
            </a:extLst>
          </p:cNvPr>
          <p:cNvCxnSpPr/>
          <p:nvPr userDrawn="1"/>
        </p:nvCxnSpPr>
        <p:spPr>
          <a:xfrm>
            <a:off x="11639550" y="0"/>
            <a:ext cx="0" cy="4781550"/>
          </a:xfrm>
          <a:prstGeom prst="line">
            <a:avLst/>
          </a:prstGeom>
          <a:ln w="22225">
            <a:solidFill>
              <a:srgbClr val="F99D1C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52201-918C-4502-BC00-DF7AAECECECB}"/>
              </a:ext>
            </a:extLst>
          </p:cNvPr>
          <p:cNvCxnSpPr>
            <a:cxnSpLocks/>
          </p:cNvCxnSpPr>
          <p:nvPr userDrawn="1"/>
        </p:nvCxnSpPr>
        <p:spPr>
          <a:xfrm>
            <a:off x="11525250" y="0"/>
            <a:ext cx="0" cy="4235509"/>
          </a:xfrm>
          <a:prstGeom prst="line">
            <a:avLst/>
          </a:prstGeom>
          <a:ln w="22225">
            <a:solidFill>
              <a:srgbClr val="2F7784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507593-A623-4213-A6E3-06C230BDEE60}"/>
              </a:ext>
            </a:extLst>
          </p:cNvPr>
          <p:cNvCxnSpPr>
            <a:cxnSpLocks/>
          </p:cNvCxnSpPr>
          <p:nvPr userDrawn="1"/>
        </p:nvCxnSpPr>
        <p:spPr>
          <a:xfrm>
            <a:off x="11791950" y="0"/>
            <a:ext cx="0" cy="4235509"/>
          </a:xfrm>
          <a:prstGeom prst="line">
            <a:avLst/>
          </a:prstGeom>
          <a:ln w="22225">
            <a:solidFill>
              <a:srgbClr val="2F7784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with text and sun&#10;&#10;Description automatically generated">
            <a:extLst>
              <a:ext uri="{FF2B5EF4-FFF2-40B4-BE49-F238E27FC236}">
                <a16:creationId xmlns:a16="http://schemas.microsoft.com/office/drawing/2014/main" id="{51BBD26D-2805-EC53-463C-E4A2E05743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8520" y="315577"/>
            <a:ext cx="3660160" cy="22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3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DE69-E4FF-8B4A-A38C-921610B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9234"/>
            <a:ext cx="3932237" cy="1388165"/>
          </a:xfrm>
        </p:spPr>
        <p:txBody>
          <a:bodyPr anchor="b"/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B2EA-F96A-8E4A-A88A-04877463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  <a:lvl2pPr>
              <a:defRPr sz="32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58A8-7D9F-A947-B453-19EFADDC1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984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D2C5-646D-4C2E-BD5C-8CA0CC32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1172-94FF-4769-B041-D3EF2421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51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 Background Crop - sstock_35741210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5241" b="2344"/>
          <a:stretch/>
        </p:blipFill>
        <p:spPr>
          <a:xfrm>
            <a:off x="-3" y="1"/>
            <a:ext cx="12192003" cy="6857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D27BC-4119-F044-B545-87937A51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085" y="2858045"/>
            <a:ext cx="4836600" cy="1527623"/>
          </a:xfrm>
        </p:spPr>
        <p:txBody>
          <a:bodyPr anchor="t">
            <a:normAutofit/>
          </a:bodyPr>
          <a:lstStyle>
            <a:lvl1pPr algn="r"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85FE-3108-A24D-B43E-3125B801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085" y="2283902"/>
            <a:ext cx="4836600" cy="512762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B82B-732B-6E4B-8244-014F2584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485" y="6356350"/>
            <a:ext cx="2743200" cy="365125"/>
          </a:xfrm>
        </p:spPr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5346F37-D830-534A-9520-678C4AD7D382}"/>
              </a:ext>
            </a:extLst>
          </p:cNvPr>
          <p:cNvSpPr/>
          <p:nvPr userDrawn="1"/>
        </p:nvSpPr>
        <p:spPr>
          <a:xfrm rot="16200000">
            <a:off x="9610726" y="4276725"/>
            <a:ext cx="928688" cy="423386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7B42668-0B83-2446-941C-969A6425C52F}"/>
              </a:ext>
            </a:extLst>
          </p:cNvPr>
          <p:cNvSpPr/>
          <p:nvPr userDrawn="1"/>
        </p:nvSpPr>
        <p:spPr>
          <a:xfrm rot="16200000">
            <a:off x="9734555" y="4400548"/>
            <a:ext cx="681034" cy="42338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5E6BF4E-4754-B34C-8A23-73D868C55B9C}"/>
              </a:ext>
            </a:extLst>
          </p:cNvPr>
          <p:cNvSpPr/>
          <p:nvPr userDrawn="1"/>
        </p:nvSpPr>
        <p:spPr>
          <a:xfrm rot="5400000">
            <a:off x="301058" y="-301055"/>
            <a:ext cx="1469572" cy="2071688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84D1258-0496-8449-BCC3-B1240B99A9E8}"/>
              </a:ext>
            </a:extLst>
          </p:cNvPr>
          <p:cNvSpPr/>
          <p:nvPr userDrawn="1"/>
        </p:nvSpPr>
        <p:spPr>
          <a:xfrm rot="5400000">
            <a:off x="29594" y="-29597"/>
            <a:ext cx="1469571" cy="152876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725177D-3845-A649-0B70-6B4C908A3D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7319" y="682351"/>
            <a:ext cx="4308904" cy="26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1051-83A3-C84F-A694-C4944D8A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D8F3-8AFE-1B47-A2AF-90EED203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725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1B9A-5515-F14C-808C-30F56B9C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033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F52C-6304-F143-830B-1D325F3C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1343025"/>
            <a:ext cx="5124451" cy="1328737"/>
          </a:xfrm>
        </p:spPr>
        <p:txBody>
          <a:bodyPr anchor="t"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C3CF-D8F5-894A-BAEF-FACD3DBE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12" y="2851149"/>
            <a:ext cx="5124451" cy="2663826"/>
          </a:xfrm>
        </p:spPr>
        <p:txBody>
          <a:bodyPr>
            <a:normAutofit/>
          </a:bodyPr>
          <a:lstStyle>
            <a:lvl1pPr marL="0" indent="0">
              <a:lnSpc>
                <a:spcPts val="2220"/>
              </a:lnSpc>
              <a:buFontTx/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ts val="2220"/>
              </a:lnSpc>
              <a:buFontTx/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lnSpc>
                <a:spcPts val="2220"/>
              </a:lnSpc>
              <a:buFontTx/>
              <a:buNone/>
              <a:defRPr sz="1800">
                <a:solidFill>
                  <a:schemeClr val="tx2"/>
                </a:solidFill>
                <a:latin typeface="+mn-lt"/>
              </a:defRPr>
            </a:lvl3pPr>
            <a:lvl4pPr marL="1371600" indent="0">
              <a:lnSpc>
                <a:spcPts val="2220"/>
              </a:lnSpc>
              <a:buFontTx/>
              <a:buNone/>
              <a:defRPr sz="1800">
                <a:solidFill>
                  <a:schemeClr val="tx2"/>
                </a:solidFill>
                <a:latin typeface="+mn-lt"/>
              </a:defRPr>
            </a:lvl4pPr>
            <a:lvl5pPr marL="1828800" indent="0">
              <a:lnSpc>
                <a:spcPts val="2220"/>
              </a:lnSpc>
              <a:buFontTx/>
              <a:buNone/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C1AB-0EE4-0648-B86D-BDDF2381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51149"/>
            <a:ext cx="5500688" cy="2663826"/>
          </a:xfrm>
        </p:spPr>
        <p:txBody>
          <a:bodyPr>
            <a:normAutofit/>
          </a:bodyPr>
          <a:lstStyle>
            <a:lvl1pPr>
              <a:lnSpc>
                <a:spcPts val="222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lnSpc>
                <a:spcPts val="2220"/>
              </a:lnSpc>
              <a:defRPr sz="1800" b="1" i="0">
                <a:solidFill>
                  <a:schemeClr val="accent2"/>
                </a:solidFill>
                <a:latin typeface="+mn-lt"/>
              </a:defRPr>
            </a:lvl2pPr>
            <a:lvl3pPr>
              <a:lnSpc>
                <a:spcPts val="2220"/>
              </a:lnSpc>
              <a:defRPr sz="1800">
                <a:solidFill>
                  <a:schemeClr val="accent1"/>
                </a:solidFill>
                <a:latin typeface="+mn-lt"/>
              </a:defRPr>
            </a:lvl3pPr>
            <a:lvl4pPr>
              <a:lnSpc>
                <a:spcPts val="2220"/>
              </a:lnSpc>
              <a:defRPr sz="1800" b="1" i="0">
                <a:solidFill>
                  <a:schemeClr val="accent2"/>
                </a:solidFill>
                <a:latin typeface="+mn-lt"/>
              </a:defRPr>
            </a:lvl4pPr>
            <a:lvl5pPr>
              <a:lnSpc>
                <a:spcPts val="2220"/>
              </a:lnSpc>
              <a:defRPr sz="18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040E-7BC6-FE4F-B0A2-1F4B32C6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C4D8AD-0955-D040-8D47-613125A192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000125"/>
            <a:ext cx="5500688" cy="16716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1955286" y="6231468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>
                <a:solidFill>
                  <a:schemeClr val="accent1"/>
                </a:solidFill>
                <a:latin typeface=""/>
              </a:rPr>
              <a:t>illumifin.com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pic>
        <p:nvPicPr>
          <p:cNvPr id="6" name="Picture 5" descr="A logo with orange and blue text&#10;&#10;Description automatically generated">
            <a:extLst>
              <a:ext uri="{FF2B5EF4-FFF2-40B4-BE49-F238E27FC236}">
                <a16:creationId xmlns:a16="http://schemas.microsoft.com/office/drawing/2014/main" id="{FE6B295B-4A31-FA82-8673-C2EAD2284C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027" y="5711911"/>
            <a:ext cx="1454719" cy="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4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F52C-6304-F143-830B-1D325F3C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1343025"/>
            <a:ext cx="5124451" cy="740237"/>
          </a:xfrm>
        </p:spPr>
        <p:txBody>
          <a:bodyPr anchor="t"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C1AB-0EE4-0648-B86D-BDDF2381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12" y="2204548"/>
            <a:ext cx="11153814" cy="3310427"/>
          </a:xfrm>
        </p:spPr>
        <p:txBody>
          <a:bodyPr>
            <a:normAutofit/>
          </a:bodyPr>
          <a:lstStyle>
            <a:lvl1pPr>
              <a:lnSpc>
                <a:spcPts val="222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lnSpc>
                <a:spcPts val="2220"/>
              </a:lnSpc>
              <a:defRPr sz="1800" b="1" i="0">
                <a:solidFill>
                  <a:schemeClr val="accent2"/>
                </a:solidFill>
                <a:latin typeface="+mn-lt"/>
              </a:defRPr>
            </a:lvl2pPr>
            <a:lvl3pPr>
              <a:lnSpc>
                <a:spcPts val="2220"/>
              </a:lnSpc>
              <a:defRPr sz="1800">
                <a:solidFill>
                  <a:schemeClr val="accent1"/>
                </a:solidFill>
                <a:latin typeface="+mn-lt"/>
              </a:defRPr>
            </a:lvl3pPr>
            <a:lvl4pPr>
              <a:lnSpc>
                <a:spcPts val="2220"/>
              </a:lnSpc>
              <a:defRPr sz="1800" b="1" i="0">
                <a:solidFill>
                  <a:schemeClr val="accent2"/>
                </a:solidFill>
                <a:latin typeface="+mn-lt"/>
              </a:defRPr>
            </a:lvl4pPr>
            <a:lvl5pPr>
              <a:lnSpc>
                <a:spcPts val="2220"/>
              </a:lnSpc>
              <a:defRPr sz="18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040E-7BC6-FE4F-B0A2-1F4B32C6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1955286" y="6231468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>
                <a:solidFill>
                  <a:schemeClr val="accent1"/>
                </a:solidFill>
                <a:latin typeface=""/>
              </a:rPr>
              <a:t>illumifin.com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pic>
        <p:nvPicPr>
          <p:cNvPr id="6" name="Picture 5" descr="A logo with orange and blue text&#10;&#10;Description automatically generated">
            <a:extLst>
              <a:ext uri="{FF2B5EF4-FFF2-40B4-BE49-F238E27FC236}">
                <a16:creationId xmlns:a16="http://schemas.microsoft.com/office/drawing/2014/main" id="{85585D0B-D505-FA3E-07DB-CA1D8CDFAD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027" y="5711911"/>
            <a:ext cx="1454719" cy="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et 1.png"/>
          <p:cNvPicPr>
            <a:picLocks noChangeAspect="1"/>
          </p:cNvPicPr>
          <p:nvPr userDrawn="1"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02" y="1017301"/>
            <a:ext cx="5431211" cy="4567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0F52C-6304-F143-830B-1D325F3C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982" y="2868085"/>
            <a:ext cx="7736130" cy="1826390"/>
          </a:xfrm>
        </p:spPr>
        <p:txBody>
          <a:bodyPr anchor="t">
            <a:normAutofit/>
          </a:bodyPr>
          <a:lstStyle>
            <a:lvl1pPr algn="ctr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040E-7BC6-FE4F-B0A2-1F4B32C6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1955286" y="6231468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>
                <a:solidFill>
                  <a:schemeClr val="accent1"/>
                </a:solidFill>
                <a:latin typeface=""/>
              </a:rPr>
              <a:t>illumifin.com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pic>
        <p:nvPicPr>
          <p:cNvPr id="3" name="Picture 2" descr="A logo with orange and blue text&#10;&#10;Description automatically generated">
            <a:extLst>
              <a:ext uri="{FF2B5EF4-FFF2-40B4-BE49-F238E27FC236}">
                <a16:creationId xmlns:a16="http://schemas.microsoft.com/office/drawing/2014/main" id="{92A609A5-3D8B-4D6F-F3FB-6D805600D9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027" y="5711911"/>
            <a:ext cx="1454719" cy="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F52C-6304-F143-830B-1D325F3C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1239953"/>
            <a:ext cx="10134374" cy="581910"/>
          </a:xfrm>
        </p:spPr>
        <p:txBody>
          <a:bodyPr anchor="t"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040E-7BC6-FE4F-B0A2-1F4B32C6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1F292E2D-59A5-564E-820A-D8984AB2FBE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2936" y="1847850"/>
            <a:ext cx="11029952" cy="364013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1955286" y="6231468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>
                <a:solidFill>
                  <a:schemeClr val="accent1"/>
                </a:solidFill>
                <a:latin typeface=""/>
              </a:rPr>
              <a:t>illumifin.com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pic>
        <p:nvPicPr>
          <p:cNvPr id="3" name="Picture 2" descr="A logo with orange and blue text&#10;&#10;Description automatically generated">
            <a:extLst>
              <a:ext uri="{FF2B5EF4-FFF2-40B4-BE49-F238E27FC236}">
                <a16:creationId xmlns:a16="http://schemas.microsoft.com/office/drawing/2014/main" id="{E7651605-15F1-201C-5D89-35DD9A260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027" y="5711911"/>
            <a:ext cx="1454719" cy="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B82B-732B-6E4B-8244-014F2584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485" y="6356350"/>
            <a:ext cx="2743200" cy="365125"/>
          </a:xfrm>
        </p:spPr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EA955-9DE8-DE4D-BEB6-A23A437EFDFC}"/>
              </a:ext>
            </a:extLst>
          </p:cNvPr>
          <p:cNvSpPr txBox="1"/>
          <p:nvPr userDrawn="1"/>
        </p:nvSpPr>
        <p:spPr>
          <a:xfrm>
            <a:off x="5584565" y="6231468"/>
            <a:ext cx="102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1200">
                <a:solidFill>
                  <a:schemeClr val="accent4"/>
                </a:solidFill>
                <a:latin typeface=""/>
              </a:rPr>
              <a:t>Confidential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2361991" y="3724930"/>
            <a:ext cx="175665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956500" y="3723046"/>
            <a:ext cx="175665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logo with text and sun&#10;&#10;Description automatically generated">
            <a:extLst>
              <a:ext uri="{FF2B5EF4-FFF2-40B4-BE49-F238E27FC236}">
                <a16:creationId xmlns:a16="http://schemas.microsoft.com/office/drawing/2014/main" id="{4E65BF11-C671-7471-C2D1-D5E8B64E1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5060" y="2524301"/>
            <a:ext cx="2921879" cy="1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1051-83A3-C84F-A694-C4944D8A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D8F3-8AFE-1B47-A2AF-90EED203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D832-73C5-5F4D-9F5D-95AD56AE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43F4-A42D-1B4F-A339-1E11D63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EE86-8DFB-BA4A-9DF8-1566128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22D7-A7B3-A545-8A76-C7097F5F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D58B-7BAC-444E-86AB-37425378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41F8-21D7-2946-9244-3B30A16B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6283C-FC10-4D43-AEF3-0F7A25B55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231BD-1426-774B-803C-9B634F1D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11FF9-3BE0-AC48-AD29-F6EB5B1B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C1F9A-F6F5-1344-AB12-9F2EFCA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CE121-F6B5-3D4B-88FB-DABB0C3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C2F2-92AB-1F43-A5F8-0D932F47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9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472FEBB-A9ED-400E-8BF2-C3BFD0FE63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624146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425" imgH="426" progId="TCLayout.ActiveDocument.1">
                  <p:embed/>
                </p:oleObj>
              </mc:Choice>
              <mc:Fallback>
                <p:oleObj name="think-cell Slide" r:id="rId19" imgW="425" imgH="42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472FEBB-A9ED-400E-8BF2-C3BFD0FE6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E464E83-D34D-D443-8629-7678D736DEF5}"/>
              </a:ext>
            </a:extLst>
          </p:cNvPr>
          <p:cNvSpPr/>
          <p:nvPr userDrawn="1"/>
        </p:nvSpPr>
        <p:spPr>
          <a:xfrm rot="16200000">
            <a:off x="9610726" y="4276725"/>
            <a:ext cx="928688" cy="423386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D94C4F2-C86A-AE40-8DE7-6DF7EEF72A5B}"/>
              </a:ext>
            </a:extLst>
          </p:cNvPr>
          <p:cNvSpPr/>
          <p:nvPr userDrawn="1"/>
        </p:nvSpPr>
        <p:spPr>
          <a:xfrm rot="16200000">
            <a:off x="9734555" y="4400548"/>
            <a:ext cx="681034" cy="42338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78C0D15-E68A-5642-9649-9EF0629A0FE3}"/>
              </a:ext>
            </a:extLst>
          </p:cNvPr>
          <p:cNvSpPr/>
          <p:nvPr userDrawn="1"/>
        </p:nvSpPr>
        <p:spPr>
          <a:xfrm rot="5400000">
            <a:off x="301058" y="-301055"/>
            <a:ext cx="1469572" cy="2071688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5A44B03-07EA-0345-BF50-4C9ABD2BC528}"/>
              </a:ext>
            </a:extLst>
          </p:cNvPr>
          <p:cNvSpPr/>
          <p:nvPr userDrawn="1"/>
        </p:nvSpPr>
        <p:spPr>
          <a:xfrm rot="5400000">
            <a:off x="29594" y="-29597"/>
            <a:ext cx="1469571" cy="152876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4773E-1C48-A649-BCB9-47573148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4592"/>
            <a:ext cx="10210800" cy="546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2EAE-2BDA-FD4B-83B5-1B913AC86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825625"/>
            <a:ext cx="1021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DF06-5ECA-2949-9BD5-6B2AFAAC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356350"/>
            <a:ext cx="243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9B32-78A6-9940-A26E-8C2AA29B5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0E93-A904-6F4C-B3AC-E1B3FE4C6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0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63DC2F2-92AB-1F43-A5F8-0D932F473D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748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76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23DC81CF-52A4-4615-9D6F-03934000B2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23DC81CF-52A4-4615-9D6F-03934000B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4773E-1C48-A649-BCB9-47573148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75" y="145267"/>
            <a:ext cx="9332907" cy="339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2EAE-2BDA-FD4B-83B5-1B913AC86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825625"/>
            <a:ext cx="1054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956450-2449-41D0-9266-8A5EE80DE45D}"/>
              </a:ext>
            </a:extLst>
          </p:cNvPr>
          <p:cNvCxnSpPr>
            <a:cxnSpLocks/>
          </p:cNvCxnSpPr>
          <p:nvPr userDrawn="1"/>
        </p:nvCxnSpPr>
        <p:spPr>
          <a:xfrm>
            <a:off x="-3" y="545978"/>
            <a:ext cx="11382389" cy="0"/>
          </a:xfrm>
          <a:prstGeom prst="line">
            <a:avLst/>
          </a:prstGeom>
          <a:ln w="22225">
            <a:solidFill>
              <a:srgbClr val="F99D1C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8DE3F6-2D97-4456-A98B-8B5DDC576697}"/>
              </a:ext>
            </a:extLst>
          </p:cNvPr>
          <p:cNvSpPr txBox="1"/>
          <p:nvPr userDrawn="1"/>
        </p:nvSpPr>
        <p:spPr>
          <a:xfrm>
            <a:off x="10497728" y="6513225"/>
            <a:ext cx="880679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fld id="{5E8E41D4-C127-4AE9-8C8D-A854D541638A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9FAD1562-7427-4D5F-99D6-2ADD54B6953C}"/>
              </a:ext>
            </a:extLst>
          </p:cNvPr>
          <p:cNvSpPr txBox="1">
            <a:spLocks/>
          </p:cNvSpPr>
          <p:nvPr userDrawn="1"/>
        </p:nvSpPr>
        <p:spPr>
          <a:xfrm>
            <a:off x="5635943" y="6570164"/>
            <a:ext cx="920115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</a:p>
        </p:txBody>
      </p:sp>
      <p:pic>
        <p:nvPicPr>
          <p:cNvPr id="7" name="Picture 6" descr="A logo with orange and blue text&#10;&#10;Description automatically generated">
            <a:extLst>
              <a:ext uri="{FF2B5EF4-FFF2-40B4-BE49-F238E27FC236}">
                <a16:creationId xmlns:a16="http://schemas.microsoft.com/office/drawing/2014/main" id="{114BE0DF-8455-2BED-C67C-956E9BD5C62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497728" y="91198"/>
            <a:ext cx="801046" cy="3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64" r:id="rId3"/>
    <p:sldLayoutId id="2147483730" r:id="rId4"/>
    <p:sldLayoutId id="214748370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 userDrawn="1">
          <p15:clr>
            <a:srgbClr val="F26B43"/>
          </p15:clr>
        </p15:guide>
        <p15:guide id="2" pos="512" userDrawn="1">
          <p15:clr>
            <a:srgbClr val="F26B43"/>
          </p15:clr>
        </p15:guide>
        <p15:guide id="3" pos="7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B7D8-6C94-1A33-435D-0C82D4076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IGNITE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7F76B-07C3-791F-326E-B0D815D7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48" y="2795343"/>
            <a:ext cx="6940296" cy="978408"/>
          </a:xfrm>
        </p:spPr>
        <p:txBody>
          <a:bodyPr>
            <a:normAutofit/>
          </a:bodyPr>
          <a:lstStyle/>
          <a:p>
            <a:pPr algn="l"/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Enhancing Customer Correspondence Prioritization with Machine Learning</a:t>
            </a: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57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6D7-DA5F-8E8A-9DD6-9A101B35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249" y="2958274"/>
            <a:ext cx="7699502" cy="941451"/>
          </a:xfrm>
        </p:spPr>
        <p:txBody>
          <a:bodyPr/>
          <a:lstStyle/>
          <a:p>
            <a:r>
              <a:rPr lang="en-IN" dirty="0"/>
              <a:t>Questions &amp; 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01E7-FA10-B553-47CB-7B1F4C284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8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DC2F2-92AB-1F43-A5F8-0D932F473D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6D7-DA5F-8E8A-9DD6-9A101B35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124" y="2958274"/>
            <a:ext cx="3849751" cy="941451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01E7-FA10-B553-47CB-7B1F4C284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8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DC2F2-92AB-1F43-A5F8-0D932F473D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21211"/>
            <a:ext cx="3356864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Mentors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7A45-4A0B-3987-41A0-BC578314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25625"/>
            <a:ext cx="335686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Swaroop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Vivek TM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Athul Ananth Ariga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Katkam </a:t>
            </a:r>
            <a:r>
              <a:rPr lang="en-IN" sz="2000" dirty="0" err="1"/>
              <a:t>Srinvas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7AC2FD-28D1-68FE-3807-4D9A1802AD28}"/>
              </a:ext>
            </a:extLst>
          </p:cNvPr>
          <p:cNvSpPr txBox="1">
            <a:spLocks/>
          </p:cNvSpPr>
          <p:nvPr/>
        </p:nvSpPr>
        <p:spPr>
          <a:xfrm>
            <a:off x="965201" y="1221211"/>
            <a:ext cx="3356864" cy="339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Team Members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9A664E-5F8A-E0DD-5A65-348358B8237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356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FDE9A2-D64B-7BEC-FDEF-0C83EBAA164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108704" cy="1091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Varun Singhal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Rajesh Vasant Mhatre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B6B6E8-9D6D-4536-A51D-97D161330718}"/>
              </a:ext>
            </a:extLst>
          </p:cNvPr>
          <p:cNvSpPr txBox="1">
            <a:spLocks/>
          </p:cNvSpPr>
          <p:nvPr/>
        </p:nvSpPr>
        <p:spPr>
          <a:xfrm>
            <a:off x="6096000" y="3955575"/>
            <a:ext cx="4108704" cy="109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Sangeetha</a:t>
            </a:r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FCE148-7FD8-F779-CD76-B20CB3113A9A}"/>
              </a:ext>
            </a:extLst>
          </p:cNvPr>
          <p:cNvSpPr txBox="1">
            <a:spLocks/>
          </p:cNvSpPr>
          <p:nvPr/>
        </p:nvSpPr>
        <p:spPr>
          <a:xfrm>
            <a:off x="6096000" y="3559898"/>
            <a:ext cx="3356864" cy="339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Operations SPOC</a:t>
            </a:r>
          </a:p>
        </p:txBody>
      </p:sp>
    </p:spTree>
    <p:extLst>
      <p:ext uri="{BB962C8B-B14F-4D97-AF65-F5344CB8AC3E}">
        <p14:creationId xmlns:p14="http://schemas.microsoft.com/office/powerpoint/2010/main" val="304594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7A45-4A0B-3987-41A0-BC578314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38169"/>
            <a:ext cx="10541000" cy="2490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Correspondence received from customers might make references to their dissatisfaction with the service received. Such correspondence needs to be identified and dealt with as a higher priority as compared to normal requests. We have missed such correspondence in the past as we might not have understood the subject, severity or the tone of the letter.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FC3D-12A2-E07F-E7E6-4F789711DA77}"/>
              </a:ext>
            </a:extLst>
          </p:cNvPr>
          <p:cNvSpPr txBox="1"/>
          <p:nvPr/>
        </p:nvSpPr>
        <p:spPr>
          <a:xfrm>
            <a:off x="1141984" y="4328512"/>
            <a:ext cx="2161938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Line Of Business</a:t>
            </a:r>
            <a:r>
              <a:rPr lang="en-US" dirty="0"/>
              <a:t>: LTC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F5048-8A75-C9B0-3FFF-FD0C8AC7E065}"/>
              </a:ext>
            </a:extLst>
          </p:cNvPr>
          <p:cNvSpPr txBox="1"/>
          <p:nvPr/>
        </p:nvSpPr>
        <p:spPr>
          <a:xfrm>
            <a:off x="1133135" y="4692308"/>
            <a:ext cx="2181303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Process</a:t>
            </a:r>
            <a:r>
              <a:rPr lang="en-US" dirty="0"/>
              <a:t>: LTC 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70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7A45-4A0B-3987-41A0-BC578314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149595"/>
            <a:ext cx="9976104" cy="2889504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 Approach</a:t>
            </a:r>
            <a:r>
              <a:rPr lang="en-US" sz="2000" dirty="0"/>
              <a:t>:</a:t>
            </a:r>
          </a:p>
          <a:p>
            <a:pPr lvl="2">
              <a:lnSpc>
                <a:spcPct val="160000"/>
              </a:lnSpc>
            </a:pPr>
            <a:r>
              <a:rPr lang="en-US" b="1" dirty="0"/>
              <a:t>Text Extraction</a:t>
            </a:r>
            <a:r>
              <a:rPr lang="en-US" dirty="0"/>
              <a:t>: Extract text from customer correspondence.</a:t>
            </a:r>
          </a:p>
          <a:p>
            <a:pPr lvl="2">
              <a:lnSpc>
                <a:spcPct val="160000"/>
              </a:lnSpc>
            </a:pPr>
            <a:r>
              <a:rPr lang="en-US" b="1" dirty="0"/>
              <a:t>Sentiment Analysis</a:t>
            </a:r>
            <a:r>
              <a:rPr lang="en-US" dirty="0"/>
              <a:t>: Use ML to analyze sentiment, identifying dissatisfied tones.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 Current Status</a:t>
            </a:r>
            <a:r>
              <a:rPr lang="en-US" sz="2000" dirty="0"/>
              <a:t>:</a:t>
            </a:r>
          </a:p>
          <a:p>
            <a:pPr marL="1143000" lvl="2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1 - </a:t>
            </a:r>
            <a:r>
              <a:rPr lang="en-US" b="1" dirty="0"/>
              <a:t>Text Extraction</a:t>
            </a:r>
            <a:r>
              <a:rPr lang="en-US" dirty="0"/>
              <a:t>: Completed.</a:t>
            </a:r>
          </a:p>
          <a:p>
            <a:pPr marL="1143000" lvl="2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2 - </a:t>
            </a:r>
            <a:r>
              <a:rPr lang="en-US" b="1" dirty="0"/>
              <a:t>Sentiment Analysis</a:t>
            </a:r>
            <a:r>
              <a:rPr lang="en-US" dirty="0"/>
              <a:t>: In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878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r>
              <a:rPr lang="en-IN" dirty="0"/>
              <a:t>Architecture Diagram</a:t>
            </a:r>
            <a:endParaRPr lang="en-US" dirty="0"/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3836FC6C-33EB-4BBB-DE1C-1FD00C0E0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" y="1407894"/>
            <a:ext cx="999652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57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Architecture Diagram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A1884-3824-BF79-2168-02D68FE3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Files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Represents the scanned documents in `.pdf` or `.TIF` format.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Processing Module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 File Type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Identifies whether the input file is a `.pdf` or `.TIF`. </a:t>
            </a:r>
          </a:p>
          <a:p>
            <a:pPr lvl="1">
              <a:lnSpc>
                <a:spcPct val="150000"/>
              </a:lnSpc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OCR Processing Module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Extracts text using OCR for scanned documents. </a:t>
            </a:r>
          </a:p>
          <a:p>
            <a:pPr lvl="1">
              <a:lnSpc>
                <a:spcPct val="150000"/>
              </a:lnSpc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Processing Module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Cleans and prepares the extracted text for analysis.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NLP Analysis Module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Extracts keywords and performs sentiment analysis.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result after processing and analysis. 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81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Module 1 - Text Extraction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A1884-3824-BF79-2168-02D68FE3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2526718"/>
            <a:ext cx="10541000" cy="26204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/>
              <a:t>Process Summary</a:t>
            </a:r>
            <a:r>
              <a:rPr lang="en-US" sz="18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Input Folder</a:t>
            </a:r>
            <a:r>
              <a:rPr lang="en-US" sz="1800" dirty="0"/>
              <a:t>: Documents needing processing are placed in the input folder.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Execution</a:t>
            </a:r>
            <a:r>
              <a:rPr lang="en-US" sz="1800" dirty="0"/>
              <a:t>: A Python script runs, using an OCR module to extract text from each document.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Output Storage</a:t>
            </a:r>
            <a:r>
              <a:rPr lang="en-US" sz="1800" dirty="0"/>
              <a:t>: Extracted text is stored in an output folder, with text files corresponding to each input document.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Archiving</a:t>
            </a:r>
            <a:r>
              <a:rPr lang="en-US" sz="1800" dirty="0"/>
              <a:t>: Once processed, original documents are moved to an archive folder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713E1-A267-B674-D411-EDEEADF01B91}"/>
              </a:ext>
            </a:extLst>
          </p:cNvPr>
          <p:cNvSpPr txBox="1"/>
          <p:nvPr/>
        </p:nvSpPr>
        <p:spPr>
          <a:xfrm>
            <a:off x="812800" y="1719072"/>
            <a:ext cx="8465523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Function</a:t>
            </a:r>
            <a:r>
              <a:rPr lang="en-US" dirty="0"/>
              <a:t>: Extracts text from customer correspondence in multiple formats (.pdf, .TIF).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A7AAC-093F-2EC6-3F9B-B7CD6593A74B}"/>
              </a:ext>
            </a:extLst>
          </p:cNvPr>
          <p:cNvSpPr txBox="1"/>
          <p:nvPr/>
        </p:nvSpPr>
        <p:spPr>
          <a:xfrm>
            <a:off x="825500" y="2073688"/>
            <a:ext cx="298998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Current Status: </a:t>
            </a:r>
            <a:r>
              <a:rPr lang="en-US" dirty="0"/>
              <a:t>Completed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11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Module 2 - Sentiment Analysis (In Progress)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A1884-3824-BF79-2168-02D68FE3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24" y="1840918"/>
            <a:ext cx="10541000" cy="262047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Purpose</a:t>
            </a:r>
            <a:r>
              <a:rPr lang="en-US" sz="2000" dirty="0"/>
              <a:t> : Identifies customer sentiment to flag potential dissatisfaction.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Current Status</a:t>
            </a:r>
            <a:r>
              <a:rPr lang="en-US" sz="2000" dirty="0"/>
              <a:t>: In Development (Phase 2).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Expected Outcomes</a:t>
            </a:r>
            <a:r>
              <a:rPr lang="en-US" sz="2000" dirty="0"/>
              <a:t>: Each document will be tagged as either </a:t>
            </a:r>
            <a:r>
              <a:rPr lang="en-US" sz="2000" b="1" dirty="0"/>
              <a:t>"Compliance"</a:t>
            </a:r>
            <a:r>
              <a:rPr lang="en-US" sz="2000" dirty="0"/>
              <a:t> or </a:t>
            </a:r>
            <a:r>
              <a:rPr lang="en-US" sz="2000" b="1" dirty="0"/>
              <a:t>"Appeal"</a:t>
            </a:r>
            <a:r>
              <a:rPr lang="en-US" sz="2000" dirty="0"/>
              <a:t> based on its sentiment.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00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EBD6-A535-9AC2-8ACD-CCD553A1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68811"/>
            <a:ext cx="9332907" cy="339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Impact of potential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7A45-4A0B-3987-41A0-BC578314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38169"/>
            <a:ext cx="10541000" cy="2490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Improved Accuracy &amp; efficiency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Increased customer confidence and Better Customer Service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Compliance with a regulatory process</a:t>
            </a:r>
          </a:p>
        </p:txBody>
      </p:sp>
    </p:spTree>
    <p:extLst>
      <p:ext uri="{BB962C8B-B14F-4D97-AF65-F5344CB8AC3E}">
        <p14:creationId xmlns:p14="http://schemas.microsoft.com/office/powerpoint/2010/main" val="2238347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0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00000000000000000000E+00&quot;&gt;&lt;m_msothmcolidx val=&quot;0&quot;/&gt;&lt;m_rgb r=&quot;05&quot; g=&quot;87&quot; b=&quot;9E&quot;/&gt;&lt;/elem&gt;&lt;elem m_fUsage=&quot;9.00000000000000022204E-01&quot;&gt;&lt;m_msothmcolidx val=&quot;0&quot;/&gt;&lt;m_rgb r=&quot;11&quot; g=&quot;A6&quot; b=&quot;9E&quot;/&gt;&lt;/elem&gt;&lt;elem m_fUsage=&quot;8.10000000000000053291E-01&quot;&gt;&lt;m_msothmcolidx val=&quot;0&quot;/&gt;&lt;m_rgb r=&quot;00&quot; g=&quot;91&quot; b=&quot;DA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Illumifin Theme">
  <a:themeElements>
    <a:clrScheme name="Illumifin">
      <a:dk1>
        <a:srgbClr val="1F5368"/>
      </a:dk1>
      <a:lt1>
        <a:srgbClr val="FFFFFF"/>
      </a:lt1>
      <a:dk2>
        <a:srgbClr val="58595B"/>
      </a:dk2>
      <a:lt2>
        <a:srgbClr val="B3BBBF"/>
      </a:lt2>
      <a:accent1>
        <a:srgbClr val="2F7783"/>
      </a:accent1>
      <a:accent2>
        <a:srgbClr val="F99D1C"/>
      </a:accent2>
      <a:accent3>
        <a:srgbClr val="FFE850"/>
      </a:accent3>
      <a:accent4>
        <a:srgbClr val="99C3C7"/>
      </a:accent4>
      <a:accent5>
        <a:srgbClr val="FECF8D"/>
      </a:accent5>
      <a:accent6>
        <a:srgbClr val="FFF8B6"/>
      </a:accent6>
      <a:hlink>
        <a:srgbClr val="2F7783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llumifin Theme">
  <a:themeElements>
    <a:clrScheme name="Illumifin">
      <a:dk1>
        <a:srgbClr val="1F5368"/>
      </a:dk1>
      <a:lt1>
        <a:srgbClr val="FFFFFF"/>
      </a:lt1>
      <a:dk2>
        <a:srgbClr val="58595B"/>
      </a:dk2>
      <a:lt2>
        <a:srgbClr val="B3BBBF"/>
      </a:lt2>
      <a:accent1>
        <a:srgbClr val="2F7783"/>
      </a:accent1>
      <a:accent2>
        <a:srgbClr val="F99D1C"/>
      </a:accent2>
      <a:accent3>
        <a:srgbClr val="FFE850"/>
      </a:accent3>
      <a:accent4>
        <a:srgbClr val="99C3C7"/>
      </a:accent4>
      <a:accent5>
        <a:srgbClr val="FECF8D"/>
      </a:accent5>
      <a:accent6>
        <a:srgbClr val="FFF8B6"/>
      </a:accent6>
      <a:hlink>
        <a:srgbClr val="2F7783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22B877CC184498C54FFCB34493936" ma:contentTypeVersion="5" ma:contentTypeDescription="Create a new document." ma:contentTypeScope="" ma:versionID="4c227c0934d0f818806a4c7572965b68">
  <xsd:schema xmlns:xsd="http://www.w3.org/2001/XMLSchema" xmlns:xs="http://www.w3.org/2001/XMLSchema" xmlns:p="http://schemas.microsoft.com/office/2006/metadata/properties" xmlns:ns2="b153863a-433d-4b78-b3bd-43e13c377b08" xmlns:ns3="4a67c83c-122b-4c2b-8cfe-77e2d268d52c" targetNamespace="http://schemas.microsoft.com/office/2006/metadata/properties" ma:root="true" ma:fieldsID="80a65daf5eb8b007043cf3c370bee36d" ns2:_="" ns3:_="">
    <xsd:import namespace="b153863a-433d-4b78-b3bd-43e13c377b08"/>
    <xsd:import namespace="4a67c83c-122b-4c2b-8cfe-77e2d268d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53863a-433d-4b78-b3bd-43e13c377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7c83c-122b-4c2b-8cfe-77e2d268d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4CD99-E7CF-4093-9F5A-A5CC67F1FC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53863a-433d-4b78-b3bd-43e13c377b08"/>
    <ds:schemaRef ds:uri="4a67c83c-122b-4c2b-8cfe-77e2d268d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8727CF-C1C8-4366-879D-1233579E33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A3B652-5865-4E40-9E93-884B2A86BA97}">
  <ds:schemaRefs>
    <ds:schemaRef ds:uri="http://purl.org/dc/elements/1.1/"/>
    <ds:schemaRef ds:uri="http://schemas.microsoft.com/office/2006/metadata/properties"/>
    <ds:schemaRef ds:uri="319f5e2f-3fae-4e81-93a5-30442f18bdb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23040</TotalTime>
  <Words>406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Wingdings</vt:lpstr>
      <vt:lpstr>1_Illumifin Theme</vt:lpstr>
      <vt:lpstr>Illumifin Theme</vt:lpstr>
      <vt:lpstr>think-cell Slide</vt:lpstr>
      <vt:lpstr>IGNITE Program</vt:lpstr>
      <vt:lpstr>Mentors</vt:lpstr>
      <vt:lpstr>Problem Statement </vt:lpstr>
      <vt:lpstr>Solution Overview</vt:lpstr>
      <vt:lpstr>Architecture Diagram</vt:lpstr>
      <vt:lpstr>Architecture Diagram</vt:lpstr>
      <vt:lpstr>Module 1 - Text Extraction</vt:lpstr>
      <vt:lpstr>Module 2 - Sentiment Analysis (In Progress)</vt:lpstr>
      <vt:lpstr>Impact of potential solution</vt:lpstr>
      <vt:lpstr>Questions &amp;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McQuaid</dc:creator>
  <cp:lastModifiedBy>Swaroop</cp:lastModifiedBy>
  <cp:revision>118</cp:revision>
  <cp:lastPrinted>2023-08-15T14:40:18Z</cp:lastPrinted>
  <dcterms:created xsi:type="dcterms:W3CDTF">2021-05-19T00:37:23Z</dcterms:created>
  <dcterms:modified xsi:type="dcterms:W3CDTF">2024-10-29T07:37:52Z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0x01010051C22B877CC184498C54FFCB34493936</vt:lpwstr>
  </property>
</Properties>
</file>