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8" r:id="rId13"/>
    <p:sldId id="265" r:id="rId14"/>
    <p:sldId id="266"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03910" y="2896963"/>
            <a:ext cx="4088090" cy="1475013"/>
          </a:xfrm>
        </p:spPr>
        <p:txBody>
          <a:bodyPr>
            <a:normAutofit fontScale="90000"/>
          </a:bodyPr>
          <a:lstStyle/>
          <a:p>
            <a:r>
              <a:rPr lang="en-US" dirty="0"/>
              <a:t>HOTEL AGGREGATOR ANALYSIS</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953500" y="4371975"/>
            <a:ext cx="2487889" cy="1314449"/>
          </a:xfrm>
        </p:spPr>
        <p:txBody>
          <a:bodyPr>
            <a:normAutofit fontScale="92500" lnSpcReduction="20000"/>
          </a:bodyPr>
          <a:lstStyle/>
          <a:p>
            <a:r>
              <a:rPr lang="en-US" dirty="0"/>
              <a:t>Power bi visualization</a:t>
            </a:r>
          </a:p>
          <a:p>
            <a:endParaRPr lang="en-US" dirty="0"/>
          </a:p>
          <a:p>
            <a:r>
              <a:rPr lang="en-US" dirty="0"/>
              <a:t>By  </a:t>
            </a:r>
          </a:p>
          <a:p>
            <a:r>
              <a:rPr lang="en-US" dirty="0"/>
              <a:t>G swaroop</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26F8434C-3EB9-D0E0-7236-8958C2365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3" y="548641"/>
            <a:ext cx="7498617" cy="63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843A-0222-3DA6-785E-5570259756A4}"/>
              </a:ext>
            </a:extLst>
          </p:cNvPr>
          <p:cNvSpPr>
            <a:spLocks noGrp="1"/>
          </p:cNvSpPr>
          <p:nvPr>
            <p:ph type="title"/>
          </p:nvPr>
        </p:nvSpPr>
        <p:spPr>
          <a:xfrm>
            <a:off x="581192" y="702156"/>
            <a:ext cx="11029616" cy="707544"/>
          </a:xfrm>
        </p:spPr>
        <p:txBody>
          <a:bodyPr/>
          <a:lstStyle/>
          <a:p>
            <a:r>
              <a:rPr lang="en-GB" dirty="0"/>
              <a:t>Property Type and Room Analysis</a:t>
            </a:r>
            <a:endParaRPr lang="en-IN" dirty="0"/>
          </a:p>
        </p:txBody>
      </p:sp>
      <p:pic>
        <p:nvPicPr>
          <p:cNvPr id="5" name="Content Placeholder 4">
            <a:extLst>
              <a:ext uri="{FF2B5EF4-FFF2-40B4-BE49-F238E27FC236}">
                <a16:creationId xmlns:a16="http://schemas.microsoft.com/office/drawing/2014/main" id="{6813AEBF-7803-FFD9-7B8D-B61A054E2F35}"/>
              </a:ext>
            </a:extLst>
          </p:cNvPr>
          <p:cNvPicPr>
            <a:picLocks noGrp="1" noChangeAspect="1"/>
          </p:cNvPicPr>
          <p:nvPr>
            <p:ph idx="1"/>
          </p:nvPr>
        </p:nvPicPr>
        <p:blipFill>
          <a:blip r:embed="rId2"/>
          <a:stretch>
            <a:fillRect/>
          </a:stretch>
        </p:blipFill>
        <p:spPr>
          <a:xfrm>
            <a:off x="581191" y="1409700"/>
            <a:ext cx="11163133" cy="4565650"/>
          </a:xfrm>
        </p:spPr>
      </p:pic>
    </p:spTree>
    <p:extLst>
      <p:ext uri="{BB962C8B-B14F-4D97-AF65-F5344CB8AC3E}">
        <p14:creationId xmlns:p14="http://schemas.microsoft.com/office/powerpoint/2010/main" val="24840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DC29-D999-BEFA-7E3B-F2CA84D04F52}"/>
              </a:ext>
            </a:extLst>
          </p:cNvPr>
          <p:cNvSpPr>
            <a:spLocks noGrp="1"/>
          </p:cNvSpPr>
          <p:nvPr>
            <p:ph type="title"/>
          </p:nvPr>
        </p:nvSpPr>
        <p:spPr>
          <a:xfrm>
            <a:off x="581192" y="702156"/>
            <a:ext cx="11029616" cy="564669"/>
          </a:xfrm>
        </p:spPr>
        <p:txBody>
          <a:bodyPr/>
          <a:lstStyle/>
          <a:p>
            <a:r>
              <a:rPr lang="en-GB" dirty="0"/>
              <a:t>Recommendation</a:t>
            </a:r>
            <a:endParaRPr lang="en-IN" dirty="0"/>
          </a:p>
        </p:txBody>
      </p:sp>
      <p:sp>
        <p:nvSpPr>
          <p:cNvPr id="3" name="Content Placeholder 2">
            <a:extLst>
              <a:ext uri="{FF2B5EF4-FFF2-40B4-BE49-F238E27FC236}">
                <a16:creationId xmlns:a16="http://schemas.microsoft.com/office/drawing/2014/main" id="{EDAD3554-A5A8-6DDD-5CBA-B4ED1F78FA0C}"/>
              </a:ext>
            </a:extLst>
          </p:cNvPr>
          <p:cNvSpPr>
            <a:spLocks noGrp="1"/>
          </p:cNvSpPr>
          <p:nvPr>
            <p:ph idx="1"/>
          </p:nvPr>
        </p:nvSpPr>
        <p:spPr>
          <a:xfrm>
            <a:off x="581192" y="1266825"/>
            <a:ext cx="11029615" cy="4708525"/>
          </a:xfrm>
        </p:spPr>
        <p:txBody>
          <a:bodyPr/>
          <a:lstStyle/>
          <a:p>
            <a:r>
              <a:rPr lang="en-GB" b="1" dirty="0"/>
              <a:t>Host Performance Optimization</a:t>
            </a:r>
            <a:r>
              <a:rPr lang="en-GB" dirty="0"/>
              <a:t>:</a:t>
            </a:r>
          </a:p>
          <a:p>
            <a:pPr marL="0" indent="0">
              <a:buNone/>
            </a:pPr>
            <a:r>
              <a:rPr lang="en-GB" dirty="0"/>
              <a:t>	Encourage hosts to maintain quick response times to enhance guest satisfaction.</a:t>
            </a:r>
          </a:p>
          <a:p>
            <a:pPr marL="0" indent="0">
              <a:buNone/>
            </a:pPr>
            <a:r>
              <a:rPr lang="en-GB" dirty="0"/>
              <a:t>	Promote the use of multiple verification methods to build trust with guests.</a:t>
            </a:r>
          </a:p>
          <a:p>
            <a:pPr marL="0" indent="0">
              <a:buNone/>
            </a:pPr>
            <a:r>
              <a:rPr lang="en-GB" dirty="0"/>
              <a:t>	Consider the benefits of achieving super host status for improved credibility.</a:t>
            </a:r>
          </a:p>
          <a:p>
            <a:r>
              <a:rPr lang="en-GB" b="1" dirty="0"/>
              <a:t>Pricing and availability Strategies:</a:t>
            </a:r>
          </a:p>
          <a:p>
            <a:pPr marL="0" indent="0">
              <a:buNone/>
            </a:pPr>
            <a:r>
              <a:rPr lang="en-GB" dirty="0"/>
              <a:t>	Analyse pricing trends for different property and room types to set competitive rates.</a:t>
            </a:r>
          </a:p>
          <a:p>
            <a:pPr marL="0" indent="0">
              <a:buNone/>
            </a:pPr>
            <a:r>
              <a:rPr lang="en-GB" dirty="0"/>
              <a:t>	Adjust pricing based on accommodates to maximize revenue and occupancy.</a:t>
            </a:r>
          </a:p>
          <a:p>
            <a:pPr marL="0" indent="0">
              <a:buNone/>
            </a:pPr>
            <a:r>
              <a:rPr lang="en-GB" dirty="0"/>
              <a:t>	Monitor availability to capitalize on high-demand periods and adjust pricing accordingly.</a:t>
            </a:r>
          </a:p>
          <a:p>
            <a:pPr marL="0" indent="0">
              <a:buNone/>
            </a:pPr>
            <a:endParaRPr lang="en-IN" dirty="0"/>
          </a:p>
        </p:txBody>
      </p:sp>
    </p:spTree>
    <p:extLst>
      <p:ext uri="{BB962C8B-B14F-4D97-AF65-F5344CB8AC3E}">
        <p14:creationId xmlns:p14="http://schemas.microsoft.com/office/powerpoint/2010/main" val="237395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4BA0-8EDE-5984-435C-E5B9F3E4DB01}"/>
              </a:ext>
            </a:extLst>
          </p:cNvPr>
          <p:cNvSpPr>
            <a:spLocks noGrp="1"/>
          </p:cNvSpPr>
          <p:nvPr>
            <p:ph type="title"/>
          </p:nvPr>
        </p:nvSpPr>
        <p:spPr>
          <a:xfrm>
            <a:off x="581192" y="702156"/>
            <a:ext cx="11029616" cy="507519"/>
          </a:xfrm>
        </p:spPr>
        <p:txBody>
          <a:bodyPr>
            <a:normAutofit fontScale="90000"/>
          </a:bodyPr>
          <a:lstStyle/>
          <a:p>
            <a:r>
              <a:rPr lang="en-GB" dirty="0"/>
              <a:t>Recommendation</a:t>
            </a:r>
            <a:endParaRPr lang="en-IN" dirty="0"/>
          </a:p>
        </p:txBody>
      </p:sp>
      <p:sp>
        <p:nvSpPr>
          <p:cNvPr id="3" name="Content Placeholder 2">
            <a:extLst>
              <a:ext uri="{FF2B5EF4-FFF2-40B4-BE49-F238E27FC236}">
                <a16:creationId xmlns:a16="http://schemas.microsoft.com/office/drawing/2014/main" id="{5AA780CC-B762-0F76-20DA-935FF98A3C53}"/>
              </a:ext>
            </a:extLst>
          </p:cNvPr>
          <p:cNvSpPr>
            <a:spLocks noGrp="1"/>
          </p:cNvSpPr>
          <p:nvPr>
            <p:ph idx="1"/>
          </p:nvPr>
        </p:nvSpPr>
        <p:spPr>
          <a:xfrm>
            <a:off x="581192" y="1333500"/>
            <a:ext cx="11029615" cy="4641850"/>
          </a:xfrm>
        </p:spPr>
        <p:txBody>
          <a:bodyPr/>
          <a:lstStyle/>
          <a:p>
            <a:r>
              <a:rPr lang="en-GB" b="1" dirty="0"/>
              <a:t>Guest Satisfaction Enhancement:</a:t>
            </a:r>
          </a:p>
          <a:p>
            <a:pPr marL="0" indent="0">
              <a:buNone/>
            </a:pPr>
            <a:r>
              <a:rPr lang="en-GB" dirty="0"/>
              <a:t>	Focus on improving review scores by providing exceptional service and amenities.</a:t>
            </a:r>
          </a:p>
          <a:p>
            <a:pPr marL="0" indent="0">
              <a:buNone/>
            </a:pPr>
            <a:r>
              <a:rPr lang="en-GB" dirty="0"/>
              <a:t>	Track guest satisfaction levels over time to identify areas for improvement.</a:t>
            </a:r>
          </a:p>
          <a:p>
            <a:pPr marL="0" indent="0">
              <a:buNone/>
            </a:pPr>
            <a:r>
              <a:rPr lang="en-GB" dirty="0"/>
              <a:t>	Tailor property and room offering to meet guest preferences and enhance satisfaction</a:t>
            </a:r>
          </a:p>
          <a:p>
            <a:r>
              <a:rPr lang="en-GB" b="1" dirty="0"/>
              <a:t>Property and Room Type Management</a:t>
            </a:r>
          </a:p>
          <a:p>
            <a:pPr marL="0" indent="0">
              <a:buNone/>
            </a:pPr>
            <a:r>
              <a:rPr lang="en-GB" dirty="0"/>
              <a:t>	Understand the popularity of different property and room types t optimize inventory.</a:t>
            </a:r>
          </a:p>
          <a:p>
            <a:pPr marL="0" indent="0">
              <a:buNone/>
            </a:pPr>
            <a:r>
              <a:rPr lang="en-GB" dirty="0"/>
              <a:t>	Diversify offering based on demand for specific accommodation options.</a:t>
            </a:r>
          </a:p>
          <a:p>
            <a:pPr marL="0" indent="0">
              <a:buNone/>
            </a:pPr>
            <a:r>
              <a:rPr lang="en-GB" dirty="0"/>
              <a:t>	Utilize insight to enhance marketing strategies and target relevant customer </a:t>
            </a:r>
            <a:r>
              <a:rPr lang="en-GB" dirty="0" err="1"/>
              <a:t>segements</a:t>
            </a:r>
            <a:r>
              <a:rPr lang="en-GB" dirty="0"/>
              <a:t>.</a:t>
            </a:r>
            <a:endParaRPr lang="en-IN" dirty="0"/>
          </a:p>
        </p:txBody>
      </p:sp>
    </p:spTree>
    <p:extLst>
      <p:ext uri="{BB962C8B-B14F-4D97-AF65-F5344CB8AC3E}">
        <p14:creationId xmlns:p14="http://schemas.microsoft.com/office/powerpoint/2010/main" val="254382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A320-7E91-DEBE-C366-92C65E91A2EC}"/>
              </a:ext>
            </a:extLst>
          </p:cNvPr>
          <p:cNvSpPr>
            <a:spLocks noGrp="1"/>
          </p:cNvSpPr>
          <p:nvPr>
            <p:ph type="title"/>
          </p:nvPr>
        </p:nvSpPr>
        <p:spPr>
          <a:xfrm>
            <a:off x="581192" y="2343150"/>
            <a:ext cx="11029616" cy="1228725"/>
          </a:xfrm>
        </p:spPr>
        <p:txBody>
          <a:bodyPr>
            <a:normAutofit/>
          </a:bodyPr>
          <a:lstStyle/>
          <a:p>
            <a:pPr algn="ctr"/>
            <a:r>
              <a:rPr lang="en-GB" sz="6600" dirty="0"/>
              <a:t>Thank you..</a:t>
            </a:r>
            <a:endParaRPr lang="en-IN" sz="6600" dirty="0"/>
          </a:p>
        </p:txBody>
      </p:sp>
    </p:spTree>
    <p:extLst>
      <p:ext uri="{BB962C8B-B14F-4D97-AF65-F5344CB8AC3E}">
        <p14:creationId xmlns:p14="http://schemas.microsoft.com/office/powerpoint/2010/main" val="377782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BAAE-9E0A-C4B9-8D6E-372FD31DBD1F}"/>
              </a:ext>
            </a:extLst>
          </p:cNvPr>
          <p:cNvSpPr>
            <a:spLocks noGrp="1"/>
          </p:cNvSpPr>
          <p:nvPr>
            <p:ph type="title"/>
          </p:nvPr>
        </p:nvSpPr>
        <p:spPr>
          <a:xfrm>
            <a:off x="0" y="1089265"/>
            <a:ext cx="12030073" cy="602769"/>
          </a:xfrm>
        </p:spPr>
        <p:txBody>
          <a:bodyPr>
            <a:normAutofit/>
          </a:bodyPr>
          <a:lstStyle/>
          <a:p>
            <a:pPr algn="ctr"/>
            <a:r>
              <a:rPr lang="en-IN" b="1" i="0" u="none" strike="noStrike" baseline="0" dirty="0">
                <a:solidFill>
                  <a:srgbClr val="000000"/>
                </a:solidFill>
                <a:latin typeface="2"/>
              </a:rPr>
              <a:t>Table of Contents</a:t>
            </a:r>
            <a:endParaRPr lang="en-IN" dirty="0"/>
          </a:p>
        </p:txBody>
      </p:sp>
      <p:sp>
        <p:nvSpPr>
          <p:cNvPr id="3" name="Content Placeholder 2">
            <a:extLst>
              <a:ext uri="{FF2B5EF4-FFF2-40B4-BE49-F238E27FC236}">
                <a16:creationId xmlns:a16="http://schemas.microsoft.com/office/drawing/2014/main" id="{4FB0E867-59F6-4B20-B2B4-23E9A380237E}"/>
              </a:ext>
            </a:extLst>
          </p:cNvPr>
          <p:cNvSpPr>
            <a:spLocks noGrp="1"/>
          </p:cNvSpPr>
          <p:nvPr>
            <p:ph idx="1"/>
          </p:nvPr>
        </p:nvSpPr>
        <p:spPr>
          <a:xfrm>
            <a:off x="66675" y="1390650"/>
            <a:ext cx="12096749" cy="3762374"/>
          </a:xfrm>
        </p:spPr>
        <p:txBody>
          <a:bodyPr>
            <a:normAutofit/>
          </a:bodyPr>
          <a:lstStyle/>
          <a:p>
            <a:r>
              <a:rPr lang="en-GB" sz="2800" b="1" dirty="0"/>
              <a:t>Problem Statement</a:t>
            </a:r>
          </a:p>
          <a:p>
            <a:r>
              <a:rPr lang="en-GB" sz="2800" b="1" dirty="0"/>
              <a:t>Project Objectives</a:t>
            </a:r>
          </a:p>
          <a:p>
            <a:r>
              <a:rPr lang="en-GB" sz="2800" b="1" dirty="0"/>
              <a:t>Key Insights</a:t>
            </a:r>
          </a:p>
          <a:p>
            <a:r>
              <a:rPr lang="en-GB" sz="2800" b="1" dirty="0"/>
              <a:t>Recommendation</a:t>
            </a:r>
          </a:p>
        </p:txBody>
      </p:sp>
    </p:spTree>
    <p:extLst>
      <p:ext uri="{BB962C8B-B14F-4D97-AF65-F5344CB8AC3E}">
        <p14:creationId xmlns:p14="http://schemas.microsoft.com/office/powerpoint/2010/main" val="172173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92D1-0DBF-231A-5B61-7A0399F9E818}"/>
              </a:ext>
            </a:extLst>
          </p:cNvPr>
          <p:cNvSpPr>
            <a:spLocks noGrp="1"/>
          </p:cNvSpPr>
          <p:nvPr>
            <p:ph type="title"/>
          </p:nvPr>
        </p:nvSpPr>
        <p:spPr>
          <a:xfrm>
            <a:off x="581192" y="702156"/>
            <a:ext cx="11029616" cy="812319"/>
          </a:xfrm>
        </p:spPr>
        <p:txBody>
          <a:bodyPr>
            <a:normAutofit/>
          </a:bodyPr>
          <a:lstStyle/>
          <a:p>
            <a:r>
              <a:rPr lang="en-IN" sz="4000" b="1" i="0" u="none" strike="noStrike" baseline="0" dirty="0">
                <a:solidFill>
                  <a:srgbClr val="000000"/>
                </a:solidFill>
                <a:latin typeface="2"/>
              </a:rPr>
              <a:t>Problem Statement</a:t>
            </a:r>
            <a:endParaRPr lang="en-IN" sz="4000" dirty="0"/>
          </a:p>
        </p:txBody>
      </p:sp>
      <p:sp>
        <p:nvSpPr>
          <p:cNvPr id="3" name="Content Placeholder 2">
            <a:extLst>
              <a:ext uri="{FF2B5EF4-FFF2-40B4-BE49-F238E27FC236}">
                <a16:creationId xmlns:a16="http://schemas.microsoft.com/office/drawing/2014/main" id="{CB9B7BCB-0270-F417-CAA7-83308DE18387}"/>
              </a:ext>
            </a:extLst>
          </p:cNvPr>
          <p:cNvSpPr>
            <a:spLocks noGrp="1"/>
          </p:cNvSpPr>
          <p:nvPr>
            <p:ph idx="1"/>
          </p:nvPr>
        </p:nvSpPr>
        <p:spPr>
          <a:xfrm>
            <a:off x="285833" y="1543050"/>
            <a:ext cx="11620333" cy="2247899"/>
          </a:xfrm>
        </p:spPr>
        <p:txBody>
          <a:bodyPr>
            <a:noAutofit/>
          </a:bodyPr>
          <a:lstStyle/>
          <a:p>
            <a:pPr marL="0" indent="0">
              <a:buNone/>
            </a:pPr>
            <a:r>
              <a:rPr lang="en-IN" sz="1800" b="1" i="0" u="none" strike="noStrike" baseline="0" dirty="0">
                <a:solidFill>
                  <a:srgbClr val="000000"/>
                </a:solidFill>
                <a:latin typeface="Bahnschrift" panose="020B0502040204020203" pitchFamily="34" charset="0"/>
                <a:cs typeface="Arial" panose="020B0604020202020204" pitchFamily="34" charset="0"/>
              </a:rPr>
              <a:t>This project aims to analyse a dataset of hotel aggregator listings using Power BI . The dataset comprises various attributes related to listings, hosts, reviews, and availability. The objective Is to create comprehensive visualizations and insights that’ shed light on trends, patterns, and factors influencing the performance of listings</a:t>
            </a:r>
            <a:r>
              <a:rPr lang="en-IN" sz="1800" b="0" i="0" u="none" strike="noStrike" baseline="0" dirty="0">
                <a:solidFill>
                  <a:srgbClr val="000000"/>
                </a:solidFill>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54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95B7-8D50-DEB7-2FFD-7DB6467228AE}"/>
              </a:ext>
            </a:extLst>
          </p:cNvPr>
          <p:cNvSpPr>
            <a:spLocks noGrp="1"/>
          </p:cNvSpPr>
          <p:nvPr>
            <p:ph type="title"/>
          </p:nvPr>
        </p:nvSpPr>
        <p:spPr>
          <a:xfrm>
            <a:off x="581192" y="695324"/>
            <a:ext cx="11029616" cy="566901"/>
          </a:xfrm>
        </p:spPr>
        <p:txBody>
          <a:bodyPr/>
          <a:lstStyle/>
          <a:p>
            <a:r>
              <a:rPr lang="en-IN" dirty="0"/>
              <a:t>Project Objectives:</a:t>
            </a:r>
          </a:p>
        </p:txBody>
      </p:sp>
      <p:sp>
        <p:nvSpPr>
          <p:cNvPr id="3" name="Content Placeholder 2">
            <a:extLst>
              <a:ext uri="{FF2B5EF4-FFF2-40B4-BE49-F238E27FC236}">
                <a16:creationId xmlns:a16="http://schemas.microsoft.com/office/drawing/2014/main" id="{96E67A81-044C-87D6-A327-FB118795E060}"/>
              </a:ext>
            </a:extLst>
          </p:cNvPr>
          <p:cNvSpPr>
            <a:spLocks noGrp="1"/>
          </p:cNvSpPr>
          <p:nvPr>
            <p:ph idx="1"/>
          </p:nvPr>
        </p:nvSpPr>
        <p:spPr>
          <a:xfrm>
            <a:off x="581192" y="1419224"/>
            <a:ext cx="11029615" cy="5372101"/>
          </a:xfrm>
        </p:spPr>
        <p:txBody>
          <a:bodyPr>
            <a:normAutofit fontScale="92500" lnSpcReduction="20000"/>
          </a:bodyPr>
          <a:lstStyle/>
          <a:p>
            <a:pPr marL="0" indent="0">
              <a:buNone/>
            </a:pPr>
            <a:r>
              <a:rPr lang="en-GB" dirty="0"/>
              <a:t>1. Geographical Insights:</a:t>
            </a:r>
          </a:p>
          <a:p>
            <a:pPr marL="0" indent="0">
              <a:buNone/>
            </a:pPr>
            <a:r>
              <a:rPr lang="en-GB" dirty="0"/>
              <a:t>- Visualize the distribution of listings on a map to identify popular neighbourhoods.</a:t>
            </a:r>
          </a:p>
          <a:p>
            <a:pPr marL="0" indent="0">
              <a:buNone/>
            </a:pPr>
            <a:r>
              <a:rPr lang="en-GB" dirty="0"/>
              <a:t>- Explore the geographical concentration of listings and host locations.</a:t>
            </a:r>
          </a:p>
          <a:p>
            <a:pPr marL="0" indent="0">
              <a:buNone/>
            </a:pPr>
            <a:r>
              <a:rPr lang="en-GB" dirty="0"/>
              <a:t>2. Pricing and Availability Analysis:</a:t>
            </a:r>
          </a:p>
          <a:p>
            <a:pPr marL="0" indent="0">
              <a:buNone/>
            </a:pPr>
            <a:r>
              <a:rPr lang="en-GB" dirty="0"/>
              <a:t>- Analyse pricing trends based on property types, room types, and accommodation capacity.</a:t>
            </a:r>
          </a:p>
          <a:p>
            <a:pPr marL="0" indent="0">
              <a:buNone/>
            </a:pPr>
            <a:r>
              <a:rPr lang="en-GB" dirty="0"/>
              <a:t>- Investigate the availability of listings over time and identify peak periods.</a:t>
            </a:r>
          </a:p>
          <a:p>
            <a:pPr marL="0" indent="0">
              <a:buNone/>
            </a:pPr>
            <a:r>
              <a:rPr lang="en-GB" dirty="0"/>
              <a:t>3. Host Performance:</a:t>
            </a:r>
          </a:p>
          <a:p>
            <a:pPr marL="0" indent="0">
              <a:buNone/>
            </a:pPr>
            <a:r>
              <a:rPr lang="en-GB" dirty="0"/>
              <a:t>- Evaluate host characteristics, including </a:t>
            </a:r>
            <a:r>
              <a:rPr lang="en-GB" dirty="0" err="1"/>
              <a:t>superhost</a:t>
            </a:r>
            <a:r>
              <a:rPr lang="en-GB" dirty="0"/>
              <a:t> status, response times, and verification methods.</a:t>
            </a:r>
          </a:p>
          <a:p>
            <a:pPr marL="0" indent="0">
              <a:buNone/>
            </a:pPr>
            <a:r>
              <a:rPr lang="en-GB" dirty="0"/>
              <a:t>- Explore correlations between host attributes and listing performance.</a:t>
            </a:r>
          </a:p>
          <a:p>
            <a:pPr marL="0" indent="0">
              <a:buNone/>
            </a:pPr>
            <a:r>
              <a:rPr lang="en-GB" dirty="0"/>
              <a:t>4. Review Scores and Guest Satisfaction:</a:t>
            </a:r>
          </a:p>
          <a:p>
            <a:pPr marL="0" indent="0">
              <a:buNone/>
            </a:pPr>
            <a:r>
              <a:rPr lang="en-GB" dirty="0"/>
              <a:t>- Examine review scores and their impact on overall listing performance.</a:t>
            </a:r>
          </a:p>
          <a:p>
            <a:pPr marL="0" indent="0">
              <a:buNone/>
            </a:pPr>
            <a:r>
              <a:rPr lang="en-GB" dirty="0"/>
              <a:t>- Identify areas for improvement based on specific review categories.</a:t>
            </a:r>
          </a:p>
          <a:p>
            <a:pPr marL="0" indent="0">
              <a:buNone/>
            </a:pPr>
            <a:r>
              <a:rPr lang="en-GB" dirty="0"/>
              <a:t>5. Property Type and Room Analysis:</a:t>
            </a:r>
          </a:p>
          <a:p>
            <a:pPr marL="0" indent="0">
              <a:buNone/>
            </a:pPr>
            <a:r>
              <a:rPr lang="en-GB" dirty="0"/>
              <a:t>- Analyse the distribution of property types and room types.</a:t>
            </a:r>
          </a:p>
          <a:p>
            <a:pPr marL="0" indent="0">
              <a:buNone/>
            </a:pPr>
            <a:r>
              <a:rPr lang="en-GB" dirty="0"/>
              <a:t>- Explore trends in the popularity of specific accommodation setups.</a:t>
            </a:r>
            <a:endParaRPr lang="en-IN" dirty="0"/>
          </a:p>
        </p:txBody>
      </p:sp>
    </p:spTree>
    <p:extLst>
      <p:ext uri="{BB962C8B-B14F-4D97-AF65-F5344CB8AC3E}">
        <p14:creationId xmlns:p14="http://schemas.microsoft.com/office/powerpoint/2010/main" val="297992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318B-731B-FD6E-45E1-628452C3F827}"/>
              </a:ext>
            </a:extLst>
          </p:cNvPr>
          <p:cNvSpPr>
            <a:spLocks noGrp="1"/>
          </p:cNvSpPr>
          <p:nvPr>
            <p:ph type="title"/>
          </p:nvPr>
        </p:nvSpPr>
        <p:spPr>
          <a:xfrm>
            <a:off x="581192" y="390525"/>
            <a:ext cx="11029616" cy="774219"/>
          </a:xfrm>
        </p:spPr>
        <p:txBody>
          <a:bodyPr/>
          <a:lstStyle/>
          <a:p>
            <a:pPr algn="ctr"/>
            <a:r>
              <a:rPr lang="en-GB" dirty="0"/>
              <a:t>Geographical insight</a:t>
            </a:r>
            <a:endParaRPr lang="en-IN" dirty="0"/>
          </a:p>
        </p:txBody>
      </p:sp>
      <p:pic>
        <p:nvPicPr>
          <p:cNvPr id="5" name="Content Placeholder 4">
            <a:extLst>
              <a:ext uri="{FF2B5EF4-FFF2-40B4-BE49-F238E27FC236}">
                <a16:creationId xmlns:a16="http://schemas.microsoft.com/office/drawing/2014/main" id="{6C0D5C3D-0BCC-49C1-E98A-1A23BBC9D955}"/>
              </a:ext>
            </a:extLst>
          </p:cNvPr>
          <p:cNvPicPr>
            <a:picLocks noGrp="1" noChangeAspect="1"/>
          </p:cNvPicPr>
          <p:nvPr>
            <p:ph idx="1"/>
          </p:nvPr>
        </p:nvPicPr>
        <p:blipFill>
          <a:blip r:embed="rId2"/>
          <a:stretch>
            <a:fillRect/>
          </a:stretch>
        </p:blipFill>
        <p:spPr>
          <a:xfrm>
            <a:off x="285750" y="1247339"/>
            <a:ext cx="4743039" cy="5426487"/>
          </a:xfrm>
        </p:spPr>
      </p:pic>
      <p:pic>
        <p:nvPicPr>
          <p:cNvPr id="7" name="Picture 6">
            <a:extLst>
              <a:ext uri="{FF2B5EF4-FFF2-40B4-BE49-F238E27FC236}">
                <a16:creationId xmlns:a16="http://schemas.microsoft.com/office/drawing/2014/main" id="{4D916031-B405-1824-8361-F51AB11B5CF1}"/>
              </a:ext>
            </a:extLst>
          </p:cNvPr>
          <p:cNvPicPr>
            <a:picLocks noChangeAspect="1"/>
          </p:cNvPicPr>
          <p:nvPr/>
        </p:nvPicPr>
        <p:blipFill>
          <a:blip r:embed="rId3"/>
          <a:stretch>
            <a:fillRect/>
          </a:stretch>
        </p:blipFill>
        <p:spPr>
          <a:xfrm>
            <a:off x="5028788" y="1348917"/>
            <a:ext cx="6877461" cy="2209800"/>
          </a:xfrm>
          <a:prstGeom prst="rect">
            <a:avLst/>
          </a:prstGeom>
        </p:spPr>
      </p:pic>
      <p:pic>
        <p:nvPicPr>
          <p:cNvPr id="9" name="Picture 8">
            <a:extLst>
              <a:ext uri="{FF2B5EF4-FFF2-40B4-BE49-F238E27FC236}">
                <a16:creationId xmlns:a16="http://schemas.microsoft.com/office/drawing/2014/main" id="{81F4DF25-3128-0FCC-3BBF-DFFC3403B734}"/>
              </a:ext>
            </a:extLst>
          </p:cNvPr>
          <p:cNvPicPr>
            <a:picLocks noChangeAspect="1"/>
          </p:cNvPicPr>
          <p:nvPr/>
        </p:nvPicPr>
        <p:blipFill>
          <a:blip r:embed="rId4"/>
          <a:stretch>
            <a:fillRect/>
          </a:stretch>
        </p:blipFill>
        <p:spPr>
          <a:xfrm>
            <a:off x="5028789" y="3558717"/>
            <a:ext cx="6877460" cy="3115110"/>
          </a:xfrm>
          <a:prstGeom prst="rect">
            <a:avLst/>
          </a:prstGeom>
        </p:spPr>
      </p:pic>
    </p:spTree>
    <p:extLst>
      <p:ext uri="{BB962C8B-B14F-4D97-AF65-F5344CB8AC3E}">
        <p14:creationId xmlns:p14="http://schemas.microsoft.com/office/powerpoint/2010/main" val="273149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1A8C-3487-EC78-9727-0D3BD089BFF4}"/>
              </a:ext>
            </a:extLst>
          </p:cNvPr>
          <p:cNvSpPr>
            <a:spLocks noGrp="1"/>
          </p:cNvSpPr>
          <p:nvPr>
            <p:ph type="title"/>
          </p:nvPr>
        </p:nvSpPr>
        <p:spPr>
          <a:xfrm>
            <a:off x="581192" y="530706"/>
            <a:ext cx="11029616" cy="431319"/>
          </a:xfrm>
        </p:spPr>
        <p:txBody>
          <a:bodyPr>
            <a:normAutofit fontScale="90000"/>
          </a:bodyPr>
          <a:lstStyle/>
          <a:p>
            <a:r>
              <a:rPr lang="en-IN" dirty="0"/>
              <a:t>Pricing and Availability Analysis:</a:t>
            </a:r>
          </a:p>
        </p:txBody>
      </p:sp>
      <p:pic>
        <p:nvPicPr>
          <p:cNvPr id="5" name="Content Placeholder 4">
            <a:extLst>
              <a:ext uri="{FF2B5EF4-FFF2-40B4-BE49-F238E27FC236}">
                <a16:creationId xmlns:a16="http://schemas.microsoft.com/office/drawing/2014/main" id="{AB0EE0C6-7BDA-ADF9-852D-EA2FE3D8B7F3}"/>
              </a:ext>
            </a:extLst>
          </p:cNvPr>
          <p:cNvPicPr>
            <a:picLocks noGrp="1" noChangeAspect="1"/>
          </p:cNvPicPr>
          <p:nvPr>
            <p:ph idx="1"/>
          </p:nvPr>
        </p:nvPicPr>
        <p:blipFill>
          <a:blip r:embed="rId2"/>
          <a:stretch>
            <a:fillRect/>
          </a:stretch>
        </p:blipFill>
        <p:spPr>
          <a:xfrm>
            <a:off x="581192" y="962025"/>
            <a:ext cx="11182183" cy="5013325"/>
          </a:xfrm>
        </p:spPr>
      </p:pic>
    </p:spTree>
    <p:extLst>
      <p:ext uri="{BB962C8B-B14F-4D97-AF65-F5344CB8AC3E}">
        <p14:creationId xmlns:p14="http://schemas.microsoft.com/office/powerpoint/2010/main" val="89394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B4C3-26F2-3520-1F31-75F4F7F3C834}"/>
              </a:ext>
            </a:extLst>
          </p:cNvPr>
          <p:cNvSpPr>
            <a:spLocks noGrp="1"/>
          </p:cNvSpPr>
          <p:nvPr>
            <p:ph type="title"/>
          </p:nvPr>
        </p:nvSpPr>
        <p:spPr>
          <a:xfrm>
            <a:off x="581192" y="702156"/>
            <a:ext cx="11029616" cy="450369"/>
          </a:xfrm>
        </p:spPr>
        <p:txBody>
          <a:bodyPr>
            <a:normAutofit fontScale="90000"/>
          </a:bodyPr>
          <a:lstStyle/>
          <a:p>
            <a:r>
              <a:rPr lang="en-IN" dirty="0"/>
              <a:t>Host Performance</a:t>
            </a:r>
          </a:p>
        </p:txBody>
      </p:sp>
      <p:pic>
        <p:nvPicPr>
          <p:cNvPr id="5" name="Content Placeholder 4">
            <a:extLst>
              <a:ext uri="{FF2B5EF4-FFF2-40B4-BE49-F238E27FC236}">
                <a16:creationId xmlns:a16="http://schemas.microsoft.com/office/drawing/2014/main" id="{34847615-941E-3E58-541B-48B912A3FC59}"/>
              </a:ext>
            </a:extLst>
          </p:cNvPr>
          <p:cNvPicPr>
            <a:picLocks noGrp="1" noChangeAspect="1"/>
          </p:cNvPicPr>
          <p:nvPr>
            <p:ph idx="1"/>
          </p:nvPr>
        </p:nvPicPr>
        <p:blipFill>
          <a:blip r:embed="rId2"/>
          <a:stretch>
            <a:fillRect/>
          </a:stretch>
        </p:blipFill>
        <p:spPr>
          <a:xfrm>
            <a:off x="714374" y="1276350"/>
            <a:ext cx="10896433" cy="4699000"/>
          </a:xfrm>
        </p:spPr>
      </p:pic>
    </p:spTree>
    <p:extLst>
      <p:ext uri="{BB962C8B-B14F-4D97-AF65-F5344CB8AC3E}">
        <p14:creationId xmlns:p14="http://schemas.microsoft.com/office/powerpoint/2010/main" val="263017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71A3-4B86-428F-C897-DED8CED7A5F1}"/>
              </a:ext>
            </a:extLst>
          </p:cNvPr>
          <p:cNvSpPr>
            <a:spLocks noGrp="1"/>
          </p:cNvSpPr>
          <p:nvPr>
            <p:ph type="title"/>
          </p:nvPr>
        </p:nvSpPr>
        <p:spPr>
          <a:xfrm>
            <a:off x="581192" y="702156"/>
            <a:ext cx="11029616" cy="612294"/>
          </a:xfrm>
        </p:spPr>
        <p:txBody>
          <a:bodyPr/>
          <a:lstStyle/>
          <a:p>
            <a:r>
              <a:rPr lang="en-GB" dirty="0"/>
              <a:t>Review Scores and Guest Satisfaction</a:t>
            </a:r>
            <a:endParaRPr lang="en-IN" dirty="0"/>
          </a:p>
        </p:txBody>
      </p:sp>
      <p:pic>
        <p:nvPicPr>
          <p:cNvPr id="5" name="Content Placeholder 4">
            <a:extLst>
              <a:ext uri="{FF2B5EF4-FFF2-40B4-BE49-F238E27FC236}">
                <a16:creationId xmlns:a16="http://schemas.microsoft.com/office/drawing/2014/main" id="{C4C94F6F-8101-17A9-8FA4-B7641E50B70C}"/>
              </a:ext>
            </a:extLst>
          </p:cNvPr>
          <p:cNvPicPr>
            <a:picLocks noGrp="1" noChangeAspect="1"/>
          </p:cNvPicPr>
          <p:nvPr>
            <p:ph idx="1"/>
          </p:nvPr>
        </p:nvPicPr>
        <p:blipFill>
          <a:blip r:embed="rId2"/>
          <a:stretch>
            <a:fillRect/>
          </a:stretch>
        </p:blipFill>
        <p:spPr>
          <a:xfrm>
            <a:off x="270516" y="1314450"/>
            <a:ext cx="5673443" cy="5276850"/>
          </a:xfrm>
        </p:spPr>
      </p:pic>
      <p:pic>
        <p:nvPicPr>
          <p:cNvPr id="7" name="Picture 6">
            <a:extLst>
              <a:ext uri="{FF2B5EF4-FFF2-40B4-BE49-F238E27FC236}">
                <a16:creationId xmlns:a16="http://schemas.microsoft.com/office/drawing/2014/main" id="{864B6FAB-92DD-BCF0-9416-3F65CD36200C}"/>
              </a:ext>
            </a:extLst>
          </p:cNvPr>
          <p:cNvPicPr>
            <a:picLocks noChangeAspect="1"/>
          </p:cNvPicPr>
          <p:nvPr/>
        </p:nvPicPr>
        <p:blipFill>
          <a:blip r:embed="rId3"/>
          <a:stretch>
            <a:fillRect/>
          </a:stretch>
        </p:blipFill>
        <p:spPr>
          <a:xfrm>
            <a:off x="6248042" y="1738076"/>
            <a:ext cx="5125165" cy="3381847"/>
          </a:xfrm>
          <a:prstGeom prst="rect">
            <a:avLst/>
          </a:prstGeom>
        </p:spPr>
      </p:pic>
    </p:spTree>
    <p:extLst>
      <p:ext uri="{BB962C8B-B14F-4D97-AF65-F5344CB8AC3E}">
        <p14:creationId xmlns:p14="http://schemas.microsoft.com/office/powerpoint/2010/main" val="272199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DC14-6DC7-D77A-3B45-C0C67F107ADB}"/>
              </a:ext>
            </a:extLst>
          </p:cNvPr>
          <p:cNvSpPr>
            <a:spLocks noGrp="1"/>
          </p:cNvSpPr>
          <p:nvPr>
            <p:ph type="title"/>
          </p:nvPr>
        </p:nvSpPr>
        <p:spPr>
          <a:xfrm>
            <a:off x="581192" y="702156"/>
            <a:ext cx="11029616" cy="526569"/>
          </a:xfrm>
        </p:spPr>
        <p:txBody>
          <a:bodyPr/>
          <a:lstStyle/>
          <a:p>
            <a:r>
              <a:rPr lang="en-GB" dirty="0"/>
              <a:t>Review Scores and Guest Satisfaction</a:t>
            </a:r>
            <a:endParaRPr lang="en-IN" dirty="0"/>
          </a:p>
        </p:txBody>
      </p:sp>
      <p:pic>
        <p:nvPicPr>
          <p:cNvPr id="5" name="Content Placeholder 4">
            <a:extLst>
              <a:ext uri="{FF2B5EF4-FFF2-40B4-BE49-F238E27FC236}">
                <a16:creationId xmlns:a16="http://schemas.microsoft.com/office/drawing/2014/main" id="{021E8013-CFBD-384C-C64F-F3ADB4CED618}"/>
              </a:ext>
            </a:extLst>
          </p:cNvPr>
          <p:cNvPicPr>
            <a:picLocks noGrp="1" noChangeAspect="1"/>
          </p:cNvPicPr>
          <p:nvPr>
            <p:ph idx="1"/>
          </p:nvPr>
        </p:nvPicPr>
        <p:blipFill>
          <a:blip r:embed="rId2"/>
          <a:stretch>
            <a:fillRect/>
          </a:stretch>
        </p:blipFill>
        <p:spPr>
          <a:xfrm>
            <a:off x="581192" y="1352550"/>
            <a:ext cx="10715458" cy="4622800"/>
          </a:xfrm>
        </p:spPr>
      </p:pic>
    </p:spTree>
    <p:extLst>
      <p:ext uri="{BB962C8B-B14F-4D97-AF65-F5344CB8AC3E}">
        <p14:creationId xmlns:p14="http://schemas.microsoft.com/office/powerpoint/2010/main" val="20864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{F9807FDA-2A9A-40D7-BD0A-703BA0EB9C62}tf33552983_win32</Template>
  <TotalTime>98</TotalTime>
  <Words>444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2</vt:lpstr>
      <vt:lpstr>Arial</vt:lpstr>
      <vt:lpstr>Bahnschrift</vt:lpstr>
      <vt:lpstr>Franklin Gothic Book</vt:lpstr>
      <vt:lpstr>Franklin Gothic Demi</vt:lpstr>
      <vt:lpstr>Wingdings 2</vt:lpstr>
      <vt:lpstr>DividendVTI</vt:lpstr>
      <vt:lpstr>HOTEL AGGREGATOR ANALYSIS </vt:lpstr>
      <vt:lpstr>Table of Contents</vt:lpstr>
      <vt:lpstr>Problem Statement</vt:lpstr>
      <vt:lpstr>Project Objectives:</vt:lpstr>
      <vt:lpstr>Geographical insight</vt:lpstr>
      <vt:lpstr>Pricing and Availability Analysis:</vt:lpstr>
      <vt:lpstr>Host Performance</vt:lpstr>
      <vt:lpstr>Review Scores and Guest Satisfaction</vt:lpstr>
      <vt:lpstr>Review Scores and Guest Satisfaction</vt:lpstr>
      <vt:lpstr>Property Type and Room Analysis</vt:lpstr>
      <vt:lpstr>Recommendation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 </dc:title>
  <dc:creator>swaroop G</dc:creator>
  <cp:lastModifiedBy>swaroop G</cp:lastModifiedBy>
  <cp:revision>1</cp:revision>
  <dcterms:created xsi:type="dcterms:W3CDTF">2024-05-17T15:16:34Z</dcterms:created>
  <dcterms:modified xsi:type="dcterms:W3CDTF">2024-05-17T16:55:03Z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