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4"/>
  </p:notesMasterIdLst>
  <p:handoutMasterIdLst>
    <p:handoutMasterId r:id="rId15"/>
  </p:handoutMasterIdLst>
  <p:sldIdLst>
    <p:sldId id="338" r:id="rId5"/>
    <p:sldId id="327" r:id="rId6"/>
    <p:sldId id="315" r:id="rId7"/>
    <p:sldId id="329" r:id="rId8"/>
    <p:sldId id="302" r:id="rId9"/>
    <p:sldId id="339" r:id="rId10"/>
    <p:sldId id="340" r:id="rId11"/>
    <p:sldId id="341" r:id="rId12"/>
    <p:sldId id="30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10/26/2024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Autofit/>
          </a:bodyPr>
          <a:lstStyle/>
          <a:p>
            <a:pPr algn="r"/>
            <a:r>
              <a:rPr lang="en-US" b="0" dirty="0">
                <a:solidFill>
                  <a:schemeClr val="tx1"/>
                </a:solidFill>
              </a:rPr>
              <a:t>[Swaroop Atreya, </a:t>
            </a:r>
            <a:r>
              <a:rPr lang="en-IN" b="0" dirty="0"/>
              <a:t>AICTE Internship Student Registration ID) : STU66f6ed37a411e1727458615</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86400" y="2050552"/>
            <a:ext cx="5825191" cy="1378447"/>
          </a:xfrm>
        </p:spPr>
        <p:txBody>
          <a:bodyPr>
            <a:normAutofit/>
          </a:bodyPr>
          <a:lstStyle/>
          <a:p>
            <a:r>
              <a:rPr lang="en-GB" sz="3200" dirty="0"/>
              <a:t>Project Title – Superstore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92500"/>
          </a:bodyPr>
          <a:lstStyle/>
          <a:p>
            <a:pPr>
              <a:lnSpc>
                <a:spcPct val="150000"/>
              </a:lnSpc>
            </a:pPr>
            <a:r>
              <a:rPr lang="en-US" sz="2800" dirty="0"/>
              <a:t>The problem statement of the project is to implement data analysis on a superstore dataset and examine the datasets in order to find trends and draw conclusions about the information they contain.</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sz="2700" dirty="0"/>
              <a:t>1) Gathering the superstore dataset from Kaggle</a:t>
            </a:r>
            <a:br>
              <a:rPr lang="en-GB" sz="2700" dirty="0"/>
            </a:br>
            <a:r>
              <a:rPr lang="en-GB" sz="2700" dirty="0"/>
              <a:t>2) Understanding the Dataset</a:t>
            </a:r>
            <a:br>
              <a:rPr lang="en-GB" sz="2700" dirty="0"/>
            </a:br>
            <a:r>
              <a:rPr lang="en-GB" sz="2700" dirty="0"/>
              <a:t>3) Cleaning the data if any null values, N/A values are found</a:t>
            </a:r>
            <a:br>
              <a:rPr lang="en-GB" sz="2700" dirty="0"/>
            </a:br>
            <a:r>
              <a:rPr lang="en-GB" sz="2700" dirty="0"/>
              <a:t>4) Doing the necessary Statistical Analysis using Pandas </a:t>
            </a:r>
            <a:r>
              <a:rPr lang="en-GB" sz="2700" dirty="0" err="1"/>
              <a:t>dataframe</a:t>
            </a:r>
            <a:r>
              <a:rPr lang="en-GB" sz="2700" dirty="0"/>
              <a:t> </a:t>
            </a:r>
            <a:r>
              <a:rPr lang="en-GB" sz="2700" dirty="0" err="1"/>
              <a:t>df.describe</a:t>
            </a:r>
            <a:r>
              <a:rPr lang="en-GB" sz="2700" dirty="0"/>
              <a:t>() and df.info()</a:t>
            </a:r>
            <a:br>
              <a:rPr lang="en-GB" sz="2700" dirty="0"/>
            </a:br>
            <a:r>
              <a:rPr lang="en-GB" sz="2700" dirty="0"/>
              <a:t>5) Plotting the necessary </a:t>
            </a:r>
            <a:r>
              <a:rPr lang="en-GB" sz="2700" dirty="0" err="1"/>
              <a:t>vizualisations</a:t>
            </a:r>
            <a:r>
              <a:rPr lang="en-GB" sz="2700" dirty="0"/>
              <a:t> to draw out meaningful, actionable insights from data using </a:t>
            </a:r>
            <a:r>
              <a:rPr lang="en-GB" sz="2700" dirty="0" err="1"/>
              <a:t>barplot</a:t>
            </a:r>
            <a:r>
              <a:rPr lang="en-GB" sz="2700" dirty="0"/>
              <a:t> and pie charts</a:t>
            </a:r>
            <a:br>
              <a:rPr lang="en-GB" sz="2700"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sz="3600" dirty="0"/>
              <a:t>The end users are the superstore owners who want their business’s statistical analysis of their profits, sales etc..</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US" dirty="0"/>
              <a:t>Python</a:t>
            </a:r>
          </a:p>
          <a:p>
            <a:pPr lvl="1">
              <a:lnSpc>
                <a:spcPct val="150000"/>
              </a:lnSpc>
            </a:pPr>
            <a:r>
              <a:rPr lang="en-US" dirty="0"/>
              <a:t>IPYNB</a:t>
            </a:r>
          </a:p>
          <a:p>
            <a:pPr lvl="1">
              <a:lnSpc>
                <a:spcPct val="150000"/>
              </a:lnSpc>
            </a:pPr>
            <a:r>
              <a:rPr lang="en-US" dirty="0"/>
              <a:t>Pandas</a:t>
            </a:r>
          </a:p>
          <a:p>
            <a:pPr lvl="1">
              <a:lnSpc>
                <a:spcPct val="150000"/>
              </a:lnSpc>
            </a:pPr>
            <a:r>
              <a:rPr lang="en-US" dirty="0" err="1"/>
              <a:t>Numpy</a:t>
            </a:r>
            <a:endParaRPr lang="en-US" dirty="0"/>
          </a:p>
          <a:p>
            <a:pPr lvl="1">
              <a:lnSpc>
                <a:spcPct val="150000"/>
              </a:lnSpc>
            </a:pPr>
            <a:r>
              <a:rPr lang="en-US" dirty="0"/>
              <a:t>Matplotlib</a:t>
            </a:r>
          </a:p>
          <a:p>
            <a:pPr marL="457200" lvl="1" indent="0">
              <a:lnSpc>
                <a:spcPct val="150000"/>
              </a:lnSpc>
              <a:buNone/>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501940" y="11720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8264EDD5-281A-7C62-3FFC-7E9274C1C1D0}"/>
              </a:ext>
            </a:extLst>
          </p:cNvPr>
          <p:cNvPicPr>
            <a:picLocks noChangeAspect="1"/>
          </p:cNvPicPr>
          <p:nvPr/>
        </p:nvPicPr>
        <p:blipFill>
          <a:blip r:embed="rId3"/>
          <a:stretch>
            <a:fillRect/>
          </a:stretch>
        </p:blipFill>
        <p:spPr>
          <a:xfrm>
            <a:off x="-18133" y="1026367"/>
            <a:ext cx="7165382" cy="5831633"/>
          </a:xfrm>
          <a:prstGeom prst="rect">
            <a:avLst/>
          </a:prstGeom>
        </p:spPr>
      </p:pic>
      <p:sp>
        <p:nvSpPr>
          <p:cNvPr id="6" name="TextBox 5">
            <a:extLst>
              <a:ext uri="{FF2B5EF4-FFF2-40B4-BE49-F238E27FC236}">
                <a16:creationId xmlns:a16="http://schemas.microsoft.com/office/drawing/2014/main" id="{0A09D743-4D75-3FBD-609F-325FA8480927}"/>
              </a:ext>
            </a:extLst>
          </p:cNvPr>
          <p:cNvSpPr txBox="1"/>
          <p:nvPr/>
        </p:nvSpPr>
        <p:spPr>
          <a:xfrm>
            <a:off x="7977673" y="948206"/>
            <a:ext cx="4002833" cy="5355312"/>
          </a:xfrm>
          <a:prstGeom prst="rect">
            <a:avLst/>
          </a:prstGeom>
          <a:noFill/>
        </p:spPr>
        <p:txBody>
          <a:bodyPr wrap="square" rtlCol="0">
            <a:spAutoFit/>
          </a:bodyPr>
          <a:lstStyle/>
          <a:p>
            <a:r>
              <a:rPr lang="en-US" dirty="0"/>
              <a:t>This result is derived using the code</a:t>
            </a:r>
            <a:br>
              <a:rPr lang="en-US" dirty="0"/>
            </a:br>
            <a:r>
              <a:rPr lang="en-US" dirty="0" err="1"/>
              <a:t>df.groupby</a:t>
            </a:r>
            <a:r>
              <a:rPr lang="en-US" dirty="0"/>
              <a:t>(“Region”)[“Sales].sum().</a:t>
            </a:r>
            <a:r>
              <a:rPr lang="en-US" dirty="0" err="1"/>
              <a:t>plot.bar</a:t>
            </a:r>
            <a:r>
              <a:rPr lang="en-US" dirty="0"/>
              <a:t>() which means that we are</a:t>
            </a:r>
          </a:p>
          <a:p>
            <a:r>
              <a:rPr lang="en-US" dirty="0"/>
              <a:t>1) </a:t>
            </a:r>
            <a:r>
              <a:rPr lang="en-US" dirty="0" err="1"/>
              <a:t>df.groupby</a:t>
            </a:r>
            <a:r>
              <a:rPr lang="en-US" dirty="0"/>
              <a:t>(“Region): This part groups the data in the </a:t>
            </a:r>
            <a:r>
              <a:rPr lang="en-US" dirty="0" err="1"/>
              <a:t>dataframe</a:t>
            </a:r>
            <a:r>
              <a:rPr lang="en-US" dirty="0"/>
              <a:t>(</a:t>
            </a:r>
            <a:r>
              <a:rPr lang="en-US" dirty="0" err="1"/>
              <a:t>df</a:t>
            </a:r>
            <a:r>
              <a:rPr lang="en-US" dirty="0"/>
              <a:t>) by the “Region” column. This means that data from different regions will be considered separately.</a:t>
            </a:r>
            <a:br>
              <a:rPr lang="en-US" dirty="0"/>
            </a:br>
            <a:r>
              <a:rPr lang="en-US" dirty="0"/>
              <a:t>2) [“Sales”].sum(): This calculates the sum of the “Sales” column for each group created in the previous step. In other words, it calculates the total sales for each region.</a:t>
            </a:r>
            <a:br>
              <a:rPr lang="en-US" dirty="0"/>
            </a:br>
            <a:r>
              <a:rPr lang="en-US" dirty="0"/>
              <a:t>3) .</a:t>
            </a:r>
            <a:r>
              <a:rPr lang="en-US" dirty="0" err="1"/>
              <a:t>plot.bar</a:t>
            </a:r>
            <a:r>
              <a:rPr lang="en-US" dirty="0"/>
              <a:t>(): This plots the calculated sums as a bar chart, where each bar represents a region and its height corresponds to the total sales in that region</a:t>
            </a:r>
          </a:p>
          <a:p>
            <a:r>
              <a:rPr lang="en-US" dirty="0"/>
              <a:t> </a:t>
            </a:r>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97417-0799-52A5-5F9A-109103C6324F}"/>
              </a:ext>
            </a:extLst>
          </p:cNvPr>
          <p:cNvSpPr>
            <a:spLocks noGrp="1"/>
          </p:cNvSpPr>
          <p:nvPr>
            <p:ph type="body" sz="quarter" idx="12"/>
          </p:nvPr>
        </p:nvSpPr>
        <p:spPr/>
        <p:txBody>
          <a:bodyPr/>
          <a:lstStyle/>
          <a:p>
            <a:endParaRPr lang="en-IN" dirty="0"/>
          </a:p>
        </p:txBody>
      </p:sp>
      <p:sp>
        <p:nvSpPr>
          <p:cNvPr id="4" name="Title 3">
            <a:extLst>
              <a:ext uri="{FF2B5EF4-FFF2-40B4-BE49-F238E27FC236}">
                <a16:creationId xmlns:a16="http://schemas.microsoft.com/office/drawing/2014/main" id="{8BBCF367-BB7A-F009-A3C1-8D24E2D2B9DB}"/>
              </a:ext>
            </a:extLst>
          </p:cNvPr>
          <p:cNvSpPr>
            <a:spLocks noGrp="1"/>
          </p:cNvSpPr>
          <p:nvPr>
            <p:ph type="title"/>
          </p:nvPr>
        </p:nvSpPr>
        <p:spPr>
          <a:xfrm>
            <a:off x="0" y="0"/>
            <a:ext cx="4275138" cy="830997"/>
          </a:xfrm>
        </p:spPr>
        <p:txBody>
          <a:bodyPr/>
          <a:lstStyle/>
          <a:p>
            <a:r>
              <a:rPr lang="en-US" dirty="0"/>
              <a:t>RESULTS</a:t>
            </a:r>
            <a:endParaRPr lang="en-IN" dirty="0"/>
          </a:p>
        </p:txBody>
      </p:sp>
      <p:pic>
        <p:nvPicPr>
          <p:cNvPr id="6" name="Picture 5">
            <a:extLst>
              <a:ext uri="{FF2B5EF4-FFF2-40B4-BE49-F238E27FC236}">
                <a16:creationId xmlns:a16="http://schemas.microsoft.com/office/drawing/2014/main" id="{4992F526-9636-A93D-DFC8-6DFC9E70BCDF}"/>
              </a:ext>
            </a:extLst>
          </p:cNvPr>
          <p:cNvPicPr>
            <a:picLocks noChangeAspect="1"/>
          </p:cNvPicPr>
          <p:nvPr/>
        </p:nvPicPr>
        <p:blipFill>
          <a:blip r:embed="rId2"/>
          <a:stretch>
            <a:fillRect/>
          </a:stretch>
        </p:blipFill>
        <p:spPr>
          <a:xfrm>
            <a:off x="0" y="979714"/>
            <a:ext cx="6813812" cy="5701004"/>
          </a:xfrm>
          <a:prstGeom prst="rect">
            <a:avLst/>
          </a:prstGeom>
        </p:spPr>
      </p:pic>
      <p:sp>
        <p:nvSpPr>
          <p:cNvPr id="8" name="TextBox 7">
            <a:extLst>
              <a:ext uri="{FF2B5EF4-FFF2-40B4-BE49-F238E27FC236}">
                <a16:creationId xmlns:a16="http://schemas.microsoft.com/office/drawing/2014/main" id="{83C03F74-53A9-DF4A-1C7F-C260944DBA9E}"/>
              </a:ext>
            </a:extLst>
          </p:cNvPr>
          <p:cNvSpPr txBox="1"/>
          <p:nvPr/>
        </p:nvSpPr>
        <p:spPr>
          <a:xfrm>
            <a:off x="7455159" y="727788"/>
            <a:ext cx="4609323" cy="4247317"/>
          </a:xfrm>
          <a:prstGeom prst="rect">
            <a:avLst/>
          </a:prstGeom>
          <a:noFill/>
        </p:spPr>
        <p:txBody>
          <a:bodyPr wrap="square" rtlCol="0">
            <a:spAutoFit/>
          </a:bodyPr>
          <a:lstStyle/>
          <a:p>
            <a:r>
              <a:rPr lang="en-US" dirty="0"/>
              <a:t>This result is derived using the code</a:t>
            </a:r>
            <a:br>
              <a:rPr lang="en-US" dirty="0"/>
            </a:br>
            <a:r>
              <a:rPr lang="en-US" dirty="0" err="1"/>
              <a:t>df.groupby</a:t>
            </a:r>
            <a:r>
              <a:rPr lang="en-US" dirty="0"/>
              <a:t>(“Region”)[“Profit”].sum().</a:t>
            </a:r>
            <a:r>
              <a:rPr lang="en-US" dirty="0" err="1"/>
              <a:t>plot.bar</a:t>
            </a:r>
            <a:r>
              <a:rPr lang="en-US" dirty="0"/>
              <a:t>() which means that we are</a:t>
            </a:r>
            <a:br>
              <a:rPr lang="en-US" dirty="0"/>
            </a:br>
            <a:r>
              <a:rPr lang="en-US" dirty="0"/>
              <a:t>1) Grouping by Region: The data is grouped by the “Region” Column</a:t>
            </a:r>
            <a:br>
              <a:rPr lang="en-US" dirty="0"/>
            </a:br>
            <a:r>
              <a:rPr lang="en-US" dirty="0"/>
              <a:t>2) Calculating total profit: The sum() function calculates the total profit for each region</a:t>
            </a:r>
            <a:br>
              <a:rPr lang="en-US" dirty="0"/>
            </a:br>
            <a:r>
              <a:rPr lang="en-US" dirty="0"/>
              <a:t>3) Plotting the bar chart: The .</a:t>
            </a:r>
            <a:r>
              <a:rPr lang="en-US" dirty="0" err="1"/>
              <a:t>plot.bar</a:t>
            </a:r>
            <a:r>
              <a:rPr lang="en-US" dirty="0"/>
              <a:t>() function creates a bar chart where:</a:t>
            </a:r>
            <a:br>
              <a:rPr lang="en-US" dirty="0"/>
            </a:br>
            <a:r>
              <a:rPr lang="en-US" dirty="0"/>
              <a:t>X-axis: Represents the different regions (Central, East, South, West)</a:t>
            </a:r>
            <a:br>
              <a:rPr lang="en-US" dirty="0"/>
            </a:br>
            <a:r>
              <a:rPr lang="en-US" dirty="0"/>
              <a:t>Y-axis: Represents the total profit for each region</a:t>
            </a:r>
          </a:p>
          <a:p>
            <a:endParaRPr lang="en-IN" dirty="0"/>
          </a:p>
        </p:txBody>
      </p:sp>
    </p:spTree>
    <p:extLst>
      <p:ext uri="{BB962C8B-B14F-4D97-AF65-F5344CB8AC3E}">
        <p14:creationId xmlns:p14="http://schemas.microsoft.com/office/powerpoint/2010/main" val="885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432C64-69DC-7B5A-E29F-49BEF6AD77C0}"/>
              </a:ext>
            </a:extLst>
          </p:cNvPr>
          <p:cNvSpPr>
            <a:spLocks noGrp="1"/>
          </p:cNvSpPr>
          <p:nvPr>
            <p:ph type="body" sz="quarter" idx="12"/>
          </p:nvPr>
        </p:nvSpPr>
        <p:spPr/>
        <p:txBody>
          <a:bodyPr/>
          <a:lstStyle/>
          <a:p>
            <a:endParaRPr lang="en-IN" dirty="0"/>
          </a:p>
        </p:txBody>
      </p:sp>
      <p:sp>
        <p:nvSpPr>
          <p:cNvPr id="4" name="Title 3">
            <a:extLst>
              <a:ext uri="{FF2B5EF4-FFF2-40B4-BE49-F238E27FC236}">
                <a16:creationId xmlns:a16="http://schemas.microsoft.com/office/drawing/2014/main" id="{22CF70F7-42A4-23F8-85A4-A22AC43E9897}"/>
              </a:ext>
            </a:extLst>
          </p:cNvPr>
          <p:cNvSpPr>
            <a:spLocks noGrp="1"/>
          </p:cNvSpPr>
          <p:nvPr>
            <p:ph type="title"/>
          </p:nvPr>
        </p:nvSpPr>
        <p:spPr>
          <a:xfrm>
            <a:off x="0" y="51395"/>
            <a:ext cx="4275138" cy="830997"/>
          </a:xfrm>
        </p:spPr>
        <p:txBody>
          <a:bodyPr/>
          <a:lstStyle/>
          <a:p>
            <a:r>
              <a:rPr lang="en-US" dirty="0"/>
              <a:t>RESULTS</a:t>
            </a:r>
            <a:endParaRPr lang="en-IN" dirty="0"/>
          </a:p>
        </p:txBody>
      </p:sp>
      <p:pic>
        <p:nvPicPr>
          <p:cNvPr id="6" name="Picture 5">
            <a:extLst>
              <a:ext uri="{FF2B5EF4-FFF2-40B4-BE49-F238E27FC236}">
                <a16:creationId xmlns:a16="http://schemas.microsoft.com/office/drawing/2014/main" id="{D92A79D5-A800-AF99-F22A-4A15C892DF5F}"/>
              </a:ext>
            </a:extLst>
          </p:cNvPr>
          <p:cNvPicPr>
            <a:picLocks noChangeAspect="1"/>
          </p:cNvPicPr>
          <p:nvPr/>
        </p:nvPicPr>
        <p:blipFill>
          <a:blip r:embed="rId2"/>
          <a:stretch>
            <a:fillRect/>
          </a:stretch>
        </p:blipFill>
        <p:spPr>
          <a:xfrm>
            <a:off x="0" y="786181"/>
            <a:ext cx="6220693" cy="5982535"/>
          </a:xfrm>
          <a:prstGeom prst="rect">
            <a:avLst/>
          </a:prstGeom>
        </p:spPr>
      </p:pic>
      <p:sp>
        <p:nvSpPr>
          <p:cNvPr id="7" name="TextBox 6">
            <a:extLst>
              <a:ext uri="{FF2B5EF4-FFF2-40B4-BE49-F238E27FC236}">
                <a16:creationId xmlns:a16="http://schemas.microsoft.com/office/drawing/2014/main" id="{36706A14-67A0-EA36-2138-C4FB1FF3A0FE}"/>
              </a:ext>
            </a:extLst>
          </p:cNvPr>
          <p:cNvSpPr txBox="1"/>
          <p:nvPr/>
        </p:nvSpPr>
        <p:spPr>
          <a:xfrm>
            <a:off x="6680718" y="882392"/>
            <a:ext cx="5187821" cy="5078313"/>
          </a:xfrm>
          <a:prstGeom prst="rect">
            <a:avLst/>
          </a:prstGeom>
          <a:noFill/>
        </p:spPr>
        <p:txBody>
          <a:bodyPr wrap="square" rtlCol="0">
            <a:spAutoFit/>
          </a:bodyPr>
          <a:lstStyle/>
          <a:p>
            <a:r>
              <a:rPr lang="en-US" dirty="0"/>
              <a:t>Group and Sum:</a:t>
            </a:r>
            <a:br>
              <a:rPr lang="en-US" dirty="0"/>
            </a:br>
            <a:r>
              <a:rPr lang="en-US" dirty="0" err="1"/>
              <a:t>df.groupby</a:t>
            </a:r>
            <a:r>
              <a:rPr lang="en-US" dirty="0"/>
              <a:t>(“Region): This part groups the </a:t>
            </a:r>
            <a:r>
              <a:rPr lang="en-US" dirty="0" err="1"/>
              <a:t>dataframe</a:t>
            </a:r>
            <a:r>
              <a:rPr lang="en-US" dirty="0"/>
              <a:t> </a:t>
            </a:r>
            <a:r>
              <a:rPr lang="en-US" dirty="0" err="1"/>
              <a:t>df</a:t>
            </a:r>
            <a:r>
              <a:rPr lang="en-US" dirty="0"/>
              <a:t> by the “Region” column. This creates a grouping object where each group contains rows with the same “Region” value</a:t>
            </a:r>
            <a:br>
              <a:rPr lang="en-US" dirty="0"/>
            </a:br>
            <a:r>
              <a:rPr lang="en-US" dirty="0"/>
              <a:t>[“Sales”]: This selects the “Sales” column from each group</a:t>
            </a:r>
            <a:br>
              <a:rPr lang="en-US" dirty="0"/>
            </a:br>
            <a:r>
              <a:rPr lang="en-US" dirty="0"/>
              <a:t>.sum(): This calculates the sum of the sales within each group</a:t>
            </a:r>
            <a:br>
              <a:rPr lang="en-US" dirty="0"/>
            </a:br>
            <a:br>
              <a:rPr lang="en-US" dirty="0"/>
            </a:br>
            <a:r>
              <a:rPr lang="en-US" dirty="0"/>
              <a:t>Plotting a Pie Chart:</a:t>
            </a:r>
            <a:br>
              <a:rPr lang="en-US" dirty="0"/>
            </a:br>
            <a:r>
              <a:rPr lang="en-US" dirty="0"/>
              <a:t>.plot().pie(): This method is used to create a pie chart. It takes the aggregated data from the previous step.</a:t>
            </a:r>
            <a:br>
              <a:rPr lang="en-US" dirty="0"/>
            </a:br>
            <a:r>
              <a:rPr lang="en-US" dirty="0" err="1"/>
              <a:t>autopct</a:t>
            </a:r>
            <a:r>
              <a:rPr lang="en-US" dirty="0"/>
              <a:t>=“1.0f%%”: This argument specifies the format for percentage labels on the pie chart.</a:t>
            </a:r>
            <a:br>
              <a:rPr lang="en-US" dirty="0"/>
            </a:br>
            <a:r>
              <a:rPr lang="en-US" dirty="0"/>
              <a:t>This means one decimal place(.0) and a percentage sign(%)</a:t>
            </a:r>
            <a:endParaRPr lang="en-IN" dirty="0"/>
          </a:p>
        </p:txBody>
      </p:sp>
    </p:spTree>
    <p:extLst>
      <p:ext uri="{BB962C8B-B14F-4D97-AF65-F5344CB8AC3E}">
        <p14:creationId xmlns:p14="http://schemas.microsoft.com/office/powerpoint/2010/main" val="51595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3037024"/>
            <a:ext cx="11340000" cy="700114"/>
          </a:xfrm>
          <a:prstGeom prst="rect">
            <a:avLst/>
          </a:prstGeom>
        </p:spPr>
        <p:txBody>
          <a:bodyPr anchor="ctr">
            <a:noAutofit/>
          </a:bodyPr>
          <a:lstStyle/>
          <a:p>
            <a:pPr algn="ctr"/>
            <a:r>
              <a:rPr lang="en-US" sz="72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585</TotalTime>
  <Words>556</Words>
  <Application>Microsoft Office PowerPoint</Application>
  <PresentationFormat>Widescreen</PresentationFormat>
  <Paragraphs>25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Project Title – Superstore Data Analysis</vt:lpstr>
      <vt:lpstr>PROBLEM  STATEMENT</vt:lpstr>
      <vt:lpstr>Project Description 1) Gathering the superstore dataset from Kaggle 2) Understanding the Dataset 3) Cleaning the data if any null values, N/A values are found 4) Doing the necessary Statistical Analysis using Pandas dataframe df.describe() and df.info() 5) Plotting the necessary vizualisations to draw out meaningful, actionable insights from data using barplot and pie charts  </vt:lpstr>
      <vt:lpstr>WHO ARE THE END USERS?</vt:lpstr>
      <vt:lpstr>Technology Used</vt:lpstr>
      <vt:lpstr>RESULTS </vt:lpstr>
      <vt:lpstr>RESULTS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SWAROOP ATREYA</cp:lastModifiedBy>
  <cp:revision>74</cp:revision>
  <dcterms:created xsi:type="dcterms:W3CDTF">2021-07-11T13:13:15Z</dcterms:created>
  <dcterms:modified xsi:type="dcterms:W3CDTF">2024-10-26T17:37:07Z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