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17"/>
  </p:notesMasterIdLst>
  <p:handoutMasterIdLst>
    <p:handoutMasterId r:id="rId18"/>
  </p:handoutMasterIdLst>
  <p:sldIdLst>
    <p:sldId id="863" r:id="rId4"/>
    <p:sldId id="868" r:id="rId5"/>
    <p:sldId id="870" r:id="rId6"/>
    <p:sldId id="873" r:id="rId7"/>
    <p:sldId id="897" r:id="rId8"/>
    <p:sldId id="867" r:id="rId9"/>
    <p:sldId id="895" r:id="rId10"/>
    <p:sldId id="896" r:id="rId11"/>
    <p:sldId id="883" r:id="rId12"/>
    <p:sldId id="899" r:id="rId13"/>
    <p:sldId id="898" r:id="rId14"/>
    <p:sldId id="809" r:id="rId15"/>
    <p:sldId id="894" r:id="rId16"/>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3"/>
            <p14:sldId id="868"/>
            <p14:sldId id="870"/>
            <p14:sldId id="873"/>
            <p14:sldId id="897"/>
            <p14:sldId id="867"/>
            <p14:sldId id="895"/>
            <p14:sldId id="896"/>
            <p14:sldId id="883"/>
            <p14:sldId id="899"/>
            <p14:sldId id="898"/>
          </p14:sldIdLst>
        </p14:section>
        <p14:section name="CREDITS &amp; COPYRIGHTS" id="{96A22112-93F8-4FC4-92DC-51B794962ED1}">
          <p14:sldIdLst>
            <p14:sldId id="809"/>
            <p14:sldId id="89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43C"/>
    <a:srgbClr val="3D4149"/>
    <a:srgbClr val="130C28"/>
    <a:srgbClr val="615474"/>
    <a:srgbClr val="D4A36E"/>
    <a:srgbClr val="8DB1C4"/>
    <a:srgbClr val="F9BE75"/>
    <a:srgbClr val="E4625C"/>
    <a:srgbClr val="403551"/>
    <a:srgbClr val="CE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5417" autoAdjust="0"/>
  </p:normalViewPr>
  <p:slideViewPr>
    <p:cSldViewPr>
      <p:cViewPr varScale="1">
        <p:scale>
          <a:sx n="75" d="100"/>
          <a:sy n="75" d="100"/>
        </p:scale>
        <p:origin x="667" y="53"/>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12/1/2023</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12/1/2023</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1314464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395876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421622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140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2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434688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3065793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72269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379753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419267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320603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openclipart.org/detail/35413/tango%20applications%20system" TargetMode="Externa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hyperlink" Target="https://pixabay.com/en/ux-design-webdesign-app-mobile-787980/"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1.jp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digitalprinciples.org/cross-post-new-and-improved-tools-and-methods-for-measuring-through-the-digital-principl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2675620" y="2420888"/>
            <a:ext cx="6840760" cy="2607990"/>
          </a:xfrm>
        </p:spPr>
        <p:txBody>
          <a:bodyPr anchor="ctr">
            <a:normAutofit/>
          </a:bodyPr>
          <a:lstStyle/>
          <a:p>
            <a:r>
              <a:rPr lang="en-US" sz="7000" dirty="0">
                <a:latin typeface="Californian FB" panose="0207040306080B030204" pitchFamily="18" charset="0"/>
                <a:cs typeface="Aptos Serif" panose="020B0502040204020203" pitchFamily="18" charset="0"/>
              </a:rPr>
              <a:t>Disha</a:t>
            </a:r>
            <a:br>
              <a:rPr lang="en-IN" dirty="0"/>
            </a:br>
            <a:r>
              <a:rPr lang="en-US" sz="4000" dirty="0">
                <a:solidFill>
                  <a:srgbClr val="D0343C"/>
                </a:solidFill>
              </a:rPr>
              <a:t>Indoor Navigation using Augmented Reality </a:t>
            </a:r>
            <a:endParaRPr lang="en-US" dirty="0">
              <a:solidFill>
                <a:srgbClr val="D0343C"/>
              </a:solidFill>
            </a:endParaRPr>
          </a:p>
        </p:txBody>
      </p:sp>
      <p:pic>
        <p:nvPicPr>
          <p:cNvPr id="9" name="Picture 8">
            <a:extLst>
              <a:ext uri="{FF2B5EF4-FFF2-40B4-BE49-F238E27FC236}">
                <a16:creationId xmlns:a16="http://schemas.microsoft.com/office/drawing/2014/main" id="{B27934C0-6C67-4F30-A863-2B2676D76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116632"/>
            <a:ext cx="1393628" cy="646095"/>
          </a:xfrm>
          <a:prstGeom prst="roundRect">
            <a:avLst>
              <a:gd name="adj" fmla="val 34069"/>
            </a:avLst>
          </a:prstGeom>
          <a:solidFill>
            <a:srgbClr val="FFFFFF">
              <a:shade val="85000"/>
            </a:srgbClr>
          </a:solidFill>
          <a:ln>
            <a:noFill/>
          </a:ln>
          <a:effectLst>
            <a:reflection blurRad="12700" stA="38000" endPos="28000" dist="5000" dir="5400000" sy="-100000" algn="bl" rotWithShape="0"/>
          </a:effectLst>
        </p:spPr>
      </p:pic>
      <p:sp>
        <p:nvSpPr>
          <p:cNvPr id="11" name="Textbos: Create Your">
            <a:hlinkClick r:id="rId4" action="ppaction://hlinksldjump"/>
            <a:extLst>
              <a:ext uri="{FF2B5EF4-FFF2-40B4-BE49-F238E27FC236}">
                <a16:creationId xmlns:a16="http://schemas.microsoft.com/office/drawing/2014/main" id="{2940AC9C-D48E-41BD-AE4C-2E476A5996E3}"/>
              </a:ext>
            </a:extLst>
          </p:cNvPr>
          <p:cNvSpPr txBox="1"/>
          <p:nvPr/>
        </p:nvSpPr>
        <p:spPr>
          <a:xfrm>
            <a:off x="335360" y="1093416"/>
            <a:ext cx="8142860" cy="438582"/>
          </a:xfrm>
          <a:prstGeom prst="rect">
            <a:avLst/>
          </a:prstGeom>
          <a:noFill/>
        </p:spPr>
        <p:txBody>
          <a:bodyPr wrap="square" lIns="0"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rPr>
              <a:t>A Project Presentation on</a:t>
            </a:r>
          </a:p>
        </p:txBody>
      </p:sp>
      <p:sp>
        <p:nvSpPr>
          <p:cNvPr id="12" name="Textbos: Create Your">
            <a:hlinkClick r:id="rId4" action="ppaction://hlinksldjump"/>
            <a:extLst>
              <a:ext uri="{FF2B5EF4-FFF2-40B4-BE49-F238E27FC236}">
                <a16:creationId xmlns:a16="http://schemas.microsoft.com/office/drawing/2014/main" id="{10A7817B-CA62-41D0-98E1-1A986A016A0E}"/>
              </a:ext>
            </a:extLst>
          </p:cNvPr>
          <p:cNvSpPr txBox="1"/>
          <p:nvPr/>
        </p:nvSpPr>
        <p:spPr>
          <a:xfrm>
            <a:off x="2351584" y="5145193"/>
            <a:ext cx="7488832" cy="914501"/>
          </a:xfrm>
          <a:prstGeom prst="rect">
            <a:avLst/>
          </a:prstGeom>
          <a:noFill/>
        </p:spPr>
        <p:txBody>
          <a:bodyPr wrap="square" lIns="0" rtlCol="0" anchor="ctr">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000" b="1" u="none" strike="noStrike" kern="1200" cap="none" spc="0" normalizeH="0" noProof="0" dirty="0">
                <a:ln>
                  <a:noFill/>
                </a:ln>
                <a:solidFill>
                  <a:schemeClr val="bg1"/>
                </a:solidFill>
                <a:effectLst/>
                <a:uLnTx/>
                <a:uFillTx/>
                <a:latin typeface="Montserrat" panose="00000500000000000000" pitchFamily="2" charset="0"/>
                <a:ea typeface="+mn-ea"/>
                <a:cs typeface="+mn-cs"/>
              </a:rPr>
              <a:t>Department of Computer Science and Engineering</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000" b="1" u="none" strike="noStrike" kern="1200" cap="none" spc="0" normalizeH="0" noProof="0" dirty="0">
                <a:ln>
                  <a:noFill/>
                </a:ln>
                <a:solidFill>
                  <a:schemeClr val="bg1"/>
                </a:solidFill>
                <a:effectLst/>
                <a:uLnTx/>
                <a:uFillTx/>
                <a:latin typeface="Montserrat" panose="00000500000000000000" pitchFamily="2" charset="0"/>
                <a:ea typeface="+mn-ea"/>
                <a:cs typeface="+mn-cs"/>
              </a:rPr>
              <a:t>KIT’s College of Engineering (Autonomous), Kolhapur</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000" b="1" u="none" strike="noStrike" kern="1200" cap="none" spc="0" normalizeH="0" noProof="0" dirty="0">
                <a:ln>
                  <a:noFill/>
                </a:ln>
                <a:solidFill>
                  <a:schemeClr val="bg1"/>
                </a:solidFill>
                <a:effectLst/>
                <a:uLnTx/>
                <a:uFillTx/>
                <a:latin typeface="Montserrat" panose="00000500000000000000" pitchFamily="2" charset="0"/>
                <a:ea typeface="+mn-ea"/>
                <a:cs typeface="+mn-cs"/>
              </a:rPr>
              <a:t>Year 2023-23</a:t>
            </a:r>
          </a:p>
        </p:txBody>
      </p:sp>
    </p:spTree>
    <p:extLst>
      <p:ext uri="{BB962C8B-B14F-4D97-AF65-F5344CB8AC3E}">
        <p14:creationId xmlns:p14="http://schemas.microsoft.com/office/powerpoint/2010/main" val="509776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049374"/>
            <a:ext cx="6264696" cy="869320"/>
          </a:xfrm>
        </p:spPr>
        <p:txBody>
          <a:bodyPr anchor="ctr">
            <a:normAutofit fontScale="90000"/>
          </a:bodyPr>
          <a:lstStyle/>
          <a:p>
            <a:pPr marL="0" algn="just" rtl="0" eaLnBrk="1" fontAlgn="base" latinLnBrk="0" hangingPunct="1">
              <a:spcBef>
                <a:spcPts val="0"/>
              </a:spcBef>
              <a:spcAft>
                <a:spcPts val="0"/>
              </a:spcAft>
            </a:pPr>
            <a:r>
              <a:rPr lang="en-US" sz="6000" b="1" kern="1200" spc="100" dirty="0">
                <a:solidFill>
                  <a:srgbClr val="3D4149"/>
                </a:solidFill>
                <a:effectLst/>
                <a:latin typeface="Calibri" panose="020F0502020204030204" pitchFamily="34" charset="0"/>
                <a:ea typeface="+mn-ea"/>
                <a:cs typeface="+mn-cs"/>
              </a:rPr>
              <a:t>System Architecture </a:t>
            </a:r>
            <a:endParaRPr lang="en-IN" sz="9600" b="1" dirty="0">
              <a:solidFill>
                <a:srgbClr val="3D4149"/>
              </a:solidFill>
              <a:effectLst/>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10</a:t>
            </a:fld>
            <a:endParaRPr lang="en-US"/>
          </a:p>
        </p:txBody>
      </p:sp>
      <p:cxnSp>
        <p:nvCxnSpPr>
          <p:cNvPr id="7" name="Straight Connector 6">
            <a:extLst>
              <a:ext uri="{FF2B5EF4-FFF2-40B4-BE49-F238E27FC236}">
                <a16:creationId xmlns:a16="http://schemas.microsoft.com/office/drawing/2014/main" id="{B9ADED2F-5621-48FD-AB4C-71938B16E3FD}"/>
              </a:ext>
            </a:extLst>
          </p:cNvPr>
          <p:cNvCxnSpPr/>
          <p:nvPr/>
        </p:nvCxnSpPr>
        <p:spPr>
          <a:xfrm>
            <a:off x="479376" y="1918694"/>
            <a:ext cx="576064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0402AF-562E-DAA3-FB08-FF90DF6EDC1C}"/>
              </a:ext>
            </a:extLst>
          </p:cNvPr>
          <p:cNvPicPr>
            <a:picLocks noChangeAspect="1"/>
          </p:cNvPicPr>
          <p:nvPr/>
        </p:nvPicPr>
        <p:blipFill>
          <a:blip r:embed="rId3"/>
          <a:stretch>
            <a:fillRect/>
          </a:stretch>
        </p:blipFill>
        <p:spPr>
          <a:xfrm>
            <a:off x="238703" y="2681225"/>
            <a:ext cx="7128792" cy="3755863"/>
          </a:xfrm>
          <a:prstGeom prst="rect">
            <a:avLst/>
          </a:prstGeom>
        </p:spPr>
      </p:pic>
      <p:pic>
        <p:nvPicPr>
          <p:cNvPr id="14" name="Picture 13" descr="A grey and white gear with a black background&#10;&#10;Description automatically generated">
            <a:extLst>
              <a:ext uri="{FF2B5EF4-FFF2-40B4-BE49-F238E27FC236}">
                <a16:creationId xmlns:a16="http://schemas.microsoft.com/office/drawing/2014/main" id="{D215F786-BEFF-01DB-2F3B-45EE231DD34A}"/>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330765" y="460733"/>
            <a:ext cx="1240075" cy="1240075"/>
          </a:xfrm>
          <a:prstGeom prst="rect">
            <a:avLst/>
          </a:prstGeom>
        </p:spPr>
      </p:pic>
      <p:pic>
        <p:nvPicPr>
          <p:cNvPr id="15" name="Picture 14">
            <a:extLst>
              <a:ext uri="{FF2B5EF4-FFF2-40B4-BE49-F238E27FC236}">
                <a16:creationId xmlns:a16="http://schemas.microsoft.com/office/drawing/2014/main" id="{3E95C614-3D26-BC36-4CC8-18D8290EC484}"/>
              </a:ext>
            </a:extLst>
          </p:cNvPr>
          <p:cNvPicPr>
            <a:picLocks noChangeAspect="1"/>
          </p:cNvPicPr>
          <p:nvPr/>
        </p:nvPicPr>
        <p:blipFill>
          <a:blip r:embed="rId6"/>
          <a:stretch>
            <a:fillRect/>
          </a:stretch>
        </p:blipFill>
        <p:spPr>
          <a:xfrm>
            <a:off x="8711967" y="1452014"/>
            <a:ext cx="1237595" cy="1237595"/>
          </a:xfrm>
          <a:prstGeom prst="rect">
            <a:avLst/>
          </a:prstGeom>
        </p:spPr>
      </p:pic>
      <p:pic>
        <p:nvPicPr>
          <p:cNvPr id="16" name="Picture 15" descr="A grey and white gear with a black background&#10;&#10;Description automatically generated">
            <a:extLst>
              <a:ext uri="{FF2B5EF4-FFF2-40B4-BE49-F238E27FC236}">
                <a16:creationId xmlns:a16="http://schemas.microsoft.com/office/drawing/2014/main" id="{5F7A2667-D594-EE75-2E0C-B5FEE98138F2}"/>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47210" y="1441150"/>
            <a:ext cx="1240075" cy="1240075"/>
          </a:xfrm>
          <a:prstGeom prst="rect">
            <a:avLst/>
          </a:prstGeom>
        </p:spPr>
      </p:pic>
    </p:spTree>
    <p:extLst>
      <p:ext uri="{BB962C8B-B14F-4D97-AF65-F5344CB8AC3E}">
        <p14:creationId xmlns:p14="http://schemas.microsoft.com/office/powerpoint/2010/main" val="2263219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516553" y="478515"/>
            <a:ext cx="4796408" cy="1105252"/>
          </a:xfrm>
        </p:spPr>
        <p:txBody>
          <a:bodyPr anchor="ctr">
            <a:normAutofit/>
          </a:bodyPr>
          <a:lstStyle/>
          <a:p>
            <a:pPr algn="ctr"/>
            <a:r>
              <a:rPr lang="en-US" sz="6000" kern="1200" spc="100" dirty="0">
                <a:solidFill>
                  <a:srgbClr val="FFFFFF"/>
                </a:solidFill>
                <a:effectLst/>
                <a:latin typeface="Calibri" panose="020F0502020204030204" pitchFamily="34" charset="0"/>
                <a:ea typeface="+mn-ea"/>
                <a:cs typeface="+mn-cs"/>
              </a:rPr>
              <a:t>UI Design</a:t>
            </a:r>
            <a:endParaRPr lang="en-US" dirty="0"/>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11</a:t>
            </a:fld>
            <a:endParaRPr lang="en-US"/>
          </a:p>
        </p:txBody>
      </p:sp>
      <p:cxnSp>
        <p:nvCxnSpPr>
          <p:cNvPr id="9" name="Straight Connector 8">
            <a:extLst>
              <a:ext uri="{FF2B5EF4-FFF2-40B4-BE49-F238E27FC236}">
                <a16:creationId xmlns:a16="http://schemas.microsoft.com/office/drawing/2014/main" id="{A28142AB-8A45-4877-A89C-A1DC5FBCA46D}"/>
              </a:ext>
            </a:extLst>
          </p:cNvPr>
          <p:cNvCxnSpPr>
            <a:cxnSpLocks/>
          </p:cNvCxnSpPr>
          <p:nvPr/>
        </p:nvCxnSpPr>
        <p:spPr>
          <a:xfrm>
            <a:off x="407368" y="1556792"/>
            <a:ext cx="61173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descr="A logo of a location&#10;&#10;Description automatically generated">
            <a:extLst>
              <a:ext uri="{FF2B5EF4-FFF2-40B4-BE49-F238E27FC236}">
                <a16:creationId xmlns:a16="http://schemas.microsoft.com/office/drawing/2014/main" id="{EF02F2A8-489C-E4CC-B0F6-1265420E3A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12" y="1916832"/>
            <a:ext cx="1899674" cy="4221497"/>
          </a:xfrm>
          <a:prstGeom prst="rect">
            <a:avLst/>
          </a:prstGeom>
        </p:spPr>
      </p:pic>
      <p:pic>
        <p:nvPicPr>
          <p:cNvPr id="7" name="Picture 6" descr="A screenshot of a login screen&#10;&#10;Description automatically generated">
            <a:extLst>
              <a:ext uri="{FF2B5EF4-FFF2-40B4-BE49-F238E27FC236}">
                <a16:creationId xmlns:a16="http://schemas.microsoft.com/office/drawing/2014/main" id="{4AB0986F-00AE-2FB3-3373-B4A29B55D4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8503" y="1916832"/>
            <a:ext cx="1899674" cy="4221497"/>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54AF0965-27AA-AAC0-877B-18EDD71265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4158" y="1921416"/>
            <a:ext cx="1899674" cy="4221497"/>
          </a:xfrm>
          <a:prstGeom prst="rect">
            <a:avLst/>
          </a:prstGeom>
        </p:spPr>
      </p:pic>
      <p:pic>
        <p:nvPicPr>
          <p:cNvPr id="14" name="Picture Placeholder 13" descr="A person writing on a green post it note&#10;&#10;Description automatically generated">
            <a:extLst>
              <a:ext uri="{FF2B5EF4-FFF2-40B4-BE49-F238E27FC236}">
                <a16:creationId xmlns:a16="http://schemas.microsoft.com/office/drawing/2014/main" id="{EA8DFE5F-C55B-8486-151B-4514B52A1388}"/>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083" r="1083"/>
          <a:stretch>
            <a:fillRect/>
          </a:stretch>
        </p:blipFill>
        <p:spPr/>
      </p:pic>
    </p:spTree>
    <p:extLst>
      <p:ext uri="{BB962C8B-B14F-4D97-AF65-F5344CB8AC3E}">
        <p14:creationId xmlns:p14="http://schemas.microsoft.com/office/powerpoint/2010/main" val="1553346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838200" y="1556792"/>
            <a:ext cx="11234464" cy="4966345"/>
          </a:xfrm>
        </p:spPr>
        <p:txBody>
          <a:bodyPr>
            <a:normAutofit fontScale="92500" lnSpcReduction="10000"/>
          </a:bodyPr>
          <a:lstStyle/>
          <a:p>
            <a:r>
              <a:rPr lang="en-US" b="1" dirty="0"/>
              <a:t>Articles</a:t>
            </a:r>
            <a:r>
              <a:rPr lang="en-US" sz="2800" dirty="0">
                <a:latin typeface="+mn-lt"/>
              </a:rPr>
              <a:t> – many thanks to:</a:t>
            </a:r>
            <a:endParaRPr lang="en-IN" sz="1800" dirty="0">
              <a:effectLst/>
              <a:latin typeface="Times New Roman" panose="02020603050405020304" pitchFamily="18" charset="0"/>
              <a:ea typeface="Times New Roman" panose="02020603050405020304" pitchFamily="18" charset="0"/>
            </a:endParaRPr>
          </a:p>
          <a:p>
            <a:pPr marL="342900" marR="34290" lvl="0" indent="-342900">
              <a:lnSpc>
                <a:spcPct val="107000"/>
              </a:lnSpc>
              <a:spcAft>
                <a:spcPts val="0"/>
              </a:spcAft>
              <a:buFont typeface="+mj-lt"/>
              <a:buAutoNum type="arabicPeriod"/>
              <a:tabLst>
                <a:tab pos="1207135" algn="l"/>
              </a:tabLst>
            </a:pPr>
            <a:r>
              <a:rPr lang="en-US" sz="2300" dirty="0"/>
              <a:t>International Journal of Engineering Applied Sciences and Technology, 2022 Vol. 6, Issue 9, ISSN No. 2455-2143, Pages 67-77 Published Online January 2022 in IJEAST</a:t>
            </a:r>
            <a:endParaRPr lang="en-IN" sz="2300" dirty="0"/>
          </a:p>
          <a:p>
            <a:pPr marL="342900" lvl="0" indent="-342900" algn="just">
              <a:buFont typeface="+mj-lt"/>
              <a:buAutoNum type="arabicPeriod"/>
            </a:pPr>
            <a:r>
              <a:rPr lang="en-US" sz="2300" dirty="0"/>
              <a:t>Indoor Navigation using Augmented Reality Ashly Martin*, John </a:t>
            </a:r>
            <a:r>
              <a:rPr lang="en-US" sz="2300" dirty="0" err="1"/>
              <a:t>Cheriyan</a:t>
            </a:r>
            <a:r>
              <a:rPr lang="en-US" sz="2300" dirty="0"/>
              <a:t>, JJ Ganesh, Joel Sebastian, </a:t>
            </a:r>
            <a:r>
              <a:rPr lang="en-US" sz="2300" dirty="0" err="1"/>
              <a:t>Jayakrishna</a:t>
            </a:r>
            <a:r>
              <a:rPr lang="en-US" sz="2300" dirty="0"/>
              <a:t> V Amal Jyothi College of Engineering, Kottayam, Kerala, India 2021</a:t>
            </a:r>
            <a:endParaRPr lang="en-IN" sz="2300" dirty="0"/>
          </a:p>
          <a:p>
            <a:pPr marL="342900" lvl="0" indent="-342900" algn="just">
              <a:spcAft>
                <a:spcPts val="580"/>
              </a:spcAft>
              <a:buFont typeface="+mj-lt"/>
              <a:buAutoNum type="arabicPeriod"/>
            </a:pPr>
            <a:r>
              <a:rPr lang="en-US" sz="2300" dirty="0"/>
              <a:t>Kato, H., &amp; </a:t>
            </a:r>
            <a:r>
              <a:rPr lang="en-US" sz="2300" dirty="0" err="1"/>
              <a:t>Billinghurst</a:t>
            </a:r>
            <a:r>
              <a:rPr lang="en-US" sz="2300" dirty="0"/>
              <a:t>, M. (2017). Marker tracking and HMD calibration for a video-based augmented reality conferencing system. Proceedings of the 2nd IEEE and ACM International Workshop on Augmented Reality, 85-94. </a:t>
            </a:r>
            <a:endParaRPr lang="en-IN" sz="2300" dirty="0"/>
          </a:p>
          <a:p>
            <a:pPr marL="342900" lvl="0" indent="-342900" algn="just">
              <a:spcAft>
                <a:spcPts val="580"/>
              </a:spcAft>
              <a:buFont typeface="+mj-lt"/>
              <a:buAutoNum type="arabicPeriod"/>
            </a:pPr>
            <a:r>
              <a:rPr lang="en-US" sz="2300" dirty="0"/>
              <a:t>Hart, P. E., Nilsson, N. J., &amp; Raphael, B. (1968). A formal basis for the heuristic determination of minimum cost paths. IEEE Transactions on Systems Science and Cybernetics, 4(2), 100-107. </a:t>
            </a:r>
            <a:endParaRPr lang="en-IN" sz="2300" dirty="0"/>
          </a:p>
          <a:p>
            <a:pPr marL="342900" lvl="0" indent="-342900" algn="just">
              <a:spcAft>
                <a:spcPts val="580"/>
              </a:spcAft>
              <a:buFont typeface="+mj-lt"/>
              <a:buAutoNum type="arabicPeriod"/>
            </a:pPr>
            <a:r>
              <a:rPr lang="en-US" sz="2300" dirty="0"/>
              <a:t>Wang, Y., &amp; Zhang, Y. (2020). Research on Indoor Navigation System Based on Augmented Reality. Proceedings of the 2020 IEEE 4th International Conference on Control, Robotics and Informatics, 189-193.</a:t>
            </a:r>
            <a:endParaRPr lang="en-IN" sz="2300" dirty="0"/>
          </a:p>
        </p:txBody>
      </p:sp>
      <p:sp>
        <p:nvSpPr>
          <p:cNvPr id="7" name="Slide Number Placeholder 6"/>
          <p:cNvSpPr>
            <a:spLocks noGrp="1"/>
          </p:cNvSpPr>
          <p:nvPr>
            <p:ph type="sldNum" sz="quarter" idx="12"/>
          </p:nvPr>
        </p:nvSpPr>
        <p:spPr/>
        <p:txBody>
          <a:bodyPr/>
          <a:lstStyle/>
          <a:p>
            <a:fld id="{51F02384-994A-4C3C-8656-0CE2B6A3B91B}" type="slidenum">
              <a:rPr lang="en-US" smtClean="0"/>
              <a:pPr/>
              <a:t>12</a:t>
            </a:fld>
            <a:endParaRPr lang="en-US"/>
          </a:p>
        </p:txBody>
      </p:sp>
      <p:grpSp>
        <p:nvGrpSpPr>
          <p:cNvPr id="8" name="Group 7">
            <a:extLst>
              <a:ext uri="{FF2B5EF4-FFF2-40B4-BE49-F238E27FC236}">
                <a16:creationId xmlns:a16="http://schemas.microsoft.com/office/drawing/2014/main" id="{410C7E2C-AB4C-4FBC-B994-F17A13D03CD0}"/>
              </a:ext>
            </a:extLst>
          </p:cNvPr>
          <p:cNvGrpSpPr/>
          <p:nvPr/>
        </p:nvGrpSpPr>
        <p:grpSpPr>
          <a:xfrm>
            <a:off x="0" y="188640"/>
            <a:ext cx="862880" cy="1123826"/>
            <a:chOff x="11245180" y="188640"/>
            <a:chExt cx="862880" cy="1123826"/>
          </a:xfrm>
        </p:grpSpPr>
        <p:pic>
          <p:nvPicPr>
            <p:cNvPr id="9" name="Picture 8">
              <a:extLst>
                <a:ext uri="{FF2B5EF4-FFF2-40B4-BE49-F238E27FC236}">
                  <a16:creationId xmlns:a16="http://schemas.microsoft.com/office/drawing/2014/main" id="{498F3250-0937-4DA4-B122-0573E5AA2D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23" r="11974" b="22400"/>
            <a:stretch/>
          </p:blipFill>
          <p:spPr>
            <a:xfrm>
              <a:off x="11280576" y="188640"/>
              <a:ext cx="792088" cy="706276"/>
            </a:xfrm>
            <a:prstGeom prst="rect">
              <a:avLst/>
            </a:prstGeom>
          </p:spPr>
        </p:pic>
        <p:sp>
          <p:nvSpPr>
            <p:cNvPr id="10" name="TextBox 9">
              <a:extLst>
                <a:ext uri="{FF2B5EF4-FFF2-40B4-BE49-F238E27FC236}">
                  <a16:creationId xmlns:a16="http://schemas.microsoft.com/office/drawing/2014/main" id="{57578784-80F5-4B15-A6A9-33E6BF6300AC}"/>
                </a:ext>
              </a:extLst>
            </p:cNvPr>
            <p:cNvSpPr txBox="1"/>
            <p:nvPr/>
          </p:nvSpPr>
          <p:spPr>
            <a:xfrm>
              <a:off x="11245180" y="773857"/>
              <a:ext cx="862880" cy="538609"/>
            </a:xfrm>
            <a:prstGeom prst="rect">
              <a:avLst/>
            </a:prstGeom>
            <a:noFill/>
          </p:spPr>
          <p:txBody>
            <a:bodyPr wrap="square" rtlCol="0">
              <a:spAutoFit/>
            </a:bodyPr>
            <a:lstStyle/>
            <a:p>
              <a:pPr algn="ctr"/>
              <a:r>
                <a:rPr lang="en-US" dirty="0">
                  <a:ln w="0">
                    <a:noFill/>
                  </a:ln>
                  <a:solidFill>
                    <a:schemeClr val="bg1">
                      <a:lumMod val="65000"/>
                    </a:schemeClr>
                  </a:solidFill>
                  <a:effectLst>
                    <a:reflection blurRad="6350" stA="53000" endA="300" endPos="35500" dir="5400000" sy="-90000" algn="bl" rotWithShape="0"/>
                  </a:effectLst>
                </a:rPr>
                <a:t>SRC</a:t>
              </a:r>
            </a:p>
            <a:p>
              <a:pPr algn="ctr"/>
              <a:r>
                <a:rPr lang="en-US" sz="1100" dirty="0">
                  <a:ln w="0">
                    <a:noFill/>
                  </a:ln>
                  <a:solidFill>
                    <a:schemeClr val="bg1">
                      <a:lumMod val="65000"/>
                    </a:schemeClr>
                  </a:solidFill>
                  <a:effectLst>
                    <a:reflection blurRad="6350" stA="53000" endA="300" endPos="35500" dir="5400000" sy="-90000" algn="bl" rotWithShape="0"/>
                  </a:effectLst>
                </a:rPr>
                <a:t>Creations</a:t>
              </a:r>
              <a:endParaRPr lang="en-IN" sz="1100" dirty="0">
                <a:ln w="0">
                  <a:noFill/>
                </a:ln>
                <a:solidFill>
                  <a:schemeClr val="bg1">
                    <a:lumMod val="65000"/>
                  </a:schemeClr>
                </a:solidFill>
                <a:effectLst>
                  <a:reflection blurRad="6350" stA="53000" endA="300" endPos="35500" dir="5400000" sy="-90000" algn="bl" rotWithShape="0"/>
                </a:effectLst>
              </a:endParaRPr>
            </a:p>
          </p:txBody>
        </p:sp>
      </p:grpSp>
      <p:cxnSp>
        <p:nvCxnSpPr>
          <p:cNvPr id="11" name="Straight Connector 10">
            <a:extLst>
              <a:ext uri="{FF2B5EF4-FFF2-40B4-BE49-F238E27FC236}">
                <a16:creationId xmlns:a16="http://schemas.microsoft.com/office/drawing/2014/main" id="{ED044DF7-4B57-4C23-851C-4A521AAF910D}"/>
              </a:ext>
            </a:extLst>
          </p:cNvPr>
          <p:cNvCxnSpPr/>
          <p:nvPr/>
        </p:nvCxnSpPr>
        <p:spPr>
          <a:xfrm>
            <a:off x="862880" y="1196752"/>
            <a:ext cx="576064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956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0C28"/>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1F02384-994A-4C3C-8656-0CE2B6A3B91B}" type="slidenum">
              <a:rPr lang="en-US" smtClean="0"/>
              <a:pPr/>
              <a:t>13</a:t>
            </a:fld>
            <a:endParaRPr lang="en-US"/>
          </a:p>
        </p:txBody>
      </p:sp>
      <p:grpSp>
        <p:nvGrpSpPr>
          <p:cNvPr id="25" name="Group 24">
            <a:extLst>
              <a:ext uri="{FF2B5EF4-FFF2-40B4-BE49-F238E27FC236}">
                <a16:creationId xmlns:a16="http://schemas.microsoft.com/office/drawing/2014/main" id="{38F46CB0-17EA-4EAD-9565-EFEA093A205B}"/>
              </a:ext>
            </a:extLst>
          </p:cNvPr>
          <p:cNvGrpSpPr/>
          <p:nvPr/>
        </p:nvGrpSpPr>
        <p:grpSpPr>
          <a:xfrm>
            <a:off x="2612737" y="2542580"/>
            <a:ext cx="6966526" cy="1291828"/>
            <a:chOff x="2148051" y="2137172"/>
            <a:chExt cx="6966526" cy="1291828"/>
          </a:xfrm>
        </p:grpSpPr>
        <p:grpSp>
          <p:nvGrpSpPr>
            <p:cNvPr id="26" name="Group 25">
              <a:extLst>
                <a:ext uri="{FF2B5EF4-FFF2-40B4-BE49-F238E27FC236}">
                  <a16:creationId xmlns:a16="http://schemas.microsoft.com/office/drawing/2014/main" id="{A1EE894C-058C-4E90-B6F7-0947DE316A7B}"/>
                </a:ext>
              </a:extLst>
            </p:cNvPr>
            <p:cNvGrpSpPr>
              <a:grpSpLocks noChangeAspect="1"/>
            </p:cNvGrpSpPr>
            <p:nvPr/>
          </p:nvGrpSpPr>
          <p:grpSpPr>
            <a:xfrm>
              <a:off x="2148051" y="2137173"/>
              <a:ext cx="1291827" cy="1291827"/>
              <a:chOff x="1382807" y="174388"/>
              <a:chExt cx="3025589" cy="3025588"/>
            </a:xfrm>
          </p:grpSpPr>
          <p:sp>
            <p:nvSpPr>
              <p:cNvPr id="33" name="Rectangle 32">
                <a:extLst>
                  <a:ext uri="{FF2B5EF4-FFF2-40B4-BE49-F238E27FC236}">
                    <a16:creationId xmlns:a16="http://schemas.microsoft.com/office/drawing/2014/main" id="{53DDAF4A-2C60-4F64-A442-42A82207B4E8}"/>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Freeform 8">
                <a:extLst>
                  <a:ext uri="{FF2B5EF4-FFF2-40B4-BE49-F238E27FC236}">
                    <a16:creationId xmlns:a16="http://schemas.microsoft.com/office/drawing/2014/main" id="{F2A1179A-F6C0-433B-8112-600BBA03DDF0}"/>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4E6B89D7-F03D-43F5-8872-3C279342F68B}"/>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id="{883C9F3E-DA76-4097-8803-5586115B2FB1}"/>
                </a:ext>
              </a:extLst>
            </p:cNvPr>
            <p:cNvGrpSpPr>
              <a:grpSpLocks noChangeAspect="1"/>
            </p:cNvGrpSpPr>
            <p:nvPr/>
          </p:nvGrpSpPr>
          <p:grpSpPr>
            <a:xfrm>
              <a:off x="6408025" y="2137172"/>
              <a:ext cx="1291827" cy="1291827"/>
              <a:chOff x="1382807" y="174388"/>
              <a:chExt cx="3025589" cy="3025588"/>
            </a:xfrm>
          </p:grpSpPr>
          <p:sp>
            <p:nvSpPr>
              <p:cNvPr id="30" name="Rectangle 29">
                <a:extLst>
                  <a:ext uri="{FF2B5EF4-FFF2-40B4-BE49-F238E27FC236}">
                    <a16:creationId xmlns:a16="http://schemas.microsoft.com/office/drawing/2014/main" id="{303530CC-B76F-49B0-B981-C6FA7FBC0613}"/>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349C16E1-A27B-4200-B3DC-9F38E064595B}"/>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13">
                <a:extLst>
                  <a:ext uri="{FF2B5EF4-FFF2-40B4-BE49-F238E27FC236}">
                    <a16:creationId xmlns:a16="http://schemas.microsoft.com/office/drawing/2014/main" id="{49920AE8-DF65-456B-9B16-3CD32858AC0B}"/>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8" name="Freeform: Shape 27">
              <a:extLst>
                <a:ext uri="{FF2B5EF4-FFF2-40B4-BE49-F238E27FC236}">
                  <a16:creationId xmlns:a16="http://schemas.microsoft.com/office/drawing/2014/main" id="{D5E3EBC9-8DF7-41E3-96A0-18F9BE7609E1}"/>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5C4ACD3-F725-40C7-BA6C-A9236F633877}"/>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D54787E4-156E-4E07-A1FE-208E2F55C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260648"/>
            <a:ext cx="1393628" cy="646095"/>
          </a:xfrm>
          <a:prstGeom prst="roundRect">
            <a:avLst>
              <a:gd name="adj" fmla="val 3406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385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580" y="-1483829"/>
            <a:ext cx="10515600" cy="2852737"/>
          </a:xfrm>
        </p:spPr>
        <p:txBody>
          <a:bodyPr>
            <a:normAutofit/>
          </a:bodyPr>
          <a:lstStyle/>
          <a:p>
            <a:r>
              <a:rPr lang="en-US" sz="8800" dirty="0"/>
              <a:t>Welcome!</a:t>
            </a: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2</a:t>
            </a:fld>
            <a:endParaRPr lang="en-US"/>
          </a:p>
        </p:txBody>
      </p:sp>
      <p:sp>
        <p:nvSpPr>
          <p:cNvPr id="4" name="Picture Placeholder 3">
            <a:extLst>
              <a:ext uri="{FF2B5EF4-FFF2-40B4-BE49-F238E27FC236}">
                <a16:creationId xmlns:a16="http://schemas.microsoft.com/office/drawing/2014/main" id="{7109E1F3-B862-4396-9267-173F4D11FC85}"/>
              </a:ext>
            </a:extLst>
          </p:cNvPr>
          <p:cNvSpPr>
            <a:spLocks noGrp="1"/>
          </p:cNvSpPr>
          <p:nvPr>
            <p:ph type="pic" sz="quarter" idx="13"/>
          </p:nvPr>
        </p:nvSpPr>
        <p:spPr>
          <a:xfrm>
            <a:off x="6831383" y="0"/>
            <a:ext cx="5360617" cy="3642236"/>
          </a:xfrm>
        </p:spPr>
        <p:txBody>
          <a:bodyPr/>
          <a:lstStyle/>
          <a:p>
            <a:endParaRPr lang="en-IN"/>
          </a:p>
        </p:txBody>
      </p:sp>
      <p:grpSp>
        <p:nvGrpSpPr>
          <p:cNvPr id="14" name="Group 13">
            <a:extLst>
              <a:ext uri="{FF2B5EF4-FFF2-40B4-BE49-F238E27FC236}">
                <a16:creationId xmlns:a16="http://schemas.microsoft.com/office/drawing/2014/main" id="{C810227E-D0CD-4DCE-BA73-1C86C19A46FF}"/>
              </a:ext>
            </a:extLst>
          </p:cNvPr>
          <p:cNvGrpSpPr/>
          <p:nvPr/>
        </p:nvGrpSpPr>
        <p:grpSpPr>
          <a:xfrm>
            <a:off x="0" y="188640"/>
            <a:ext cx="690751" cy="832160"/>
            <a:chOff x="11245180" y="188640"/>
            <a:chExt cx="862880" cy="1123826"/>
          </a:xfrm>
        </p:grpSpPr>
        <p:pic>
          <p:nvPicPr>
            <p:cNvPr id="15" name="Picture 14">
              <a:extLst>
                <a:ext uri="{FF2B5EF4-FFF2-40B4-BE49-F238E27FC236}">
                  <a16:creationId xmlns:a16="http://schemas.microsoft.com/office/drawing/2014/main" id="{1C259279-CA14-412A-90FA-F59C29E9A2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923" r="11974" b="22400"/>
            <a:stretch/>
          </p:blipFill>
          <p:spPr>
            <a:xfrm>
              <a:off x="11280576" y="188640"/>
              <a:ext cx="792088" cy="706276"/>
            </a:xfrm>
            <a:prstGeom prst="rect">
              <a:avLst/>
            </a:prstGeom>
          </p:spPr>
        </p:pic>
        <p:sp>
          <p:nvSpPr>
            <p:cNvPr id="17" name="TextBox 16">
              <a:extLst>
                <a:ext uri="{FF2B5EF4-FFF2-40B4-BE49-F238E27FC236}">
                  <a16:creationId xmlns:a16="http://schemas.microsoft.com/office/drawing/2014/main" id="{55272D84-31E2-43D8-B837-D8D2C9FC7DDB}"/>
                </a:ext>
              </a:extLst>
            </p:cNvPr>
            <p:cNvSpPr txBox="1"/>
            <p:nvPr/>
          </p:nvSpPr>
          <p:spPr>
            <a:xfrm>
              <a:off x="11245180" y="773857"/>
              <a:ext cx="862880" cy="538609"/>
            </a:xfrm>
            <a:prstGeom prst="rect">
              <a:avLst/>
            </a:prstGeom>
            <a:noFill/>
          </p:spPr>
          <p:txBody>
            <a:bodyPr wrap="square" rtlCol="0">
              <a:spAutoFit/>
            </a:bodyPr>
            <a:lstStyle/>
            <a:p>
              <a:pPr algn="ctr"/>
              <a:r>
                <a:rPr lang="en-US" dirty="0">
                  <a:ln w="0">
                    <a:noFill/>
                  </a:ln>
                  <a:solidFill>
                    <a:schemeClr val="bg1">
                      <a:lumMod val="65000"/>
                    </a:schemeClr>
                  </a:solidFill>
                  <a:effectLst>
                    <a:reflection blurRad="6350" stA="53000" endA="300" endPos="35500" dir="5400000" sy="-90000" algn="bl" rotWithShape="0"/>
                  </a:effectLst>
                </a:rPr>
                <a:t>SRC</a:t>
              </a:r>
            </a:p>
            <a:p>
              <a:pPr algn="ctr"/>
              <a:r>
                <a:rPr lang="en-US" sz="1100" dirty="0">
                  <a:ln w="0">
                    <a:noFill/>
                  </a:ln>
                  <a:solidFill>
                    <a:schemeClr val="bg1">
                      <a:lumMod val="65000"/>
                    </a:schemeClr>
                  </a:solidFill>
                  <a:effectLst>
                    <a:reflection blurRad="6350" stA="53000" endA="300" endPos="35500" dir="5400000" sy="-90000" algn="bl" rotWithShape="0"/>
                  </a:effectLst>
                </a:rPr>
                <a:t>Creations</a:t>
              </a:r>
              <a:endParaRPr lang="en-IN" sz="1100" dirty="0">
                <a:ln w="0">
                  <a:noFill/>
                </a:ln>
                <a:solidFill>
                  <a:schemeClr val="bg1">
                    <a:lumMod val="65000"/>
                  </a:schemeClr>
                </a:solidFill>
                <a:effectLst>
                  <a:reflection blurRad="6350" stA="53000" endA="300" endPos="35500" dir="5400000" sy="-90000" algn="bl" rotWithShape="0"/>
                </a:effectLst>
              </a:endParaRPr>
            </a:p>
          </p:txBody>
        </p:sp>
      </p:grpSp>
      <p:grpSp>
        <p:nvGrpSpPr>
          <p:cNvPr id="117" name="Group 116">
            <a:extLst>
              <a:ext uri="{FF2B5EF4-FFF2-40B4-BE49-F238E27FC236}">
                <a16:creationId xmlns:a16="http://schemas.microsoft.com/office/drawing/2014/main" id="{0006EBA6-7ECE-45D1-BE9A-D0E3BDB3DEEC}"/>
              </a:ext>
            </a:extLst>
          </p:cNvPr>
          <p:cNvGrpSpPr/>
          <p:nvPr/>
        </p:nvGrpSpPr>
        <p:grpSpPr>
          <a:xfrm>
            <a:off x="263352" y="2204864"/>
            <a:ext cx="3880210" cy="861467"/>
            <a:chOff x="335360" y="2409382"/>
            <a:chExt cx="3880210" cy="861467"/>
          </a:xfrm>
        </p:grpSpPr>
        <p:grpSp>
          <p:nvGrpSpPr>
            <p:cNvPr id="118" name="Group 117">
              <a:extLst>
                <a:ext uri="{FF2B5EF4-FFF2-40B4-BE49-F238E27FC236}">
                  <a16:creationId xmlns:a16="http://schemas.microsoft.com/office/drawing/2014/main" id="{55E1316A-CC9D-4B64-A0F0-E734BDB43CD5}"/>
                </a:ext>
              </a:extLst>
            </p:cNvPr>
            <p:cNvGrpSpPr/>
            <p:nvPr/>
          </p:nvGrpSpPr>
          <p:grpSpPr>
            <a:xfrm>
              <a:off x="335360" y="2505616"/>
              <a:ext cx="936104" cy="765233"/>
              <a:chOff x="1921112" y="114053"/>
              <a:chExt cx="8110307" cy="6629895"/>
            </a:xfrm>
          </p:grpSpPr>
          <p:sp>
            <p:nvSpPr>
              <p:cNvPr id="122" name="Figure">
                <a:extLst>
                  <a:ext uri="{FF2B5EF4-FFF2-40B4-BE49-F238E27FC236}">
                    <a16:creationId xmlns:a16="http://schemas.microsoft.com/office/drawing/2014/main" id="{212E928E-F1FB-4714-8713-213EBE08809D}"/>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3" name="Figure">
                <a:extLst>
                  <a:ext uri="{FF2B5EF4-FFF2-40B4-BE49-F238E27FC236}">
                    <a16:creationId xmlns:a16="http://schemas.microsoft.com/office/drawing/2014/main" id="{672E99E0-753F-47D1-9ACA-DC98A27DECFA}"/>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4" name="Figure">
                <a:extLst>
                  <a:ext uri="{FF2B5EF4-FFF2-40B4-BE49-F238E27FC236}">
                    <a16:creationId xmlns:a16="http://schemas.microsoft.com/office/drawing/2014/main" id="{13B75588-AC34-4820-87AF-1D70B464927D}"/>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kumimoji="0" lang="en-US" sz="3600" b="1"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rPr>
                  <a:t>14</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5" name="Figure">
                <a:extLst>
                  <a:ext uri="{FF2B5EF4-FFF2-40B4-BE49-F238E27FC236}">
                    <a16:creationId xmlns:a16="http://schemas.microsoft.com/office/drawing/2014/main" id="{00367808-CC72-4F07-901D-6C82A8DD6E97}"/>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6" name="Figure">
                <a:extLst>
                  <a:ext uri="{FF2B5EF4-FFF2-40B4-BE49-F238E27FC236}">
                    <a16:creationId xmlns:a16="http://schemas.microsoft.com/office/drawing/2014/main" id="{CB30DE59-6F4D-4916-9496-6D0341EFACC9}"/>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7" name="Figure">
                <a:extLst>
                  <a:ext uri="{FF2B5EF4-FFF2-40B4-BE49-F238E27FC236}">
                    <a16:creationId xmlns:a16="http://schemas.microsoft.com/office/drawing/2014/main" id="{BBEBC897-F69A-4B5E-8493-6E09F7D111F1}"/>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19" name="Group 118">
              <a:extLst>
                <a:ext uri="{FF2B5EF4-FFF2-40B4-BE49-F238E27FC236}">
                  <a16:creationId xmlns:a16="http://schemas.microsoft.com/office/drawing/2014/main" id="{BBF21EF2-0582-444B-91DB-FF6EE3F6750F}"/>
                </a:ext>
              </a:extLst>
            </p:cNvPr>
            <p:cNvGrpSpPr/>
            <p:nvPr/>
          </p:nvGrpSpPr>
          <p:grpSpPr>
            <a:xfrm>
              <a:off x="1233484" y="2409382"/>
              <a:ext cx="2982086" cy="814826"/>
              <a:chOff x="2385722" y="1946044"/>
              <a:chExt cx="2982086" cy="814826"/>
            </a:xfrm>
          </p:grpSpPr>
          <p:sp>
            <p:nvSpPr>
              <p:cNvPr id="120" name="TextBox 119">
                <a:extLst>
                  <a:ext uri="{FF2B5EF4-FFF2-40B4-BE49-F238E27FC236}">
                    <a16:creationId xmlns:a16="http://schemas.microsoft.com/office/drawing/2014/main" id="{B2919036-049E-4EE9-B6FC-A3CD26EEC947}"/>
                  </a:ext>
                </a:extLst>
              </p:cNvPr>
              <p:cNvSpPr txBox="1"/>
              <p:nvPr/>
            </p:nvSpPr>
            <p:spPr>
              <a:xfrm>
                <a:off x="2385722" y="1946044"/>
                <a:ext cx="2982086" cy="553998"/>
              </a:xfrm>
              <a:prstGeom prst="rect">
                <a:avLst/>
              </a:prstGeom>
              <a:noFill/>
            </p:spPr>
            <p:txBody>
              <a:bodyPr wrap="square" tIns="182880" bIns="0" rtlCol="0" anchor="b">
                <a:spAutoFit/>
              </a:bodyPr>
              <a:lstStyle/>
              <a:p>
                <a:r>
                  <a:rPr lang="en-US" sz="2400" b="1" dirty="0">
                    <a:solidFill>
                      <a:schemeClr val="accent1"/>
                    </a:solidFill>
                  </a:rPr>
                  <a:t>Mr. Swaroop Chavan</a:t>
                </a:r>
              </a:p>
            </p:txBody>
          </p:sp>
          <p:sp>
            <p:nvSpPr>
              <p:cNvPr id="121" name="TextBox 120">
                <a:extLst>
                  <a:ext uri="{FF2B5EF4-FFF2-40B4-BE49-F238E27FC236}">
                    <a16:creationId xmlns:a16="http://schemas.microsoft.com/office/drawing/2014/main" id="{BCF99E78-D1B7-4B9E-A4BC-8A9EF64A6EF1}"/>
                  </a:ext>
                </a:extLst>
              </p:cNvPr>
              <p:cNvSpPr txBox="1"/>
              <p:nvPr/>
            </p:nvSpPr>
            <p:spPr>
              <a:xfrm>
                <a:off x="2385722" y="2483871"/>
                <a:ext cx="2982086" cy="276999"/>
              </a:xfrm>
              <a:prstGeom prst="rect">
                <a:avLst/>
              </a:prstGeom>
              <a:noFill/>
            </p:spPr>
            <p:txBody>
              <a:bodyPr wrap="square" tIns="0" bIns="0" rtlCol="0">
                <a:spAutoFit/>
              </a:bodyPr>
              <a:lstStyle/>
              <a:p>
                <a:r>
                  <a:rPr lang="en-US" dirty="0">
                    <a:solidFill>
                      <a:schemeClr val="tx2">
                        <a:lumMod val="60000"/>
                        <a:lumOff val="40000"/>
                      </a:schemeClr>
                    </a:solidFill>
                  </a:rPr>
                  <a:t>Documentation and Design</a:t>
                </a:r>
              </a:p>
            </p:txBody>
          </p:sp>
        </p:grpSp>
      </p:grpSp>
      <p:grpSp>
        <p:nvGrpSpPr>
          <p:cNvPr id="128" name="Group 127">
            <a:extLst>
              <a:ext uri="{FF2B5EF4-FFF2-40B4-BE49-F238E27FC236}">
                <a16:creationId xmlns:a16="http://schemas.microsoft.com/office/drawing/2014/main" id="{00BB286D-90EB-4F75-BA77-571B437EAB6F}"/>
              </a:ext>
            </a:extLst>
          </p:cNvPr>
          <p:cNvGrpSpPr/>
          <p:nvPr/>
        </p:nvGrpSpPr>
        <p:grpSpPr>
          <a:xfrm>
            <a:off x="263352" y="3126783"/>
            <a:ext cx="3880210" cy="861467"/>
            <a:chOff x="335360" y="2409382"/>
            <a:chExt cx="3880210" cy="861467"/>
          </a:xfrm>
        </p:grpSpPr>
        <p:grpSp>
          <p:nvGrpSpPr>
            <p:cNvPr id="129" name="Group 128">
              <a:extLst>
                <a:ext uri="{FF2B5EF4-FFF2-40B4-BE49-F238E27FC236}">
                  <a16:creationId xmlns:a16="http://schemas.microsoft.com/office/drawing/2014/main" id="{35E068C4-922C-4DFA-B201-E75FA9F1F005}"/>
                </a:ext>
              </a:extLst>
            </p:cNvPr>
            <p:cNvGrpSpPr/>
            <p:nvPr/>
          </p:nvGrpSpPr>
          <p:grpSpPr>
            <a:xfrm>
              <a:off x="335360" y="2505616"/>
              <a:ext cx="936104" cy="765233"/>
              <a:chOff x="1921112" y="114053"/>
              <a:chExt cx="8110307" cy="6629895"/>
            </a:xfrm>
          </p:grpSpPr>
          <p:sp>
            <p:nvSpPr>
              <p:cNvPr id="133" name="Figure">
                <a:extLst>
                  <a:ext uri="{FF2B5EF4-FFF2-40B4-BE49-F238E27FC236}">
                    <a16:creationId xmlns:a16="http://schemas.microsoft.com/office/drawing/2014/main" id="{A1D5D38C-0646-4B3A-BBF8-A283096B6F4B}"/>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4" name="Figure">
                <a:extLst>
                  <a:ext uri="{FF2B5EF4-FFF2-40B4-BE49-F238E27FC236}">
                    <a16:creationId xmlns:a16="http://schemas.microsoft.com/office/drawing/2014/main" id="{67E66D43-D339-4249-94FA-0992034D5805}"/>
                  </a:ext>
                </a:extLst>
              </p:cNvPr>
              <p:cNvSpPr/>
              <p:nvPr/>
            </p:nvSpPr>
            <p:spPr>
              <a:xfrm>
                <a:off x="2927649" y="1746876"/>
                <a:ext cx="7103770" cy="482962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5" name="Figure">
                <a:extLst>
                  <a:ext uri="{FF2B5EF4-FFF2-40B4-BE49-F238E27FC236}">
                    <a16:creationId xmlns:a16="http://schemas.microsoft.com/office/drawing/2014/main" id="{C77FC002-5D1A-409C-8561-E72DCEB287DD}"/>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kumimoji="0" lang="en-US" sz="3600" b="1"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rPr>
                  <a:t>36</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6" name="Figure">
                <a:extLst>
                  <a:ext uri="{FF2B5EF4-FFF2-40B4-BE49-F238E27FC236}">
                    <a16:creationId xmlns:a16="http://schemas.microsoft.com/office/drawing/2014/main" id="{5FD219C0-777D-4D77-B393-19D666783EBF}"/>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7" name="Figure">
                <a:extLst>
                  <a:ext uri="{FF2B5EF4-FFF2-40B4-BE49-F238E27FC236}">
                    <a16:creationId xmlns:a16="http://schemas.microsoft.com/office/drawing/2014/main" id="{048639C5-020C-4070-B9D1-FCF64B31C3EA}"/>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8" name="Figure">
                <a:extLst>
                  <a:ext uri="{FF2B5EF4-FFF2-40B4-BE49-F238E27FC236}">
                    <a16:creationId xmlns:a16="http://schemas.microsoft.com/office/drawing/2014/main" id="{7AE1B234-7987-41B4-8E0C-9AAA63EDC0A9}"/>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30" name="Group 129">
              <a:extLst>
                <a:ext uri="{FF2B5EF4-FFF2-40B4-BE49-F238E27FC236}">
                  <a16:creationId xmlns:a16="http://schemas.microsoft.com/office/drawing/2014/main" id="{DA8EA47D-68F9-41B4-B8F1-B040A98DA6A5}"/>
                </a:ext>
              </a:extLst>
            </p:cNvPr>
            <p:cNvGrpSpPr/>
            <p:nvPr/>
          </p:nvGrpSpPr>
          <p:grpSpPr>
            <a:xfrm>
              <a:off x="1233484" y="2409382"/>
              <a:ext cx="2982086" cy="814826"/>
              <a:chOff x="2385722" y="1946044"/>
              <a:chExt cx="2982086" cy="814826"/>
            </a:xfrm>
          </p:grpSpPr>
          <p:sp>
            <p:nvSpPr>
              <p:cNvPr id="131" name="TextBox 130">
                <a:extLst>
                  <a:ext uri="{FF2B5EF4-FFF2-40B4-BE49-F238E27FC236}">
                    <a16:creationId xmlns:a16="http://schemas.microsoft.com/office/drawing/2014/main" id="{1BB60041-BF44-40D4-8ADE-622E83C4FCE1}"/>
                  </a:ext>
                </a:extLst>
              </p:cNvPr>
              <p:cNvSpPr txBox="1"/>
              <p:nvPr/>
            </p:nvSpPr>
            <p:spPr>
              <a:xfrm>
                <a:off x="2385722" y="1946044"/>
                <a:ext cx="2982086" cy="553998"/>
              </a:xfrm>
              <a:prstGeom prst="rect">
                <a:avLst/>
              </a:prstGeom>
              <a:noFill/>
            </p:spPr>
            <p:txBody>
              <a:bodyPr wrap="square" tIns="182880" bIns="0" rtlCol="0" anchor="b">
                <a:spAutoFit/>
              </a:bodyPr>
              <a:lstStyle/>
              <a:p>
                <a:r>
                  <a:rPr lang="en-IN" sz="2400" b="1" dirty="0">
                    <a:solidFill>
                      <a:schemeClr val="accent1"/>
                    </a:solidFill>
                  </a:rPr>
                  <a:t>Miss. Shahin Momin </a:t>
                </a:r>
                <a:endParaRPr lang="en-US" sz="2400" b="1" dirty="0">
                  <a:solidFill>
                    <a:schemeClr val="accent1"/>
                  </a:solidFill>
                </a:endParaRPr>
              </a:p>
            </p:txBody>
          </p:sp>
          <p:sp>
            <p:nvSpPr>
              <p:cNvPr id="132" name="TextBox 131">
                <a:extLst>
                  <a:ext uri="{FF2B5EF4-FFF2-40B4-BE49-F238E27FC236}">
                    <a16:creationId xmlns:a16="http://schemas.microsoft.com/office/drawing/2014/main" id="{6E994284-F5A8-4356-B701-CF388E186CE1}"/>
                  </a:ext>
                </a:extLst>
              </p:cNvPr>
              <p:cNvSpPr txBox="1"/>
              <p:nvPr/>
            </p:nvSpPr>
            <p:spPr>
              <a:xfrm>
                <a:off x="2385722" y="2483871"/>
                <a:ext cx="2982086" cy="276999"/>
              </a:xfrm>
              <a:prstGeom prst="rect">
                <a:avLst/>
              </a:prstGeom>
              <a:noFill/>
            </p:spPr>
            <p:txBody>
              <a:bodyPr wrap="square" tIns="0" bIns="0" rtlCol="0">
                <a:spAutoFit/>
              </a:bodyPr>
              <a:lstStyle/>
              <a:p>
                <a:r>
                  <a:rPr lang="en-US" dirty="0">
                    <a:solidFill>
                      <a:schemeClr val="tx2">
                        <a:lumMod val="60000"/>
                        <a:lumOff val="40000"/>
                      </a:schemeClr>
                    </a:solidFill>
                  </a:rPr>
                  <a:t>User Interface Designs</a:t>
                </a:r>
              </a:p>
            </p:txBody>
          </p:sp>
        </p:grpSp>
      </p:grpSp>
      <p:grpSp>
        <p:nvGrpSpPr>
          <p:cNvPr id="139" name="Group 138">
            <a:extLst>
              <a:ext uri="{FF2B5EF4-FFF2-40B4-BE49-F238E27FC236}">
                <a16:creationId xmlns:a16="http://schemas.microsoft.com/office/drawing/2014/main" id="{CDCBFF7A-F8E3-45D7-A19E-C623EE1A8EDF}"/>
              </a:ext>
            </a:extLst>
          </p:cNvPr>
          <p:cNvGrpSpPr/>
          <p:nvPr/>
        </p:nvGrpSpPr>
        <p:grpSpPr>
          <a:xfrm>
            <a:off x="313886" y="4048702"/>
            <a:ext cx="3880210" cy="861467"/>
            <a:chOff x="335360" y="2409382"/>
            <a:chExt cx="3880210" cy="861467"/>
          </a:xfrm>
        </p:grpSpPr>
        <p:grpSp>
          <p:nvGrpSpPr>
            <p:cNvPr id="140" name="Group 139">
              <a:extLst>
                <a:ext uri="{FF2B5EF4-FFF2-40B4-BE49-F238E27FC236}">
                  <a16:creationId xmlns:a16="http://schemas.microsoft.com/office/drawing/2014/main" id="{A44034BB-AE71-4F0C-8392-F78D0F8CC7E1}"/>
                </a:ext>
              </a:extLst>
            </p:cNvPr>
            <p:cNvGrpSpPr/>
            <p:nvPr/>
          </p:nvGrpSpPr>
          <p:grpSpPr>
            <a:xfrm>
              <a:off x="335360" y="2505616"/>
              <a:ext cx="936104" cy="765233"/>
              <a:chOff x="1921112" y="114053"/>
              <a:chExt cx="8110307" cy="6629895"/>
            </a:xfrm>
          </p:grpSpPr>
          <p:sp>
            <p:nvSpPr>
              <p:cNvPr id="144" name="Figure">
                <a:extLst>
                  <a:ext uri="{FF2B5EF4-FFF2-40B4-BE49-F238E27FC236}">
                    <a16:creationId xmlns:a16="http://schemas.microsoft.com/office/drawing/2014/main" id="{1868A4B7-CFD0-421F-B75B-1F3458E82EE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5" name="Figure">
                <a:extLst>
                  <a:ext uri="{FF2B5EF4-FFF2-40B4-BE49-F238E27FC236}">
                    <a16:creationId xmlns:a16="http://schemas.microsoft.com/office/drawing/2014/main" id="{81C40982-EB34-492A-859C-0AA90109E9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6" name="Figure">
                <a:extLst>
                  <a:ext uri="{FF2B5EF4-FFF2-40B4-BE49-F238E27FC236}">
                    <a16:creationId xmlns:a16="http://schemas.microsoft.com/office/drawing/2014/main" id="{E3A2CF19-5716-4A95-A0D5-E9EDA4DA45CE}"/>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latin typeface="Gill Sans"/>
                    <a:sym typeface="Gill Sans"/>
                  </a:rPr>
                  <a:t>38</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7" name="Figure">
                <a:extLst>
                  <a:ext uri="{FF2B5EF4-FFF2-40B4-BE49-F238E27FC236}">
                    <a16:creationId xmlns:a16="http://schemas.microsoft.com/office/drawing/2014/main" id="{3B2091F4-C490-4E9F-9960-CE6E571FF1D2}"/>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8" name="Figure">
                <a:extLst>
                  <a:ext uri="{FF2B5EF4-FFF2-40B4-BE49-F238E27FC236}">
                    <a16:creationId xmlns:a16="http://schemas.microsoft.com/office/drawing/2014/main" id="{3486A855-A4EF-48BA-958F-450DD13757B2}"/>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9" name="Figure">
                <a:extLst>
                  <a:ext uri="{FF2B5EF4-FFF2-40B4-BE49-F238E27FC236}">
                    <a16:creationId xmlns:a16="http://schemas.microsoft.com/office/drawing/2014/main" id="{2ACB07F4-FA2B-479D-B0D8-290E5CAAB495}"/>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41" name="Group 140">
              <a:extLst>
                <a:ext uri="{FF2B5EF4-FFF2-40B4-BE49-F238E27FC236}">
                  <a16:creationId xmlns:a16="http://schemas.microsoft.com/office/drawing/2014/main" id="{0B88278B-8CB5-4681-94D3-02A4BDA67B60}"/>
                </a:ext>
              </a:extLst>
            </p:cNvPr>
            <p:cNvGrpSpPr/>
            <p:nvPr/>
          </p:nvGrpSpPr>
          <p:grpSpPr>
            <a:xfrm>
              <a:off x="1233484" y="2409382"/>
              <a:ext cx="2982086" cy="810155"/>
              <a:chOff x="2385722" y="1946044"/>
              <a:chExt cx="2982086" cy="810155"/>
            </a:xfrm>
          </p:grpSpPr>
          <p:sp>
            <p:nvSpPr>
              <p:cNvPr id="142" name="TextBox 141">
                <a:extLst>
                  <a:ext uri="{FF2B5EF4-FFF2-40B4-BE49-F238E27FC236}">
                    <a16:creationId xmlns:a16="http://schemas.microsoft.com/office/drawing/2014/main" id="{F642800E-087D-4567-BF88-500112ADE92B}"/>
                  </a:ext>
                </a:extLst>
              </p:cNvPr>
              <p:cNvSpPr txBox="1"/>
              <p:nvPr/>
            </p:nvSpPr>
            <p:spPr>
              <a:xfrm>
                <a:off x="2385722" y="1946044"/>
                <a:ext cx="2982086" cy="553998"/>
              </a:xfrm>
              <a:prstGeom prst="rect">
                <a:avLst/>
              </a:prstGeom>
              <a:noFill/>
            </p:spPr>
            <p:txBody>
              <a:bodyPr wrap="square" tIns="182880" bIns="0" rtlCol="0" anchor="b">
                <a:spAutoFit/>
              </a:bodyPr>
              <a:lstStyle/>
              <a:p>
                <a:r>
                  <a:rPr lang="en-IN" sz="2400" b="1" dirty="0">
                    <a:solidFill>
                      <a:schemeClr val="accent1"/>
                    </a:solidFill>
                  </a:rPr>
                  <a:t> Mr. </a:t>
                </a:r>
                <a:r>
                  <a:rPr lang="en-IN" sz="2400" b="1" dirty="0" err="1">
                    <a:solidFill>
                      <a:schemeClr val="accent1"/>
                    </a:solidFill>
                  </a:rPr>
                  <a:t>Zebaan</a:t>
                </a:r>
                <a:r>
                  <a:rPr lang="en-IN" sz="2400" b="1" dirty="0">
                    <a:solidFill>
                      <a:schemeClr val="accent1"/>
                    </a:solidFill>
                  </a:rPr>
                  <a:t> Mulla </a:t>
                </a:r>
                <a:endParaRPr lang="en-US" sz="2400" b="1" dirty="0">
                  <a:solidFill>
                    <a:schemeClr val="accent1"/>
                  </a:solidFill>
                </a:endParaRPr>
              </a:p>
            </p:txBody>
          </p:sp>
          <p:sp>
            <p:nvSpPr>
              <p:cNvPr id="143" name="TextBox 142">
                <a:extLst>
                  <a:ext uri="{FF2B5EF4-FFF2-40B4-BE49-F238E27FC236}">
                    <a16:creationId xmlns:a16="http://schemas.microsoft.com/office/drawing/2014/main" id="{80F08394-BE25-498A-B8C7-BFC117E84B46}"/>
                  </a:ext>
                </a:extLst>
              </p:cNvPr>
              <p:cNvSpPr txBox="1"/>
              <p:nvPr/>
            </p:nvSpPr>
            <p:spPr>
              <a:xfrm>
                <a:off x="2385722" y="2479200"/>
                <a:ext cx="2982086" cy="276999"/>
              </a:xfrm>
              <a:prstGeom prst="rect">
                <a:avLst/>
              </a:prstGeom>
              <a:noFill/>
            </p:spPr>
            <p:txBody>
              <a:bodyPr wrap="square" tIns="0" bIns="0" rtlCol="0">
                <a:spAutoFit/>
              </a:bodyPr>
              <a:lstStyle/>
              <a:p>
                <a:r>
                  <a:rPr lang="en-US" dirty="0">
                    <a:solidFill>
                      <a:schemeClr val="tx2">
                        <a:lumMod val="60000"/>
                        <a:lumOff val="40000"/>
                      </a:schemeClr>
                    </a:solidFill>
                  </a:rPr>
                  <a:t>Backend Developer</a:t>
                </a:r>
              </a:p>
            </p:txBody>
          </p:sp>
        </p:grpSp>
      </p:grpSp>
      <p:sp>
        <p:nvSpPr>
          <p:cNvPr id="53" name="Textbos: Create Your">
            <a:hlinkClick r:id="rId4" action="ppaction://hlinksldjump"/>
            <a:extLst>
              <a:ext uri="{FF2B5EF4-FFF2-40B4-BE49-F238E27FC236}">
                <a16:creationId xmlns:a16="http://schemas.microsoft.com/office/drawing/2014/main" id="{1E9A36A8-F19A-478B-8265-6BC138BB0388}"/>
              </a:ext>
            </a:extLst>
          </p:cNvPr>
          <p:cNvSpPr txBox="1"/>
          <p:nvPr/>
        </p:nvSpPr>
        <p:spPr>
          <a:xfrm>
            <a:off x="9120336" y="5560597"/>
            <a:ext cx="3196191" cy="830997"/>
          </a:xfrm>
          <a:prstGeom prst="rect">
            <a:avLst/>
          </a:prstGeom>
          <a:noFill/>
        </p:spPr>
        <p:txBody>
          <a:bodyPr wrap="square" lIns="0" rtlCol="0" anchor="ctr">
            <a:spAutoFit/>
          </a:bodyPr>
          <a:lstStyle/>
          <a:p>
            <a:pPr marR="0" lvl="0" indent="0" fontAlgn="auto">
              <a:spcBef>
                <a:spcPts val="0"/>
              </a:spcBef>
              <a:spcAft>
                <a:spcPts val="0"/>
              </a:spcAft>
              <a:buClrTx/>
              <a:buSzTx/>
              <a:buFontTx/>
              <a:buNone/>
              <a:tabLst/>
              <a:defRPr/>
            </a:pPr>
            <a:r>
              <a:rPr lang="en-US" sz="2400" b="1" dirty="0">
                <a:solidFill>
                  <a:schemeClr val="accent1"/>
                </a:solidFill>
              </a:rPr>
              <a:t>Under the Guidance of</a:t>
            </a:r>
          </a:p>
          <a:p>
            <a:pPr marR="0" lvl="0" indent="0" fontAlgn="auto">
              <a:spcBef>
                <a:spcPts val="0"/>
              </a:spcBef>
              <a:spcAft>
                <a:spcPts val="0"/>
              </a:spcAft>
              <a:buClrTx/>
              <a:buSzTx/>
              <a:buFontTx/>
              <a:buNone/>
              <a:tabLst/>
              <a:defRPr/>
            </a:pPr>
            <a:r>
              <a:rPr lang="en-US" sz="2400" b="1" dirty="0">
                <a:solidFill>
                  <a:schemeClr val="accent1"/>
                </a:solidFill>
              </a:rPr>
              <a:t>Prof. </a:t>
            </a:r>
            <a:r>
              <a:rPr lang="en-US" sz="2400" b="1" dirty="0" err="1">
                <a:solidFill>
                  <a:schemeClr val="accent1"/>
                </a:solidFill>
              </a:rPr>
              <a:t>Samadhan</a:t>
            </a:r>
            <a:r>
              <a:rPr lang="en-US" sz="2400" b="1" dirty="0">
                <a:solidFill>
                  <a:schemeClr val="accent1"/>
                </a:solidFill>
              </a:rPr>
              <a:t> </a:t>
            </a:r>
            <a:r>
              <a:rPr lang="en-US" sz="2400" b="1" dirty="0" err="1">
                <a:solidFill>
                  <a:schemeClr val="accent1"/>
                </a:solidFill>
              </a:rPr>
              <a:t>Palkar</a:t>
            </a:r>
            <a:endParaRPr lang="en-US" sz="2400" b="1" dirty="0">
              <a:solidFill>
                <a:schemeClr val="accent1"/>
              </a:solidFill>
            </a:endParaRPr>
          </a:p>
        </p:txBody>
      </p:sp>
      <p:grpSp>
        <p:nvGrpSpPr>
          <p:cNvPr id="54" name="Group 53">
            <a:extLst>
              <a:ext uri="{FF2B5EF4-FFF2-40B4-BE49-F238E27FC236}">
                <a16:creationId xmlns:a16="http://schemas.microsoft.com/office/drawing/2014/main" id="{BA75A16A-E70B-4FA6-B146-7F98876683BE}"/>
              </a:ext>
            </a:extLst>
          </p:cNvPr>
          <p:cNvGrpSpPr/>
          <p:nvPr/>
        </p:nvGrpSpPr>
        <p:grpSpPr>
          <a:xfrm>
            <a:off x="258208" y="4912798"/>
            <a:ext cx="3880210" cy="861467"/>
            <a:chOff x="335360" y="2409382"/>
            <a:chExt cx="3880210" cy="861467"/>
          </a:xfrm>
        </p:grpSpPr>
        <p:grpSp>
          <p:nvGrpSpPr>
            <p:cNvPr id="55" name="Group 54">
              <a:extLst>
                <a:ext uri="{FF2B5EF4-FFF2-40B4-BE49-F238E27FC236}">
                  <a16:creationId xmlns:a16="http://schemas.microsoft.com/office/drawing/2014/main" id="{3E829D84-D9A6-48C6-91F3-1154B2D85C54}"/>
                </a:ext>
              </a:extLst>
            </p:cNvPr>
            <p:cNvGrpSpPr/>
            <p:nvPr/>
          </p:nvGrpSpPr>
          <p:grpSpPr>
            <a:xfrm>
              <a:off x="335360" y="2505616"/>
              <a:ext cx="936104" cy="765233"/>
              <a:chOff x="1921112" y="114053"/>
              <a:chExt cx="8110307" cy="6629895"/>
            </a:xfrm>
          </p:grpSpPr>
          <p:sp>
            <p:nvSpPr>
              <p:cNvPr id="59" name="Figure">
                <a:extLst>
                  <a:ext uri="{FF2B5EF4-FFF2-40B4-BE49-F238E27FC236}">
                    <a16:creationId xmlns:a16="http://schemas.microsoft.com/office/drawing/2014/main" id="{26914945-82B8-43CC-BF40-04D5730ECD75}"/>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0" name="Figure">
                <a:extLst>
                  <a:ext uri="{FF2B5EF4-FFF2-40B4-BE49-F238E27FC236}">
                    <a16:creationId xmlns:a16="http://schemas.microsoft.com/office/drawing/2014/main" id="{D195AE94-A5D1-48F7-AB36-12B9335D3BF2}"/>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1" name="Figure">
                <a:extLst>
                  <a:ext uri="{FF2B5EF4-FFF2-40B4-BE49-F238E27FC236}">
                    <a16:creationId xmlns:a16="http://schemas.microsoft.com/office/drawing/2014/main" id="{38C9698E-E561-459F-8347-FF097676C559}"/>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kumimoji="0" lang="en-US" sz="3600" b="1"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rPr>
                  <a:t>56</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2" name="Figure">
                <a:extLst>
                  <a:ext uri="{FF2B5EF4-FFF2-40B4-BE49-F238E27FC236}">
                    <a16:creationId xmlns:a16="http://schemas.microsoft.com/office/drawing/2014/main" id="{58BF7696-F9B6-4BEA-A9C6-12CAC5C20F3B}"/>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3" name="Figure">
                <a:extLst>
                  <a:ext uri="{FF2B5EF4-FFF2-40B4-BE49-F238E27FC236}">
                    <a16:creationId xmlns:a16="http://schemas.microsoft.com/office/drawing/2014/main" id="{E942E4F9-B608-45CE-8FF3-20D748A0652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4" name="Figure">
                <a:extLst>
                  <a:ext uri="{FF2B5EF4-FFF2-40B4-BE49-F238E27FC236}">
                    <a16:creationId xmlns:a16="http://schemas.microsoft.com/office/drawing/2014/main" id="{9DC15480-DE03-4892-AB91-8CFF8B68A296}"/>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56" name="Group 55">
              <a:extLst>
                <a:ext uri="{FF2B5EF4-FFF2-40B4-BE49-F238E27FC236}">
                  <a16:creationId xmlns:a16="http://schemas.microsoft.com/office/drawing/2014/main" id="{92F8CA83-38E4-4B2D-A4A3-171EEAC102D9}"/>
                </a:ext>
              </a:extLst>
            </p:cNvPr>
            <p:cNvGrpSpPr/>
            <p:nvPr/>
          </p:nvGrpSpPr>
          <p:grpSpPr>
            <a:xfrm>
              <a:off x="1233484" y="2409382"/>
              <a:ext cx="2982086" cy="810155"/>
              <a:chOff x="2385722" y="1946044"/>
              <a:chExt cx="2982086" cy="810155"/>
            </a:xfrm>
          </p:grpSpPr>
          <p:sp>
            <p:nvSpPr>
              <p:cNvPr id="57" name="TextBox 56">
                <a:extLst>
                  <a:ext uri="{FF2B5EF4-FFF2-40B4-BE49-F238E27FC236}">
                    <a16:creationId xmlns:a16="http://schemas.microsoft.com/office/drawing/2014/main" id="{6C473E9E-E07A-4751-81B2-08A4F0ECBFFB}"/>
                  </a:ext>
                </a:extLst>
              </p:cNvPr>
              <p:cNvSpPr txBox="1"/>
              <p:nvPr/>
            </p:nvSpPr>
            <p:spPr>
              <a:xfrm>
                <a:off x="2385722" y="1946044"/>
                <a:ext cx="2982086" cy="553998"/>
              </a:xfrm>
              <a:prstGeom prst="rect">
                <a:avLst/>
              </a:prstGeom>
              <a:noFill/>
            </p:spPr>
            <p:txBody>
              <a:bodyPr wrap="square" tIns="182880" bIns="0" rtlCol="0" anchor="b">
                <a:spAutoFit/>
              </a:bodyPr>
              <a:lstStyle/>
              <a:p>
                <a:r>
                  <a:rPr lang="en-IN" sz="2400" b="1" dirty="0">
                    <a:solidFill>
                      <a:schemeClr val="accent1"/>
                    </a:solidFill>
                  </a:rPr>
                  <a:t> Miss. Pallavi </a:t>
                </a:r>
                <a:r>
                  <a:rPr lang="en-IN" sz="2400" b="1" dirty="0" err="1">
                    <a:solidFill>
                      <a:schemeClr val="accent1"/>
                    </a:solidFill>
                  </a:rPr>
                  <a:t>Sawanji</a:t>
                </a:r>
                <a:r>
                  <a:rPr lang="en-IN" sz="2400" b="1" dirty="0">
                    <a:solidFill>
                      <a:schemeClr val="accent1"/>
                    </a:solidFill>
                  </a:rPr>
                  <a:t> </a:t>
                </a:r>
                <a:endParaRPr lang="en-US" sz="2400" b="1" dirty="0">
                  <a:solidFill>
                    <a:schemeClr val="accent1"/>
                  </a:solidFill>
                </a:endParaRPr>
              </a:p>
            </p:txBody>
          </p:sp>
          <p:sp>
            <p:nvSpPr>
              <p:cNvPr id="58" name="TextBox 57">
                <a:extLst>
                  <a:ext uri="{FF2B5EF4-FFF2-40B4-BE49-F238E27FC236}">
                    <a16:creationId xmlns:a16="http://schemas.microsoft.com/office/drawing/2014/main" id="{B96E67B9-2314-4763-9446-F91F2B1185CE}"/>
                  </a:ext>
                </a:extLst>
              </p:cNvPr>
              <p:cNvSpPr txBox="1"/>
              <p:nvPr/>
            </p:nvSpPr>
            <p:spPr>
              <a:xfrm>
                <a:off x="2385722" y="2479200"/>
                <a:ext cx="2982086" cy="276999"/>
              </a:xfrm>
              <a:prstGeom prst="rect">
                <a:avLst/>
              </a:prstGeom>
              <a:noFill/>
            </p:spPr>
            <p:txBody>
              <a:bodyPr wrap="square" tIns="0" bIns="0" rtlCol="0">
                <a:spAutoFit/>
              </a:bodyPr>
              <a:lstStyle/>
              <a:p>
                <a:r>
                  <a:rPr lang="en-US" dirty="0">
                    <a:solidFill>
                      <a:schemeClr val="tx2">
                        <a:lumMod val="60000"/>
                        <a:lumOff val="40000"/>
                      </a:schemeClr>
                    </a:solidFill>
                  </a:rPr>
                  <a:t>User Interface Design</a:t>
                </a:r>
              </a:p>
            </p:txBody>
          </p:sp>
        </p:grpSp>
      </p:grpSp>
    </p:spTree>
    <p:extLst>
      <p:ext uri="{BB962C8B-B14F-4D97-AF65-F5344CB8AC3E}">
        <p14:creationId xmlns:p14="http://schemas.microsoft.com/office/powerpoint/2010/main" val="28908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2624391"/>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912800" y="4124039"/>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124744"/>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a:xfrm>
            <a:off x="818257" y="83889"/>
            <a:ext cx="10515600" cy="1132235"/>
          </a:xfrm>
        </p:spPr>
        <p:txBody>
          <a:bodyPr>
            <a:noAutofit/>
          </a:bodyPr>
          <a:lstStyle/>
          <a:p>
            <a:r>
              <a:rPr lang="en-US" sz="5000" dirty="0"/>
              <a:t>Contents</a:t>
            </a:r>
          </a:p>
        </p:txBody>
      </p:sp>
      <p:sp>
        <p:nvSpPr>
          <p:cNvPr id="64" name="Slide Number Placeholder 63"/>
          <p:cNvSpPr>
            <a:spLocks noGrp="1"/>
          </p:cNvSpPr>
          <p:nvPr>
            <p:ph type="sldNum" sz="quarter" idx="12"/>
          </p:nvPr>
        </p:nvSpPr>
        <p:spPr>
          <a:xfrm>
            <a:off x="9048328" y="6382556"/>
            <a:ext cx="2743200" cy="365125"/>
          </a:xfrm>
        </p:spPr>
        <p:txBody>
          <a:bodyPr/>
          <a:lstStyle/>
          <a:p>
            <a:fld id="{FC1CF07D-8B3F-4D32-B059-0039CEA46DB1}" type="slidenum">
              <a:rPr lang="en-US" smtClean="0"/>
              <a:pPr/>
              <a:t>3</a:t>
            </a:fld>
            <a:endParaRPr lang="en-US"/>
          </a:p>
        </p:txBody>
      </p:sp>
      <p:sp>
        <p:nvSpPr>
          <p:cNvPr id="127" name="TextBox 126">
            <a:extLst>
              <a:ext uri="{FF2B5EF4-FFF2-40B4-BE49-F238E27FC236}">
                <a16:creationId xmlns:a16="http://schemas.microsoft.com/office/drawing/2014/main" id="{E0578806-54D9-4D37-B865-BA2600D47AAD}"/>
              </a:ext>
            </a:extLst>
          </p:cNvPr>
          <p:cNvSpPr txBox="1"/>
          <p:nvPr/>
        </p:nvSpPr>
        <p:spPr>
          <a:xfrm>
            <a:off x="2385722" y="1175419"/>
            <a:ext cx="2982086" cy="553998"/>
          </a:xfrm>
          <a:prstGeom prst="rect">
            <a:avLst/>
          </a:prstGeom>
          <a:noFill/>
        </p:spPr>
        <p:txBody>
          <a:bodyPr wrap="square" tIns="182880" bIns="0" rtlCol="0" anchor="b">
            <a:spAutoFit/>
          </a:bodyPr>
          <a:lstStyle/>
          <a:p>
            <a:r>
              <a:rPr lang="en-US" sz="2400" b="1" dirty="0">
                <a:solidFill>
                  <a:schemeClr val="accent1"/>
                </a:solidFill>
              </a:rPr>
              <a:t>Introduction</a:t>
            </a:r>
          </a:p>
        </p:txBody>
      </p:sp>
      <p:sp>
        <p:nvSpPr>
          <p:cNvPr id="130" name="TextBox 129">
            <a:extLst>
              <a:ext uri="{FF2B5EF4-FFF2-40B4-BE49-F238E27FC236}">
                <a16:creationId xmlns:a16="http://schemas.microsoft.com/office/drawing/2014/main" id="{CC622461-4704-41D9-A52C-03B8AD9FE67F}"/>
              </a:ext>
            </a:extLst>
          </p:cNvPr>
          <p:cNvSpPr txBox="1"/>
          <p:nvPr/>
        </p:nvSpPr>
        <p:spPr>
          <a:xfrm>
            <a:off x="2385722" y="2678419"/>
            <a:ext cx="2982086" cy="553998"/>
          </a:xfrm>
          <a:prstGeom prst="rect">
            <a:avLst/>
          </a:prstGeom>
          <a:noFill/>
        </p:spPr>
        <p:txBody>
          <a:bodyPr wrap="square" tIns="182880" bIns="0" rtlCol="0" anchor="b">
            <a:spAutoFit/>
          </a:bodyPr>
          <a:lstStyle/>
          <a:p>
            <a:r>
              <a:rPr lang="en-US" sz="2400" b="1" dirty="0">
                <a:solidFill>
                  <a:schemeClr val="accent1"/>
                </a:solidFill>
              </a:rPr>
              <a:t>Problem Statement</a:t>
            </a:r>
          </a:p>
        </p:txBody>
      </p:sp>
      <p:sp>
        <p:nvSpPr>
          <p:cNvPr id="133" name="TextBox 132">
            <a:extLst>
              <a:ext uri="{FF2B5EF4-FFF2-40B4-BE49-F238E27FC236}">
                <a16:creationId xmlns:a16="http://schemas.microsoft.com/office/drawing/2014/main" id="{4B4E1CB5-770B-4761-9F0D-AE9E9D7DAAE6}"/>
              </a:ext>
            </a:extLst>
          </p:cNvPr>
          <p:cNvSpPr txBox="1"/>
          <p:nvPr/>
        </p:nvSpPr>
        <p:spPr>
          <a:xfrm>
            <a:off x="2385722" y="4181420"/>
            <a:ext cx="2982086" cy="553998"/>
          </a:xfrm>
          <a:prstGeom prst="rect">
            <a:avLst/>
          </a:prstGeom>
          <a:noFill/>
        </p:spPr>
        <p:txBody>
          <a:bodyPr wrap="square" tIns="182880" bIns="0" rtlCol="0" anchor="b">
            <a:spAutoFit/>
          </a:bodyPr>
          <a:lstStyle/>
          <a:p>
            <a:r>
              <a:rPr lang="en-US" sz="2400" b="1" dirty="0">
                <a:solidFill>
                  <a:schemeClr val="accent1"/>
                </a:solidFill>
              </a:rPr>
              <a:t>Objectives</a:t>
            </a:r>
          </a:p>
        </p:txBody>
      </p:sp>
      <p:sp>
        <p:nvSpPr>
          <p:cNvPr id="143" name="TextBox 142">
            <a:extLst>
              <a:ext uri="{FF2B5EF4-FFF2-40B4-BE49-F238E27FC236}">
                <a16:creationId xmlns:a16="http://schemas.microsoft.com/office/drawing/2014/main" id="{BF66E086-42AB-4B5C-8F92-D1313B24C01C}"/>
              </a:ext>
            </a:extLst>
          </p:cNvPr>
          <p:cNvSpPr txBox="1"/>
          <p:nvPr/>
        </p:nvSpPr>
        <p:spPr>
          <a:xfrm>
            <a:off x="8032458" y="1200004"/>
            <a:ext cx="2982086" cy="553998"/>
          </a:xfrm>
          <a:prstGeom prst="rect">
            <a:avLst/>
          </a:prstGeom>
          <a:noFill/>
        </p:spPr>
        <p:txBody>
          <a:bodyPr wrap="square" tIns="182880" bIns="0" rtlCol="0" anchor="b">
            <a:spAutoFit/>
          </a:bodyPr>
          <a:lstStyle/>
          <a:p>
            <a:r>
              <a:rPr lang="en-US" sz="2400" b="1" dirty="0">
                <a:solidFill>
                  <a:schemeClr val="accent1"/>
                </a:solidFill>
              </a:rPr>
              <a:t>User Module</a:t>
            </a:r>
          </a:p>
        </p:txBody>
      </p:sp>
      <p:sp>
        <p:nvSpPr>
          <p:cNvPr id="141" name="TextBox 140">
            <a:extLst>
              <a:ext uri="{FF2B5EF4-FFF2-40B4-BE49-F238E27FC236}">
                <a16:creationId xmlns:a16="http://schemas.microsoft.com/office/drawing/2014/main" id="{12C40FFA-3EF7-4EFD-B587-051D8788C633}"/>
              </a:ext>
            </a:extLst>
          </p:cNvPr>
          <p:cNvSpPr txBox="1"/>
          <p:nvPr/>
        </p:nvSpPr>
        <p:spPr>
          <a:xfrm>
            <a:off x="8032458" y="2333672"/>
            <a:ext cx="2982086" cy="553998"/>
          </a:xfrm>
          <a:prstGeom prst="rect">
            <a:avLst/>
          </a:prstGeom>
          <a:noFill/>
        </p:spPr>
        <p:txBody>
          <a:bodyPr wrap="square" tIns="182880" bIns="0" rtlCol="0" anchor="b">
            <a:spAutoFit/>
          </a:bodyPr>
          <a:lstStyle/>
          <a:p>
            <a:r>
              <a:rPr lang="en-US" sz="2400" b="1" dirty="0">
                <a:solidFill>
                  <a:schemeClr val="accent1"/>
                </a:solidFill>
              </a:rPr>
              <a:t>System Requirements</a:t>
            </a:r>
          </a:p>
        </p:txBody>
      </p:sp>
      <p:sp>
        <p:nvSpPr>
          <p:cNvPr id="139" name="TextBox 138">
            <a:extLst>
              <a:ext uri="{FF2B5EF4-FFF2-40B4-BE49-F238E27FC236}">
                <a16:creationId xmlns:a16="http://schemas.microsoft.com/office/drawing/2014/main" id="{E3EFBD3E-E2CF-446C-97E6-590353E4829B}"/>
              </a:ext>
            </a:extLst>
          </p:cNvPr>
          <p:cNvSpPr txBox="1"/>
          <p:nvPr/>
        </p:nvSpPr>
        <p:spPr>
          <a:xfrm>
            <a:off x="8032458" y="3836673"/>
            <a:ext cx="2982086" cy="553998"/>
          </a:xfrm>
          <a:prstGeom prst="rect">
            <a:avLst/>
          </a:prstGeom>
          <a:noFill/>
        </p:spPr>
        <p:txBody>
          <a:bodyPr wrap="square" tIns="182880" bIns="0" rtlCol="0" anchor="b">
            <a:spAutoFit/>
          </a:bodyPr>
          <a:lstStyle/>
          <a:p>
            <a:r>
              <a:rPr lang="en-US" sz="2400" b="1" dirty="0">
                <a:solidFill>
                  <a:schemeClr val="accent1"/>
                </a:solidFill>
              </a:rPr>
              <a:t>Architecture System</a:t>
            </a:r>
          </a:p>
        </p:txBody>
      </p:sp>
      <p:grpSp>
        <p:nvGrpSpPr>
          <p:cNvPr id="160" name="Group 159">
            <a:extLst>
              <a:ext uri="{FF2B5EF4-FFF2-40B4-BE49-F238E27FC236}">
                <a16:creationId xmlns:a16="http://schemas.microsoft.com/office/drawing/2014/main" id="{768D21FD-8234-4075-A6FF-CF521B2CC9F5}"/>
              </a:ext>
            </a:extLst>
          </p:cNvPr>
          <p:cNvGrpSpPr/>
          <p:nvPr/>
        </p:nvGrpSpPr>
        <p:grpSpPr>
          <a:xfrm>
            <a:off x="6565056" y="2648976"/>
            <a:ext cx="1467402" cy="1199551"/>
            <a:chOff x="1921112" y="114053"/>
            <a:chExt cx="8110307" cy="6629895"/>
          </a:xfrm>
        </p:grpSpPr>
        <p:sp>
          <p:nvSpPr>
            <p:cNvPr id="175" name="Figure">
              <a:extLst>
                <a:ext uri="{FF2B5EF4-FFF2-40B4-BE49-F238E27FC236}">
                  <a16:creationId xmlns:a16="http://schemas.microsoft.com/office/drawing/2014/main" id="{AC136F66-D48F-4ADC-96BD-67D5341821D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6" name="Figure">
              <a:extLst>
                <a:ext uri="{FF2B5EF4-FFF2-40B4-BE49-F238E27FC236}">
                  <a16:creationId xmlns:a16="http://schemas.microsoft.com/office/drawing/2014/main" id="{D475A2A8-A684-4931-AA85-1FEE0BAFAC6D}"/>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7" name="Figure">
              <a:extLst>
                <a:ext uri="{FF2B5EF4-FFF2-40B4-BE49-F238E27FC236}">
                  <a16:creationId xmlns:a16="http://schemas.microsoft.com/office/drawing/2014/main" id="{CDE6D832-B371-482B-954C-31A85668647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06</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8" name="Figure">
              <a:extLst>
                <a:ext uri="{FF2B5EF4-FFF2-40B4-BE49-F238E27FC236}">
                  <a16:creationId xmlns:a16="http://schemas.microsoft.com/office/drawing/2014/main" id="{D3633A12-5269-45FF-8E30-B117A0DBA23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9" name="Figure">
              <a:extLst>
                <a:ext uri="{FF2B5EF4-FFF2-40B4-BE49-F238E27FC236}">
                  <a16:creationId xmlns:a16="http://schemas.microsoft.com/office/drawing/2014/main" id="{99945BAE-B69E-4296-A375-397B44CEB87C}"/>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0" name="Figure">
              <a:extLst>
                <a:ext uri="{FF2B5EF4-FFF2-40B4-BE49-F238E27FC236}">
                  <a16:creationId xmlns:a16="http://schemas.microsoft.com/office/drawing/2014/main" id="{4DB2E4A4-C050-4619-B3D0-08BE7FAEBF1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1" name="Group 160">
            <a:extLst>
              <a:ext uri="{FF2B5EF4-FFF2-40B4-BE49-F238E27FC236}">
                <a16:creationId xmlns:a16="http://schemas.microsoft.com/office/drawing/2014/main" id="{1E05EE1B-405D-423B-BFF4-C9741DD480F0}"/>
              </a:ext>
            </a:extLst>
          </p:cNvPr>
          <p:cNvGrpSpPr/>
          <p:nvPr/>
        </p:nvGrpSpPr>
        <p:grpSpPr>
          <a:xfrm>
            <a:off x="6565056" y="4148624"/>
            <a:ext cx="1467402" cy="1199551"/>
            <a:chOff x="1921112" y="114053"/>
            <a:chExt cx="8110307" cy="6629895"/>
          </a:xfrm>
        </p:grpSpPr>
        <p:sp>
          <p:nvSpPr>
            <p:cNvPr id="169" name="Figure">
              <a:extLst>
                <a:ext uri="{FF2B5EF4-FFF2-40B4-BE49-F238E27FC236}">
                  <a16:creationId xmlns:a16="http://schemas.microsoft.com/office/drawing/2014/main" id="{FC0F3616-FA3C-4D6C-9169-F4F4FCEE942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0" name="Figure">
              <a:extLst>
                <a:ext uri="{FF2B5EF4-FFF2-40B4-BE49-F238E27FC236}">
                  <a16:creationId xmlns:a16="http://schemas.microsoft.com/office/drawing/2014/main" id="{FCF5128E-9A2A-421C-9E94-5AFF30BEB850}"/>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1" name="Figure">
              <a:extLst>
                <a:ext uri="{FF2B5EF4-FFF2-40B4-BE49-F238E27FC236}">
                  <a16:creationId xmlns:a16="http://schemas.microsoft.com/office/drawing/2014/main" id="{6F0C14B5-BB24-4457-8E54-B936406B896C}"/>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07</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2" name="Figure">
              <a:extLst>
                <a:ext uri="{FF2B5EF4-FFF2-40B4-BE49-F238E27FC236}">
                  <a16:creationId xmlns:a16="http://schemas.microsoft.com/office/drawing/2014/main" id="{FE837E1F-FDD9-4B72-BE00-FC283DB3B74C}"/>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3" name="Figure">
              <a:extLst>
                <a:ext uri="{FF2B5EF4-FFF2-40B4-BE49-F238E27FC236}">
                  <a16:creationId xmlns:a16="http://schemas.microsoft.com/office/drawing/2014/main" id="{0BF1ABAE-9795-4231-8BD0-A7054ED3261F}"/>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4" name="Figure">
              <a:extLst>
                <a:ext uri="{FF2B5EF4-FFF2-40B4-BE49-F238E27FC236}">
                  <a16:creationId xmlns:a16="http://schemas.microsoft.com/office/drawing/2014/main" id="{5CFF1A0D-990A-4C75-8652-00B91227C5BC}"/>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565056" y="1149329"/>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05</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cxnSp>
        <p:nvCxnSpPr>
          <p:cNvPr id="65" name="Straight Connector 64">
            <a:extLst>
              <a:ext uri="{FF2B5EF4-FFF2-40B4-BE49-F238E27FC236}">
                <a16:creationId xmlns:a16="http://schemas.microsoft.com/office/drawing/2014/main" id="{D97BAFA6-F7BE-4581-B98C-E9E386AE1955}"/>
              </a:ext>
            </a:extLst>
          </p:cNvPr>
          <p:cNvCxnSpPr/>
          <p:nvPr/>
        </p:nvCxnSpPr>
        <p:spPr>
          <a:xfrm>
            <a:off x="912800" y="980728"/>
            <a:ext cx="57606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8EB1F4-2A9C-1F74-D244-24B0939695E3}"/>
              </a:ext>
            </a:extLst>
          </p:cNvPr>
          <p:cNvSpPr txBox="1"/>
          <p:nvPr/>
        </p:nvSpPr>
        <p:spPr>
          <a:xfrm>
            <a:off x="8033133" y="5664500"/>
            <a:ext cx="2982086" cy="553998"/>
          </a:xfrm>
          <a:prstGeom prst="rect">
            <a:avLst/>
          </a:prstGeom>
          <a:noFill/>
        </p:spPr>
        <p:txBody>
          <a:bodyPr wrap="square" tIns="182880" bIns="0" rtlCol="0" anchor="b">
            <a:spAutoFit/>
          </a:bodyPr>
          <a:lstStyle/>
          <a:p>
            <a:r>
              <a:rPr lang="en-US" sz="2400" b="1" dirty="0">
                <a:solidFill>
                  <a:schemeClr val="accent1"/>
                </a:solidFill>
              </a:rPr>
              <a:t>UI Design</a:t>
            </a:r>
          </a:p>
        </p:txBody>
      </p:sp>
      <p:grpSp>
        <p:nvGrpSpPr>
          <p:cNvPr id="3" name="Group 2">
            <a:extLst>
              <a:ext uri="{FF2B5EF4-FFF2-40B4-BE49-F238E27FC236}">
                <a16:creationId xmlns:a16="http://schemas.microsoft.com/office/drawing/2014/main" id="{5F355960-3DCD-95FC-1BE3-AC519D51EC2C}"/>
              </a:ext>
            </a:extLst>
          </p:cNvPr>
          <p:cNvGrpSpPr/>
          <p:nvPr/>
        </p:nvGrpSpPr>
        <p:grpSpPr>
          <a:xfrm>
            <a:off x="6565731" y="5613825"/>
            <a:ext cx="1467402" cy="1199551"/>
            <a:chOff x="1921112" y="114053"/>
            <a:chExt cx="8110307" cy="6629895"/>
          </a:xfrm>
        </p:grpSpPr>
        <p:sp>
          <p:nvSpPr>
            <p:cNvPr id="4" name="Figure">
              <a:extLst>
                <a:ext uri="{FF2B5EF4-FFF2-40B4-BE49-F238E27FC236}">
                  <a16:creationId xmlns:a16="http://schemas.microsoft.com/office/drawing/2014/main" id="{F77F845F-2D1A-7EC7-6FAE-4F3FE0ECDDC2}"/>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5" name="Figure">
              <a:extLst>
                <a:ext uri="{FF2B5EF4-FFF2-40B4-BE49-F238E27FC236}">
                  <a16:creationId xmlns:a16="http://schemas.microsoft.com/office/drawing/2014/main" id="{46C3E66C-F0DC-97EF-B6BA-45DD07BAF31B}"/>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6" name="Figure">
              <a:extLst>
                <a:ext uri="{FF2B5EF4-FFF2-40B4-BE49-F238E27FC236}">
                  <a16:creationId xmlns:a16="http://schemas.microsoft.com/office/drawing/2014/main" id="{3C98AC60-AABE-4F3B-1B0D-7216CF20F400}"/>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08</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7" name="Figure">
              <a:extLst>
                <a:ext uri="{FF2B5EF4-FFF2-40B4-BE49-F238E27FC236}">
                  <a16:creationId xmlns:a16="http://schemas.microsoft.com/office/drawing/2014/main" id="{7D80C8CF-AFC6-225C-E10F-2728770E9C5A}"/>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9A302D99-D761-185B-4B65-C75E66CBF2FD}"/>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6B05D7E6-F19A-4C60-CA40-560FC32CA80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1" name="TextBox 10">
            <a:extLst>
              <a:ext uri="{FF2B5EF4-FFF2-40B4-BE49-F238E27FC236}">
                <a16:creationId xmlns:a16="http://schemas.microsoft.com/office/drawing/2014/main" id="{D8441F2A-FCBE-85FC-04CC-557E64350C1B}"/>
              </a:ext>
            </a:extLst>
          </p:cNvPr>
          <p:cNvSpPr txBox="1"/>
          <p:nvPr/>
        </p:nvSpPr>
        <p:spPr>
          <a:xfrm>
            <a:off x="2385722" y="5639664"/>
            <a:ext cx="2982086" cy="553998"/>
          </a:xfrm>
          <a:prstGeom prst="rect">
            <a:avLst/>
          </a:prstGeom>
          <a:noFill/>
        </p:spPr>
        <p:txBody>
          <a:bodyPr wrap="square" tIns="182880" bIns="0" rtlCol="0" anchor="b">
            <a:spAutoFit/>
          </a:bodyPr>
          <a:lstStyle/>
          <a:p>
            <a:r>
              <a:rPr lang="en-US" sz="2400" b="1" dirty="0">
                <a:solidFill>
                  <a:schemeClr val="accent1"/>
                </a:solidFill>
              </a:rPr>
              <a:t>Scope</a:t>
            </a:r>
          </a:p>
        </p:txBody>
      </p:sp>
      <p:grpSp>
        <p:nvGrpSpPr>
          <p:cNvPr id="12" name="Group 11">
            <a:extLst>
              <a:ext uri="{FF2B5EF4-FFF2-40B4-BE49-F238E27FC236}">
                <a16:creationId xmlns:a16="http://schemas.microsoft.com/office/drawing/2014/main" id="{423F0BD3-6B66-E954-F519-3F6E2422DF46}"/>
              </a:ext>
            </a:extLst>
          </p:cNvPr>
          <p:cNvGrpSpPr/>
          <p:nvPr/>
        </p:nvGrpSpPr>
        <p:grpSpPr>
          <a:xfrm>
            <a:off x="918320" y="5588989"/>
            <a:ext cx="1467402" cy="1199551"/>
            <a:chOff x="1921112" y="114053"/>
            <a:chExt cx="8110307" cy="6629895"/>
          </a:xfrm>
        </p:grpSpPr>
        <p:sp>
          <p:nvSpPr>
            <p:cNvPr id="13" name="Figure">
              <a:extLst>
                <a:ext uri="{FF2B5EF4-FFF2-40B4-BE49-F238E27FC236}">
                  <a16:creationId xmlns:a16="http://schemas.microsoft.com/office/drawing/2014/main" id="{F1C17F12-E7F9-A682-BBAE-A70EC77D05D2}"/>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4" name="Figure">
              <a:extLst>
                <a:ext uri="{FF2B5EF4-FFF2-40B4-BE49-F238E27FC236}">
                  <a16:creationId xmlns:a16="http://schemas.microsoft.com/office/drawing/2014/main" id="{0BE6C4A6-2C55-8DCE-5C81-B39565D57B9A}"/>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B0B12BFE-BD10-7110-6D9A-526C543332C7}"/>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406DE052-4133-50F7-01C9-B201670B3097}"/>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10FFCA42-4DD8-0AA8-B187-F0751DAF345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49638665-1E78-83B5-8F01-5998386B673B}"/>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71616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482691" y="597321"/>
            <a:ext cx="5999535" cy="1071190"/>
          </a:xfrm>
        </p:spPr>
        <p:txBody>
          <a:bodyPr anchor="t"/>
          <a:lstStyle/>
          <a:p>
            <a:r>
              <a:rPr lang="en-US" dirty="0"/>
              <a:t>Introduction</a:t>
            </a: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4</a:t>
            </a:fld>
            <a:endParaRPr lang="en-US"/>
          </a:p>
        </p:txBody>
      </p:sp>
      <p:pic>
        <p:nvPicPr>
          <p:cNvPr id="6" name="Picture Placeholder 5" descr="Several business cards on a table&#10;&#10;Description automatically generated">
            <a:extLst>
              <a:ext uri="{FF2B5EF4-FFF2-40B4-BE49-F238E27FC236}">
                <a16:creationId xmlns:a16="http://schemas.microsoft.com/office/drawing/2014/main" id="{86ADA00A-C199-D05D-B282-F92606B6535C}"/>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49" r="949"/>
          <a:stretch>
            <a:fillRect/>
          </a:stretch>
        </p:blipFill>
        <p:spPr/>
      </p:pic>
      <p:sp>
        <p:nvSpPr>
          <p:cNvPr id="19" name="TextBox 18">
            <a:extLst>
              <a:ext uri="{FF2B5EF4-FFF2-40B4-BE49-F238E27FC236}">
                <a16:creationId xmlns:a16="http://schemas.microsoft.com/office/drawing/2014/main" id="{977C95B9-01CA-4B78-9C99-DE780083B294}"/>
              </a:ext>
            </a:extLst>
          </p:cNvPr>
          <p:cNvSpPr txBox="1"/>
          <p:nvPr/>
        </p:nvSpPr>
        <p:spPr>
          <a:xfrm>
            <a:off x="118252" y="2489974"/>
            <a:ext cx="8714052" cy="4154984"/>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algn="just" fontAlgn="base">
              <a:defRPr/>
            </a:pPr>
            <a:r>
              <a:rPr lang="en-US" sz="2400" b="1" dirty="0">
                <a:solidFill>
                  <a:schemeClr val="accent1"/>
                </a:solidFill>
                <a:latin typeface="+mn-lt"/>
              </a:rPr>
              <a:t>The Disha deficiencies of current navigation systems, citing limitations like 2D information, imprecise navigation, and interaction issues. Augmented Reality (AR) is proposed as a transformative solution, merging virtual elements with the real environment. The app's key attributes include AR-based route projection, precision via visual odometry and sensors, and Unity as the interactive design platform. Emphasized is the app's diverse augmented reality content, ensuring heightened user engagement. The structured paper delves into related work, key technologies, system implementation, testing, and evaluation for a comprehensive exploration.</a:t>
            </a:r>
          </a:p>
        </p:txBody>
      </p:sp>
      <p:cxnSp>
        <p:nvCxnSpPr>
          <p:cNvPr id="4" name="Straight Connector 3">
            <a:extLst>
              <a:ext uri="{FF2B5EF4-FFF2-40B4-BE49-F238E27FC236}">
                <a16:creationId xmlns:a16="http://schemas.microsoft.com/office/drawing/2014/main" id="{23423FA3-13AC-4FDF-8EB8-335ACE7BED5E}"/>
              </a:ext>
            </a:extLst>
          </p:cNvPr>
          <p:cNvCxnSpPr/>
          <p:nvPr/>
        </p:nvCxnSpPr>
        <p:spPr>
          <a:xfrm>
            <a:off x="482691" y="1412776"/>
            <a:ext cx="576064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D9CD760-8989-140E-9221-7BB7A4BE28F9}"/>
              </a:ext>
            </a:extLst>
          </p:cNvPr>
          <p:cNvSpPr txBox="1"/>
          <p:nvPr/>
        </p:nvSpPr>
        <p:spPr>
          <a:xfrm>
            <a:off x="6831385" y="3642236"/>
            <a:ext cx="5360617" cy="230832"/>
          </a:xfrm>
          <a:prstGeom prst="rect">
            <a:avLst/>
          </a:prstGeom>
          <a:noFill/>
        </p:spPr>
        <p:txBody>
          <a:bodyPr wrap="square" rtlCol="0">
            <a:spAutoFit/>
          </a:bodyPr>
          <a:lstStyle/>
          <a:p>
            <a:r>
              <a:rPr lang="en-IN" sz="900">
                <a:hlinkClick r:id="rId4" tooltip="https://digitalprinciples.org/cross-post-new-and-improved-tools-and-methods-for-measuring-through-the-digital-principles/"/>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414301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119336" y="425662"/>
            <a:ext cx="6573753" cy="1569565"/>
          </a:xfrm>
        </p:spPr>
        <p:txBody>
          <a:bodyPr anchor="ctr">
            <a:normAutofit fontScale="90000"/>
          </a:bodyPr>
          <a:lstStyle/>
          <a:p>
            <a:pPr algn="ctr"/>
            <a:r>
              <a:rPr lang="en-US" sz="6000" kern="1200" spc="100" dirty="0">
                <a:solidFill>
                  <a:srgbClr val="FFFFFF"/>
                </a:solidFill>
                <a:effectLst/>
                <a:latin typeface="Calibri" panose="020F0502020204030204" pitchFamily="34" charset="0"/>
                <a:ea typeface="+mn-ea"/>
                <a:cs typeface="+mn-cs"/>
              </a:rPr>
              <a:t>Problem Statement: </a:t>
            </a:r>
            <a:endParaRPr lang="en-US" dirty="0"/>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5</a:t>
            </a:fld>
            <a:endParaRPr lang="en-US"/>
          </a:p>
        </p:txBody>
      </p:sp>
      <p:pic>
        <p:nvPicPr>
          <p:cNvPr id="4" name="Picture Placeholder 3" descr="Questions with solid fill">
            <a:extLst>
              <a:ext uri="{FF2B5EF4-FFF2-40B4-BE49-F238E27FC236}">
                <a16:creationId xmlns:a16="http://schemas.microsoft.com/office/drawing/2014/main" id="{E4BEBD15-2A71-4E56-9466-FF863E7708B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035" b="16035"/>
          <a:stretch>
            <a:fillRect/>
          </a:stretch>
        </p:blipFill>
        <p:spPr>
          <a:xfrm>
            <a:off x="6831385" y="-39756"/>
            <a:ext cx="5360617" cy="3642236"/>
          </a:xfrm>
        </p:spPr>
      </p:pic>
      <p:sp>
        <p:nvSpPr>
          <p:cNvPr id="15" name="TextBox 14">
            <a:extLst>
              <a:ext uri="{FF2B5EF4-FFF2-40B4-BE49-F238E27FC236}">
                <a16:creationId xmlns:a16="http://schemas.microsoft.com/office/drawing/2014/main" id="{E272BA43-7F9F-4E3F-8B36-51A890C500D3}"/>
              </a:ext>
            </a:extLst>
          </p:cNvPr>
          <p:cNvSpPr txBox="1"/>
          <p:nvPr/>
        </p:nvSpPr>
        <p:spPr>
          <a:xfrm>
            <a:off x="263352" y="2564304"/>
            <a:ext cx="8347248" cy="3785652"/>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marL="0" algn="just" rtl="0" eaLnBrk="1" fontAlgn="base" latinLnBrk="0" hangingPunct="1">
              <a:spcBef>
                <a:spcPts val="0"/>
              </a:spcBef>
              <a:spcAft>
                <a:spcPts val="0"/>
              </a:spcAft>
            </a:pPr>
            <a:r>
              <a:rPr lang="en-US" sz="2400" b="1" dirty="0">
                <a:latin typeface="+mn-lt"/>
              </a:rPr>
              <a:t>	Current indoor campus navigation struggles with 2D maps and external services, hampering user convenience. Our project aims to transform this experience by integrating augmented reality (AR) technology. By overlaying digital information onto the real environment, we strive to create an intuitive and user-friendly navigation solution. Our goal is to revolutionize indoor navigation, overcoming reliance on traditional methods and providing a seamless experience for users navigating campus spaces. </a:t>
            </a:r>
          </a:p>
          <a:p>
            <a:pPr marL="0" algn="just" rtl="0" eaLnBrk="1" fontAlgn="base" latinLnBrk="0" hangingPunct="1">
              <a:spcBef>
                <a:spcPts val="0"/>
              </a:spcBef>
              <a:spcAft>
                <a:spcPts val="0"/>
              </a:spcAft>
            </a:pPr>
            <a:endParaRPr lang="en-IN" sz="2400" b="1" dirty="0">
              <a:latin typeface="+mn-lt"/>
            </a:endParaRPr>
          </a:p>
        </p:txBody>
      </p:sp>
      <p:cxnSp>
        <p:nvCxnSpPr>
          <p:cNvPr id="8" name="Straight Connector 7">
            <a:extLst>
              <a:ext uri="{FF2B5EF4-FFF2-40B4-BE49-F238E27FC236}">
                <a16:creationId xmlns:a16="http://schemas.microsoft.com/office/drawing/2014/main" id="{B709F3F7-4F77-4493-96B9-54DDE94B8812}"/>
              </a:ext>
            </a:extLst>
          </p:cNvPr>
          <p:cNvCxnSpPr>
            <a:cxnSpLocks/>
          </p:cNvCxnSpPr>
          <p:nvPr/>
        </p:nvCxnSpPr>
        <p:spPr>
          <a:xfrm>
            <a:off x="407368" y="1556792"/>
            <a:ext cx="61173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30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1049373"/>
            <a:ext cx="5194960" cy="927993"/>
          </a:xfrm>
        </p:spPr>
        <p:txBody>
          <a:bodyPr anchor="ctr"/>
          <a:lstStyle/>
          <a:p>
            <a:pPr marL="0" algn="just" rtl="0" eaLnBrk="1" fontAlgn="base" latinLnBrk="0" hangingPunct="1">
              <a:spcBef>
                <a:spcPts val="0"/>
              </a:spcBef>
              <a:spcAft>
                <a:spcPts val="0"/>
              </a:spcAft>
            </a:pPr>
            <a:r>
              <a:rPr lang="en-US" sz="6000" b="1" kern="1200" spc="100" dirty="0">
                <a:solidFill>
                  <a:srgbClr val="3D4149"/>
                </a:solidFill>
                <a:effectLst/>
                <a:latin typeface="Calibri" panose="020F0502020204030204" pitchFamily="34" charset="0"/>
                <a:ea typeface="+mn-ea"/>
                <a:cs typeface="+mn-cs"/>
              </a:rPr>
              <a:t>Objectives are:</a:t>
            </a:r>
            <a:endParaRPr lang="en-IN" sz="9600" b="1" dirty="0">
              <a:solidFill>
                <a:srgbClr val="3D4149"/>
              </a:solidFill>
              <a:effectLst/>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6</a:t>
            </a:fld>
            <a:endParaRPr lang="en-US"/>
          </a:p>
        </p:txBody>
      </p:sp>
      <p:sp>
        <p:nvSpPr>
          <p:cNvPr id="13" name="TextBox 12">
            <a:extLst>
              <a:ext uri="{FF2B5EF4-FFF2-40B4-BE49-F238E27FC236}">
                <a16:creationId xmlns:a16="http://schemas.microsoft.com/office/drawing/2014/main" id="{1DF35AB5-B87A-45ED-80E9-DDB03E50A763}"/>
              </a:ext>
            </a:extLst>
          </p:cNvPr>
          <p:cNvSpPr txBox="1"/>
          <p:nvPr/>
        </p:nvSpPr>
        <p:spPr>
          <a:xfrm>
            <a:off x="118252" y="2459504"/>
            <a:ext cx="8547926" cy="4247317"/>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marL="342900" indent="-342900" algn="just" rtl="0" eaLnBrk="1" fontAlgn="base" latinLnBrk="0" hangingPunct="1">
              <a:spcBef>
                <a:spcPts val="0"/>
              </a:spcBef>
              <a:spcAft>
                <a:spcPts val="0"/>
              </a:spcAft>
              <a:buFont typeface="Wingdings" panose="05000000000000000000" pitchFamily="2" charset="2"/>
              <a:buChar char="Ø"/>
            </a:pPr>
            <a:r>
              <a:rPr lang="en-US" sz="1800" b="1" spc="100" dirty="0">
                <a:solidFill>
                  <a:srgbClr val="3D4149"/>
                </a:solidFill>
                <a:latin typeface="Calibri" panose="020F0502020204030204" pitchFamily="34" charset="0"/>
              </a:rPr>
              <a:t>Develop a mobile app to offer high-precision navigation, specifically tailored for indoor environments, overcoming the limitations of existing systems that rely on 2D information.</a:t>
            </a:r>
          </a:p>
          <a:p>
            <a:pPr marL="342900" indent="-342900" algn="just" rtl="0" eaLnBrk="1" fontAlgn="base" latinLnBrk="0" hangingPunct="1">
              <a:spcBef>
                <a:spcPts val="0"/>
              </a:spcBef>
              <a:spcAft>
                <a:spcPts val="0"/>
              </a:spcAft>
              <a:buFont typeface="Wingdings" panose="05000000000000000000" pitchFamily="2" charset="2"/>
              <a:buChar char="Ø"/>
            </a:pPr>
            <a:r>
              <a:rPr lang="en-US" sz="1800" b="1" spc="100" dirty="0">
                <a:solidFill>
                  <a:srgbClr val="3D4149"/>
                </a:solidFill>
                <a:latin typeface="Calibri" panose="020F0502020204030204" pitchFamily="34" charset="0"/>
              </a:rPr>
              <a:t>Focus on augmenting user experience by integrating augmented reality (AR) technology, aiming to create an intuitive and interactive navigation platform within the campus environment.</a:t>
            </a:r>
          </a:p>
          <a:p>
            <a:pPr marL="342900" indent="-342900" algn="just" rtl="0" eaLnBrk="1" fontAlgn="base" latinLnBrk="0" hangingPunct="1">
              <a:spcBef>
                <a:spcPts val="0"/>
              </a:spcBef>
              <a:spcAft>
                <a:spcPts val="0"/>
              </a:spcAft>
              <a:buFont typeface="Wingdings" panose="05000000000000000000" pitchFamily="2" charset="2"/>
              <a:buChar char="Ø"/>
            </a:pPr>
            <a:r>
              <a:rPr lang="en-US" sz="1800" b="1" spc="100" dirty="0">
                <a:solidFill>
                  <a:srgbClr val="3D4149"/>
                </a:solidFill>
                <a:latin typeface="Calibri" panose="020F0502020204030204" pitchFamily="34" charset="0"/>
              </a:rPr>
              <a:t>Minimize dependence on network queries and third-party service platforms by creating an independent navigation system capable of superimposing virtual information onto the real environment.</a:t>
            </a:r>
          </a:p>
          <a:p>
            <a:pPr marL="342900" indent="-342900" algn="just" rtl="0" eaLnBrk="1" fontAlgn="base" latinLnBrk="0" hangingPunct="1">
              <a:spcBef>
                <a:spcPts val="0"/>
              </a:spcBef>
              <a:spcAft>
                <a:spcPts val="0"/>
              </a:spcAft>
              <a:buFont typeface="Wingdings" panose="05000000000000000000" pitchFamily="2" charset="2"/>
              <a:buChar char="Ø"/>
            </a:pPr>
            <a:r>
              <a:rPr lang="en-US" sz="1800" b="1" spc="100" dirty="0">
                <a:solidFill>
                  <a:srgbClr val="3D4149"/>
                </a:solidFill>
                <a:latin typeface="Calibri" panose="020F0502020204030204" pitchFamily="34" charset="0"/>
              </a:rPr>
              <a:t>Utilize AR technology to overlay computer-generated virtual objects and information seamlessly onto the physical campus environment, enhancing interactivity and user-friendliness in navigation experiences.</a:t>
            </a:r>
          </a:p>
          <a:p>
            <a:pPr marL="342900" indent="-342900" algn="just" rtl="0" eaLnBrk="1" fontAlgn="base" latinLnBrk="0" hangingPunct="1">
              <a:spcBef>
                <a:spcPts val="0"/>
              </a:spcBef>
              <a:spcAft>
                <a:spcPts val="0"/>
              </a:spcAft>
              <a:buFont typeface="Wingdings" panose="05000000000000000000" pitchFamily="2" charset="2"/>
              <a:buChar char="Ø"/>
            </a:pPr>
            <a:r>
              <a:rPr lang="en-US" sz="1800" b="1" spc="100" dirty="0">
                <a:solidFill>
                  <a:srgbClr val="3D4149"/>
                </a:solidFill>
                <a:latin typeface="Calibri" panose="020F0502020204030204" pitchFamily="34" charset="0"/>
              </a:rPr>
              <a:t>Ultimately, the project aims to create a user-centric mobile app that offers an engaging, precise, and intuitive navigation experience within the campus, addressing the challenges faced by traditional navigation systems.</a:t>
            </a:r>
            <a:endParaRPr lang="en-IN" sz="1800" b="1" spc="100" dirty="0">
              <a:solidFill>
                <a:srgbClr val="3D4149"/>
              </a:solidFill>
              <a:latin typeface="Calibri" panose="020F0502020204030204" pitchFamily="34" charset="0"/>
            </a:endParaRPr>
          </a:p>
        </p:txBody>
      </p:sp>
      <p:cxnSp>
        <p:nvCxnSpPr>
          <p:cNvPr id="7" name="Straight Connector 6">
            <a:extLst>
              <a:ext uri="{FF2B5EF4-FFF2-40B4-BE49-F238E27FC236}">
                <a16:creationId xmlns:a16="http://schemas.microsoft.com/office/drawing/2014/main" id="{B9ADED2F-5621-48FD-AB4C-71938B16E3FD}"/>
              </a:ext>
            </a:extLst>
          </p:cNvPr>
          <p:cNvCxnSpPr/>
          <p:nvPr/>
        </p:nvCxnSpPr>
        <p:spPr>
          <a:xfrm>
            <a:off x="479376" y="1918694"/>
            <a:ext cx="576064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Graphic 3" descr="Target with solid fill">
            <a:extLst>
              <a:ext uri="{FF2B5EF4-FFF2-40B4-BE49-F238E27FC236}">
                <a16:creationId xmlns:a16="http://schemas.microsoft.com/office/drawing/2014/main" id="{40F50103-A3E8-4A6B-A08F-8E217EE818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66178" y="166784"/>
            <a:ext cx="3208583" cy="3208583"/>
          </a:xfrm>
          <a:prstGeom prst="rect">
            <a:avLst/>
          </a:prstGeom>
        </p:spPr>
      </p:pic>
    </p:spTree>
    <p:extLst>
      <p:ext uri="{BB962C8B-B14F-4D97-AF65-F5344CB8AC3E}">
        <p14:creationId xmlns:p14="http://schemas.microsoft.com/office/powerpoint/2010/main" val="964714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516553" y="478515"/>
            <a:ext cx="4796408" cy="1105252"/>
          </a:xfrm>
        </p:spPr>
        <p:txBody>
          <a:bodyPr anchor="ctr">
            <a:normAutofit/>
          </a:bodyPr>
          <a:lstStyle/>
          <a:p>
            <a:pPr algn="ctr"/>
            <a:r>
              <a:rPr lang="en-US" sz="6000" kern="1200" spc="100" dirty="0">
                <a:solidFill>
                  <a:srgbClr val="FFFFFF"/>
                </a:solidFill>
                <a:effectLst/>
                <a:latin typeface="Calibri" panose="020F0502020204030204" pitchFamily="34" charset="0"/>
                <a:ea typeface="+mn-ea"/>
                <a:cs typeface="+mn-cs"/>
              </a:rPr>
              <a:t>Scope</a:t>
            </a:r>
            <a:endParaRPr lang="en-US" dirty="0"/>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7</a:t>
            </a:fld>
            <a:endParaRPr lang="en-US"/>
          </a:p>
        </p:txBody>
      </p:sp>
      <p:pic>
        <p:nvPicPr>
          <p:cNvPr id="4" name="Picture Placeholder 3" descr="Bullseye with solid fill">
            <a:extLst>
              <a:ext uri="{FF2B5EF4-FFF2-40B4-BE49-F238E27FC236}">
                <a16:creationId xmlns:a16="http://schemas.microsoft.com/office/drawing/2014/main" id="{7EBDE8CB-EC1C-48B2-B3DB-FFA4B4B3717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6035" b="16035"/>
          <a:stretch>
            <a:fillRect/>
          </a:stretch>
        </p:blipFill>
        <p:spPr>
          <a:xfrm>
            <a:off x="6831385" y="-39757"/>
            <a:ext cx="5360617" cy="3642236"/>
          </a:xfrm>
        </p:spPr>
      </p:pic>
      <p:sp>
        <p:nvSpPr>
          <p:cNvPr id="15" name="TextBox 14">
            <a:extLst>
              <a:ext uri="{FF2B5EF4-FFF2-40B4-BE49-F238E27FC236}">
                <a16:creationId xmlns:a16="http://schemas.microsoft.com/office/drawing/2014/main" id="{E272BA43-7F9F-4E3F-8B36-51A890C500D3}"/>
              </a:ext>
            </a:extLst>
          </p:cNvPr>
          <p:cNvSpPr txBox="1"/>
          <p:nvPr/>
        </p:nvSpPr>
        <p:spPr>
          <a:xfrm>
            <a:off x="191344" y="2137707"/>
            <a:ext cx="7848872" cy="4401205"/>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Develop a mobile app specifically for campus navigation.</a:t>
            </a:r>
          </a:p>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Implement technology combining visual inertial odometry and </a:t>
            </a:r>
            <a:r>
              <a:rPr lang="en-US" sz="2000" spc="100" dirty="0" err="1">
                <a:solidFill>
                  <a:srgbClr val="FFFFFF"/>
                </a:solidFill>
                <a:latin typeface="Calibri" panose="020F0502020204030204" pitchFamily="34" charset="0"/>
              </a:rPr>
              <a:t>ARCore</a:t>
            </a:r>
            <a:r>
              <a:rPr lang="en-US" sz="2000" spc="100" dirty="0">
                <a:solidFill>
                  <a:srgbClr val="FFFFFF"/>
                </a:solidFill>
                <a:latin typeface="Calibri" panose="020F0502020204030204" pitchFamily="34" charset="0"/>
              </a:rPr>
              <a:t> for precise navigation and fusion of virtual and real information.</a:t>
            </a:r>
          </a:p>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Rectify deficiencies in current systems by offering 3D augmented information fused with real buildings and providing high-precision indoor navigation.</a:t>
            </a:r>
          </a:p>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Include a diverse range of augmented reality content to enhance the user experience.</a:t>
            </a:r>
          </a:p>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Utilize Unity as the primary development platform for creating the app's functionalities.</a:t>
            </a:r>
          </a:p>
          <a:p>
            <a:pPr marL="342900" indent="-342900" algn="just" fontAlgn="base">
              <a:buFont typeface="Wingdings" panose="05000000000000000000" pitchFamily="2" charset="2"/>
              <a:buChar char="Ø"/>
            </a:pPr>
            <a:r>
              <a:rPr lang="en-US" sz="2000" spc="100" dirty="0">
                <a:solidFill>
                  <a:srgbClr val="FFFFFF"/>
                </a:solidFill>
                <a:latin typeface="Calibri" panose="020F0502020204030204" pitchFamily="34" charset="0"/>
              </a:rPr>
              <a:t> Design and incorporate various interaction functions suited for different user scenarios and needs, enhancing usability and accessibility.</a:t>
            </a:r>
          </a:p>
        </p:txBody>
      </p:sp>
      <p:cxnSp>
        <p:nvCxnSpPr>
          <p:cNvPr id="9" name="Straight Connector 8">
            <a:extLst>
              <a:ext uri="{FF2B5EF4-FFF2-40B4-BE49-F238E27FC236}">
                <a16:creationId xmlns:a16="http://schemas.microsoft.com/office/drawing/2014/main" id="{A28142AB-8A45-4877-A89C-A1DC5FBCA46D}"/>
              </a:ext>
            </a:extLst>
          </p:cNvPr>
          <p:cNvCxnSpPr>
            <a:cxnSpLocks/>
          </p:cNvCxnSpPr>
          <p:nvPr/>
        </p:nvCxnSpPr>
        <p:spPr>
          <a:xfrm>
            <a:off x="407368" y="1556792"/>
            <a:ext cx="61173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354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620688"/>
            <a:ext cx="6926294" cy="1011475"/>
          </a:xfrm>
        </p:spPr>
        <p:txBody>
          <a:bodyPr anchor="ctr">
            <a:normAutofit/>
          </a:bodyPr>
          <a:lstStyle/>
          <a:p>
            <a:pPr marL="0" algn="just" rtl="0" eaLnBrk="1" fontAlgn="base" latinLnBrk="0" hangingPunct="1">
              <a:spcBef>
                <a:spcPts val="0"/>
              </a:spcBef>
              <a:spcAft>
                <a:spcPts val="0"/>
              </a:spcAft>
            </a:pPr>
            <a:r>
              <a:rPr lang="en-US" sz="6000" b="1" kern="1200" spc="100" dirty="0">
                <a:solidFill>
                  <a:srgbClr val="3D4149"/>
                </a:solidFill>
                <a:effectLst/>
                <a:latin typeface="Calibri" panose="020F0502020204030204" pitchFamily="34" charset="0"/>
                <a:ea typeface="+mn-ea"/>
                <a:cs typeface="+mn-cs"/>
              </a:rPr>
              <a:t>User Module :</a:t>
            </a:r>
            <a:endParaRPr lang="en-IN" sz="9600" b="1" dirty="0">
              <a:solidFill>
                <a:srgbClr val="3D4149"/>
              </a:solidFill>
              <a:effectLst/>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8</a:t>
            </a:fld>
            <a:endParaRPr lang="en-US"/>
          </a:p>
        </p:txBody>
      </p:sp>
      <p:sp>
        <p:nvSpPr>
          <p:cNvPr id="13" name="TextBox 12">
            <a:extLst>
              <a:ext uri="{FF2B5EF4-FFF2-40B4-BE49-F238E27FC236}">
                <a16:creationId xmlns:a16="http://schemas.microsoft.com/office/drawing/2014/main" id="{1DF35AB5-B87A-45ED-80E9-DDB03E50A763}"/>
              </a:ext>
            </a:extLst>
          </p:cNvPr>
          <p:cNvSpPr txBox="1"/>
          <p:nvPr/>
        </p:nvSpPr>
        <p:spPr>
          <a:xfrm>
            <a:off x="119336" y="2483440"/>
            <a:ext cx="8928992" cy="3477875"/>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marL="342900" indent="-342900" algn="just" fontAlgn="base">
              <a:buFont typeface="Wingdings" panose="05000000000000000000" pitchFamily="2" charset="2"/>
              <a:buChar char="Ø"/>
            </a:pPr>
            <a:r>
              <a:rPr lang="en-IN" sz="2200" b="1" spc="100" dirty="0">
                <a:solidFill>
                  <a:srgbClr val="3D4149"/>
                </a:solidFill>
                <a:latin typeface="Calibri" panose="020F0502020204030204" pitchFamily="34" charset="0"/>
              </a:rPr>
              <a:t>Account Creation: </a:t>
            </a:r>
            <a:r>
              <a:rPr lang="en-US" sz="2200" b="1" spc="100" dirty="0">
                <a:solidFill>
                  <a:srgbClr val="3D4149"/>
                </a:solidFill>
                <a:latin typeface="Calibri" panose="020F0502020204030204" pitchFamily="34" charset="0"/>
              </a:rPr>
              <a:t>Users need to create a Disha account for the service. This involves personal information. </a:t>
            </a:r>
          </a:p>
          <a:p>
            <a:pPr marL="342900" indent="-342900" algn="just" fontAlgn="base">
              <a:buFont typeface="Wingdings" panose="05000000000000000000" pitchFamily="2" charset="2"/>
              <a:buChar char="Ø"/>
            </a:pPr>
            <a:r>
              <a:rPr lang="en-US" sz="2200" b="1" spc="100" dirty="0">
                <a:solidFill>
                  <a:srgbClr val="3D4149"/>
                </a:solidFill>
                <a:latin typeface="Calibri" panose="020F0502020204030204" pitchFamily="34" charset="0"/>
              </a:rPr>
              <a:t>Destination Browsing and Selection: Users can browse through the destination library to discover the desired location. They can use the platform's search feature, and curated lists to find destinations that suit their preferences. </a:t>
            </a:r>
          </a:p>
          <a:p>
            <a:pPr marL="342900" indent="-342900" algn="just" fontAlgn="base">
              <a:buFont typeface="Wingdings" panose="05000000000000000000" pitchFamily="2" charset="2"/>
              <a:buChar char="Ø"/>
            </a:pPr>
            <a:r>
              <a:rPr lang="en-IN" sz="2200" b="1" spc="100" dirty="0">
                <a:solidFill>
                  <a:srgbClr val="3D4149"/>
                </a:solidFill>
                <a:latin typeface="Calibri" panose="020F0502020204030204" pitchFamily="34" charset="0"/>
              </a:rPr>
              <a:t>Operation and Navigation: </a:t>
            </a:r>
            <a:r>
              <a:rPr lang="en-US" sz="2200" b="1" spc="100" dirty="0">
                <a:solidFill>
                  <a:srgbClr val="3D4149"/>
                </a:solidFill>
                <a:latin typeface="Calibri" panose="020F0502020204030204" pitchFamily="34" charset="0"/>
              </a:rPr>
              <a:t>Once a user selects a desired destination, they can follow the tradelines displayed by the app. Users have control over options, such as source location, destination location, AR information display or not. </a:t>
            </a:r>
          </a:p>
        </p:txBody>
      </p:sp>
      <p:cxnSp>
        <p:nvCxnSpPr>
          <p:cNvPr id="7" name="Straight Connector 6">
            <a:extLst>
              <a:ext uri="{FF2B5EF4-FFF2-40B4-BE49-F238E27FC236}">
                <a16:creationId xmlns:a16="http://schemas.microsoft.com/office/drawing/2014/main" id="{60582096-813B-4868-8DD0-5D81FC60AA1F}"/>
              </a:ext>
            </a:extLst>
          </p:cNvPr>
          <p:cNvCxnSpPr>
            <a:cxnSpLocks/>
          </p:cNvCxnSpPr>
          <p:nvPr/>
        </p:nvCxnSpPr>
        <p:spPr>
          <a:xfrm>
            <a:off x="335360" y="1484784"/>
            <a:ext cx="6264696"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Graphic 3" descr="Laptop with phone and calculator">
            <a:extLst>
              <a:ext uri="{FF2B5EF4-FFF2-40B4-BE49-F238E27FC236}">
                <a16:creationId xmlns:a16="http://schemas.microsoft.com/office/drawing/2014/main" id="{D5FF07CD-6D2F-4598-BE75-5289A17A9DB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2418" y="-525948"/>
            <a:ext cx="3450892" cy="3450892"/>
          </a:xfrm>
          <a:prstGeom prst="rect">
            <a:avLst/>
          </a:prstGeom>
        </p:spPr>
      </p:pic>
    </p:spTree>
    <p:extLst>
      <p:ext uri="{BB962C8B-B14F-4D97-AF65-F5344CB8AC3E}">
        <p14:creationId xmlns:p14="http://schemas.microsoft.com/office/powerpoint/2010/main" val="2967218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0E3C6B06-D896-4961-BD50-7C37309A1256}"/>
              </a:ext>
            </a:extLst>
          </p:cNvPr>
          <p:cNvSpPr>
            <a:spLocks noGrp="1"/>
          </p:cNvSpPr>
          <p:nvPr>
            <p:ph type="sldNum" sz="quarter" idx="12"/>
          </p:nvPr>
        </p:nvSpPr>
        <p:spPr/>
        <p:txBody>
          <a:bodyPr/>
          <a:lstStyle/>
          <a:p>
            <a:fld id="{D325CB3F-26C9-44D7-A7CB-40F86C5CE4B1}" type="slidenum">
              <a:rPr lang="en-US" smtClean="0"/>
              <a:t>9</a:t>
            </a:fld>
            <a:endParaRPr lang="en-US"/>
          </a:p>
        </p:txBody>
      </p:sp>
      <p:sp>
        <p:nvSpPr>
          <p:cNvPr id="10" name="TextBox 9">
            <a:extLst>
              <a:ext uri="{FF2B5EF4-FFF2-40B4-BE49-F238E27FC236}">
                <a16:creationId xmlns:a16="http://schemas.microsoft.com/office/drawing/2014/main" id="{68738B2A-9352-4CE1-945E-77C1D8EB7B86}"/>
              </a:ext>
            </a:extLst>
          </p:cNvPr>
          <p:cNvSpPr txBox="1"/>
          <p:nvPr/>
        </p:nvSpPr>
        <p:spPr>
          <a:xfrm>
            <a:off x="2351584" y="2024307"/>
            <a:ext cx="7704856" cy="2123658"/>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algn="just">
              <a:defRPr/>
            </a:pPr>
            <a:r>
              <a:rPr lang="en-US" sz="2200" b="1" dirty="0">
                <a:solidFill>
                  <a:srgbClr val="3D4149"/>
                </a:solidFill>
              </a:rPr>
              <a:t>Software Requirements :-</a:t>
            </a:r>
          </a:p>
          <a:p>
            <a:pPr marL="285750" indent="-285750" algn="just">
              <a:buFont typeface="Wingdings" panose="05000000000000000000" pitchFamily="2" charset="2"/>
              <a:buChar char="v"/>
              <a:defRPr/>
            </a:pPr>
            <a:r>
              <a:rPr lang="en-US" sz="2200" b="1" dirty="0">
                <a:solidFill>
                  <a:srgbClr val="3D4149"/>
                </a:solidFill>
              </a:rPr>
              <a:t>Unity 3D: Development 3D Environment</a:t>
            </a:r>
          </a:p>
          <a:p>
            <a:pPr marL="285750" indent="-285750" algn="just">
              <a:buFont typeface="Wingdings" panose="05000000000000000000" pitchFamily="2" charset="2"/>
              <a:buChar char="v"/>
              <a:defRPr/>
            </a:pPr>
            <a:r>
              <a:rPr lang="en-IN" sz="2200" b="1" dirty="0" err="1">
                <a:solidFill>
                  <a:srgbClr val="3D4149"/>
                </a:solidFill>
              </a:rPr>
              <a:t>ARCore</a:t>
            </a:r>
            <a:r>
              <a:rPr lang="en-IN" sz="2200" b="1" dirty="0">
                <a:solidFill>
                  <a:srgbClr val="3D4149"/>
                </a:solidFill>
              </a:rPr>
              <a:t> SDK for Unity: </a:t>
            </a:r>
            <a:r>
              <a:rPr lang="en-IN" sz="2200" b="1" dirty="0" err="1">
                <a:solidFill>
                  <a:srgbClr val="3D4149"/>
                </a:solidFill>
              </a:rPr>
              <a:t>ARCore</a:t>
            </a:r>
            <a:r>
              <a:rPr lang="en-IN" sz="2200" b="1" dirty="0">
                <a:solidFill>
                  <a:srgbClr val="3D4149"/>
                </a:solidFill>
              </a:rPr>
              <a:t> functionalities 		works on Geospatial localisation</a:t>
            </a:r>
          </a:p>
          <a:p>
            <a:pPr marL="285750" indent="-285750" algn="just">
              <a:buFont typeface="Wingdings" panose="05000000000000000000" pitchFamily="2" charset="2"/>
              <a:buChar char="v"/>
              <a:defRPr/>
            </a:pPr>
            <a:r>
              <a:rPr lang="en-IN" sz="2200" b="1" dirty="0">
                <a:solidFill>
                  <a:srgbClr val="3D4149"/>
                </a:solidFill>
              </a:rPr>
              <a:t>Front-end: Android Studio</a:t>
            </a:r>
          </a:p>
          <a:p>
            <a:pPr marL="285750" indent="-285750" algn="just">
              <a:buFont typeface="Wingdings" panose="05000000000000000000" pitchFamily="2" charset="2"/>
              <a:buChar char="v"/>
              <a:defRPr/>
            </a:pPr>
            <a:r>
              <a:rPr lang="en-IN" sz="2200" b="1" dirty="0">
                <a:solidFill>
                  <a:srgbClr val="3D4149"/>
                </a:solidFill>
              </a:rPr>
              <a:t>Back-end: Unity 3D</a:t>
            </a:r>
          </a:p>
        </p:txBody>
      </p:sp>
      <p:sp>
        <p:nvSpPr>
          <p:cNvPr id="16" name="TextBox 15">
            <a:extLst>
              <a:ext uri="{FF2B5EF4-FFF2-40B4-BE49-F238E27FC236}">
                <a16:creationId xmlns:a16="http://schemas.microsoft.com/office/drawing/2014/main" id="{3E9CAE6A-F98E-44F8-A0E1-AB65592330D2}"/>
              </a:ext>
            </a:extLst>
          </p:cNvPr>
          <p:cNvSpPr txBox="1"/>
          <p:nvPr/>
        </p:nvSpPr>
        <p:spPr>
          <a:xfrm>
            <a:off x="6050280" y="4190328"/>
            <a:ext cx="4540022" cy="1785104"/>
          </a:xfrm>
          <a:prstGeom prst="rect">
            <a:avLst/>
          </a:prstGeom>
          <a:noFill/>
        </p:spPr>
        <p:txBody>
          <a:bodyPr wrap="square" lIns="0">
            <a:spAutoFit/>
          </a:bodyPr>
          <a:lstStyle>
            <a:defPPr>
              <a:defRPr lang="en-LT"/>
            </a:defPPr>
            <a:lvl1pPr algn="ctr">
              <a:defRPr sz="1200">
                <a:solidFill>
                  <a:schemeClr val="bg1"/>
                </a:solidFill>
                <a:latin typeface="Montserrat" pitchFamily="2" charset="77"/>
              </a:defRPr>
            </a:lvl1pPr>
          </a:lstStyle>
          <a:p>
            <a:pPr algn="just">
              <a:defRPr/>
            </a:pPr>
            <a:r>
              <a:rPr lang="en-US" sz="2200" b="1" dirty="0">
                <a:solidFill>
                  <a:srgbClr val="3D4149"/>
                </a:solidFill>
              </a:rPr>
              <a:t>Hardware Requirements :-</a:t>
            </a:r>
          </a:p>
          <a:p>
            <a:pPr marL="342900" indent="-342900" algn="just">
              <a:buFont typeface="Wingdings" panose="05000000000000000000" pitchFamily="2" charset="2"/>
              <a:buChar char="v"/>
              <a:defRPr/>
            </a:pPr>
            <a:r>
              <a:rPr lang="en-US" sz="2200" b="1" dirty="0">
                <a:solidFill>
                  <a:srgbClr val="3D4149"/>
                </a:solidFill>
              </a:rPr>
              <a:t>Ram: 8 GB or Above</a:t>
            </a:r>
          </a:p>
          <a:p>
            <a:pPr marL="342900" indent="-342900" algn="just">
              <a:buFont typeface="Wingdings" panose="05000000000000000000" pitchFamily="2" charset="2"/>
              <a:buChar char="v"/>
              <a:defRPr/>
            </a:pPr>
            <a:r>
              <a:rPr lang="en-US" sz="2200" b="1" dirty="0">
                <a:solidFill>
                  <a:srgbClr val="3D4149"/>
                </a:solidFill>
              </a:rPr>
              <a:t>Rom: 4 GB or Above </a:t>
            </a:r>
          </a:p>
          <a:p>
            <a:pPr marL="342900" indent="-342900" algn="just">
              <a:buFont typeface="Wingdings" panose="05000000000000000000" pitchFamily="2" charset="2"/>
              <a:buChar char="v"/>
              <a:defRPr/>
            </a:pPr>
            <a:r>
              <a:rPr lang="en-US" sz="2200" b="1" dirty="0">
                <a:solidFill>
                  <a:srgbClr val="3D4149"/>
                </a:solidFill>
              </a:rPr>
              <a:t>Processor: 3.2GHz 32 bit</a:t>
            </a:r>
          </a:p>
          <a:p>
            <a:pPr marL="342900" indent="-342900" algn="just">
              <a:buFont typeface="Wingdings" panose="05000000000000000000" pitchFamily="2" charset="2"/>
              <a:buChar char="v"/>
              <a:defRPr/>
            </a:pPr>
            <a:r>
              <a:rPr lang="en-US" sz="2200" b="1" dirty="0">
                <a:solidFill>
                  <a:srgbClr val="3D4149"/>
                </a:solidFill>
              </a:rPr>
              <a:t>CPU: Minimum Core3</a:t>
            </a:r>
          </a:p>
        </p:txBody>
      </p:sp>
      <p:sp>
        <p:nvSpPr>
          <p:cNvPr id="17" name="Title 2">
            <a:extLst>
              <a:ext uri="{FF2B5EF4-FFF2-40B4-BE49-F238E27FC236}">
                <a16:creationId xmlns:a16="http://schemas.microsoft.com/office/drawing/2014/main" id="{2AC3A3A7-3C07-4DDC-A53E-583D0950E3C5}"/>
              </a:ext>
            </a:extLst>
          </p:cNvPr>
          <p:cNvSpPr txBox="1">
            <a:spLocks/>
          </p:cNvSpPr>
          <p:nvPr/>
        </p:nvSpPr>
        <p:spPr>
          <a:xfrm>
            <a:off x="35808" y="165125"/>
            <a:ext cx="7436367" cy="1392803"/>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pPr algn="ctr">
              <a:lnSpc>
                <a:spcPct val="110000"/>
              </a:lnSpc>
            </a:pPr>
            <a:r>
              <a:rPr lang="en-US" sz="6000" spc="100" dirty="0">
                <a:solidFill>
                  <a:srgbClr val="FFFFFF"/>
                </a:solidFill>
                <a:latin typeface="Calibri" panose="020F0502020204030204" pitchFamily="34" charset="0"/>
                <a:ea typeface="+mn-ea"/>
                <a:cs typeface="+mn-cs"/>
              </a:rPr>
              <a:t>SYSTEM REQUIREMENTS</a:t>
            </a:r>
          </a:p>
        </p:txBody>
      </p:sp>
      <p:cxnSp>
        <p:nvCxnSpPr>
          <p:cNvPr id="8" name="Straight Connector 7">
            <a:extLst>
              <a:ext uri="{FF2B5EF4-FFF2-40B4-BE49-F238E27FC236}">
                <a16:creationId xmlns:a16="http://schemas.microsoft.com/office/drawing/2014/main" id="{447EA00F-2409-4D21-8BD5-5359AE7B7CA6}"/>
              </a:ext>
            </a:extLst>
          </p:cNvPr>
          <p:cNvCxnSpPr>
            <a:cxnSpLocks/>
          </p:cNvCxnSpPr>
          <p:nvPr/>
        </p:nvCxnSpPr>
        <p:spPr>
          <a:xfrm>
            <a:off x="373909" y="1268760"/>
            <a:ext cx="61173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56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73530</TotalTime>
  <Words>982</Words>
  <Application>Microsoft Office PowerPoint</Application>
  <PresentationFormat>Widescreen</PresentationFormat>
  <Paragraphs>115</Paragraphs>
  <Slides>13</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Calibri</vt:lpstr>
      <vt:lpstr>Calibri Light</vt:lpstr>
      <vt:lpstr>Californian FB</vt:lpstr>
      <vt:lpstr>Gill Sans</vt:lpstr>
      <vt:lpstr>Montserrat</vt:lpstr>
      <vt:lpstr>Open Sans</vt:lpstr>
      <vt:lpstr>Times New Roman</vt:lpstr>
      <vt:lpstr>Wingdings</vt:lpstr>
      <vt:lpstr>Custom Design</vt:lpstr>
      <vt:lpstr>Showeet theme</vt:lpstr>
      <vt:lpstr>showeet</vt:lpstr>
      <vt:lpstr>Disha Indoor Navigation using Augmented Reality </vt:lpstr>
      <vt:lpstr>Welcome!</vt:lpstr>
      <vt:lpstr>Contents</vt:lpstr>
      <vt:lpstr>Introduction</vt:lpstr>
      <vt:lpstr>Problem Statement: </vt:lpstr>
      <vt:lpstr>Objectives are:</vt:lpstr>
      <vt:lpstr>Scope</vt:lpstr>
      <vt:lpstr>User Module :</vt:lpstr>
      <vt:lpstr>PowerPoint Presentation</vt:lpstr>
      <vt:lpstr>System Architecture </vt:lpstr>
      <vt:lpstr>UI Design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Swaroop Chavan</cp:lastModifiedBy>
  <cp:revision>32</cp:revision>
  <dcterms:created xsi:type="dcterms:W3CDTF">2011-05-09T14:18:21Z</dcterms:created>
  <dcterms:modified xsi:type="dcterms:W3CDTF">2023-12-01T12:12:40Z</dcterms:modified>
  <cp:category>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2023-12-01T10:20:19Z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3a888e55-39b4-4ade-8b73-fdf4ef4cbe6a</vt:lpwstr>
  </property>
  <property fmtid="{D5CDD505-2E9C-101B-9397-08002B2CF9AE}" pid="7" name="MSIP_Label_defa4170-0d19-0005-0004-bc88714345d2_ActionId">
    <vt:lpwstr>1869e667-0326-4d6b-ad05-2f7c8727877e</vt:lpwstr>
  </property>
  <property fmtid="{D5CDD505-2E9C-101B-9397-08002B2CF9AE}" pid="8" name="MSIP_Label_defa4170-0d19-0005-0004-bc88714345d2_ContentBits">
    <vt:lpwstr>0</vt:lpwstr>
  </property>
</Properties>
</file>