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99" r:id="rId2"/>
    <p:sldId id="300" r:id="rId3"/>
    <p:sldId id="301" r:id="rId4"/>
    <p:sldId id="302" r:id="rId5"/>
    <p:sldId id="303" r:id="rId6"/>
    <p:sldId id="259" r:id="rId7"/>
    <p:sldId id="260" r:id="rId8"/>
    <p:sldId id="263" r:id="rId9"/>
    <p:sldId id="266" r:id="rId10"/>
    <p:sldId id="267" r:id="rId11"/>
    <p:sldId id="304" r:id="rId12"/>
    <p:sldId id="305" r:id="rId13"/>
    <p:sldId id="268" r:id="rId14"/>
    <p:sldId id="269" r:id="rId15"/>
    <p:sldId id="270" r:id="rId16"/>
    <p:sldId id="272" r:id="rId17"/>
    <p:sldId id="306" r:id="rId18"/>
    <p:sldId id="273" r:id="rId19"/>
    <p:sldId id="282" r:id="rId20"/>
    <p:sldId id="274" r:id="rId21"/>
    <p:sldId id="275" r:id="rId22"/>
    <p:sldId id="276" r:id="rId23"/>
    <p:sldId id="277" r:id="rId24"/>
    <p:sldId id="278" r:id="rId25"/>
    <p:sldId id="281" r:id="rId26"/>
    <p:sldId id="280" r:id="rId27"/>
    <p:sldId id="296" r:id="rId28"/>
    <p:sldId id="297" r:id="rId29"/>
    <p:sldId id="293" r:id="rId30"/>
    <p:sldId id="294" r:id="rId31"/>
    <p:sldId id="295" r:id="rId3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69" autoAdjust="0"/>
  </p:normalViewPr>
  <p:slideViewPr>
    <p:cSldViewPr>
      <p:cViewPr varScale="1">
        <p:scale>
          <a:sx n="109" d="100"/>
          <a:sy n="109" d="100"/>
        </p:scale>
        <p:origin x="706" y="10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1516.99072" units="1/cm"/>
          <inkml:channelProperty channel="Y" name="resolution" value="2427.18506" units="1/cm"/>
          <inkml:channelProperty channel="F" name="resolution" value="2.84167" units="1/cm"/>
        </inkml:channelProperties>
      </inkml:inkSource>
      <inkml:timestamp xml:id="ts0" timeString="2017-12-28T06:46:51.4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1F497D"/>
    </inkml:brush>
    <inkml:brush xml:id="br2">
      <inkml:brushProperty name="width" value="0.05292" units="cm"/>
      <inkml:brushProperty name="height" value="0.05292" units="cm"/>
      <inkml:brushProperty name="color" value="#789440"/>
    </inkml:brush>
  </inkml:definitions>
  <inkml:trace contextRef="#ctx0" brushRef="#br0">14335 5130 14,'0'-3'9,"0"2"1,0 1 2,0 0-1,0 0-4,2 0 3,-2 0-3,0 0-1,0 0 0,0 0 1,0 0 3,0 0 5,0 0-3,0 0-1,0 0-6,-3 0-1,-3 6 0,-1 3 1,3-3-5,2-1 4,1-2-4,1 1 1,0-4-2,0 0 1,0 0-3,0 0 3,0 0 5,0 0 1,0 0 1,0 0 3,3-8-6,2 0-1,1 1-1,-2 1 0,-2 2-2,1-3 0,-2 3 0,1-1-2,2 3-3,-4-1 3,0 0 0,0 3-4,0 0-4,0 0-6,0 0 7,0 0 3,0 0 4,0 0 2,0 0 4,0 0-3,0 0 2,0 0-1,0 0-1,0 0 0,0 0-1,0 0 0,0 0 1,0 0-1,0 0 1,0 0 0,0 0-1,0 0 0,0 1 0,0 3 2,0-1-2,0-2 1,0 1 2,0 1 2,3 0 5,1 2-3,1-2 0,1 0-3,-1 1 4,0-1-7,-1 1 2,-1 0 1,-1 0-3,3 0 3,-2 2-2,2 1 0,0-1-1,3 2 2,2 0 0,1 2-1,2 1 2,0-2-3,-1 0-1,-2-2 6,1 1-5,-1-1 1,3 1 4,-3 0-2,1-2-4,-3 2 3,1-2-2,1 2 0,3 2-1,2 1 2,2 2 4,4-3-5,0 3-1,-1-1 5,3-1-4,1 2-1,-1 1 0,0 0 1,-2-2-1,-1-1 0,-2 1 0,1-2 2,0 2-2,1 2 0,-1 0 0,0 1 0,1-1 0,0 0 0,-1 2 0,-1 1 0,1-2 2,1 3-1,-1-1 0,3-1 0,1 0 4,1 2-3,4-1 0,-4-1-2,1-1 1,-2 0 1,0 0-2,0 1 0,-2 0 0,2 3 0,-3 0 0,0-1 0,-2 1 0,1 1 1,0-1-1,0 2 0,2-2 0,0 1 0,1-3 0,-1 1 0,-3-1 0,-2 1 1,0-2-1,1 2 0,0-1 0,2 1 0,2 1 2,0 0-2,-1 3 0,1-3 2,-1 3-2,-1-1 0,3 3 0,-3-2 0,1 1 1,2 1 0,-1-1-1,1 2 1,0 2-1,4 5 0,-2 0 2,-2 3-2,1-3 1,0 0 0,-1-2-1,-1 0 0,-3-1 1,-2 1-1,-2-1 0,1 0 1,-3 1 0,2-1 1,0 4 0,-1-2-1,2-1 0,0 0 0,-2 0 1,0-1-1,0-2 1,-2 1-2,0 1 0,-1-3 3,0 3-3,-3-2 0,0 2 2,2-2-1,-2 0 1,2 0 2,1 2-3,0-2 0,2 5 1,-1 0-1,-3 0-1,1 0 3,-1-5-3,-1 2 0,0-1 0,0 0 0,3 0 1,-3 2 0,0-3-1,1 3 1,-1 0-1,3-2 2,-2 0-2,-1-1 3,2 0-3,-3-2 0,1 0 0,0 1 1,-3-2-1,1 0-1,0 0 1,1 1 1,-3-2 0,2 3 1,1-1-2,-2 1 2,3-4-1,-2 2-1,1 0 0,-1-2 0,-3 1 0,-1 2 0,1-1 0,-2 3 0,0-1 3,0 1-3,0-2 1,0-1 2,0 0-2,3-3-1,-3 0 0,2-1 0,0 0 1,-2-3 0,2 4 0,-1-1-1,-1 1 1,0-1-1,0 2 3,0-3-3,0 0 0,0 0 1,0-3-1,0-2 0,0 1 0,0-2 0,0-1-1,0-1 1,0-1 1,0 1-1,0-3 0,0 2 1,-1-1-1,1 2 0,0-1 0,0 0 1,0-2-1,-4 2 0,2 1-1,-1-2 0,3 4 1,-2-2 2,1-1-1,0 2-1,0-1 0,-1-1 1,2 1-1,0-1 0,0-1 0,0 1 0,-2-2 0,1 2 0,0 0 1,-3 0-1,3-2 0,-1 2 0,2 0 0,-2-2 2,2 3-2,0-2 0,0 0 0,0 0 0,0 0 0,0-2-2,0 3 2,0-1 2,0 2-2,0 0 1,-1-1 0,1 2-1,0 0 0,0 0 0,0 1 0,0 0 0,0 0 0,0-2 0,0 2 0,-1-2 1,0-1-3,0 2 4,1 1-2,0 1 0,0-2 1,-1 3-1,-1 0 1,2-1-1,-1 2-1,1-2 1,0 2 1,-1 2 0,0-1 1,-1 1-2,-1 1-2,2-1 2,0 0 0,-1 2 0,0-3 0,1 3 0,1 0 0,-1-2-1,0 1 1,-1 2 0,0-1 1,0-2-1,0 4-2,2-2 2,0-4 0,0 1 0,0-1 0,-4-2 0,1 1 0,1 3 0,0-3 2,-1 3-2,0-2 0,2 0 2,-2 0-2,-1 0 0,1-2 0,1 2 0,0-1 0,0 2 0,0-1 0,1 0 1,0 2-1,0-1 0,-1 1 0,0 1 0,0 2 0,-1 2 1,-1-2-1,1-1 0,-2-1 0,0-2 0,0-1 1,2 1-1,-2-1 0,0 2 0,2-3 2,0 1-2,0 1 0,-1-3 0,1 2 0,-2 1 0,0 0 0,2 2 0,-2 0 1,1 0 2,0 0-3,1 2 0,-2 1 1,0-1-1,-2 0 1,4-3-1,-1 2 2,1-1-2,-1 1 0,1-2 1,-1 0-1,1 0 0,0 0 0,-1 0 2,-2 0-1,2 1 0,-1-1-1,0-1 1,2 2 1,-1-2-2,-2 1 1,3-2-1,-2 2 5,1 0-5,1-1 0,-1 0 0,0 0 1,-1 1 1,-2 2-2,3-1 0,-1 3 0,1-1 0,1 1 0,-2-1 0,3-2 0,-2 0 1,-1 0 0,2 2 1,-4-2-1,1 1-1,0-1 0,-2 0 0,0 2 0,1 2 0,-2 0 3,1-1-3,0 2 0,1-3 0,1 1 0,-2 2-2,1-2 2,-2-1 2,1 2-2,0-3 0,0-1-2,-2 1 2,1 0 2,2-2-2,-2 3 0,0-1 0,1-1 0,-2 1 0,3-1 0,-3 0 0,3-1 0,-3 1 0,3-4 0,-1 2 0,0-1 0,0 1 0,-2 0 0,2 1 0,-2 1 0,1 1 0,0-1 2,-1-2-2,1 4 0,0-2 0,0 0 3,-4 1-2,4-3-1,-1 2 0,0-4 0,-2 2 1,0 0-1,-1-2 0,1 1 0,-2-3 2,1 1-2,0-1 2,-1-2-1,3 2 1,-1 1 0,0-1-1,3 2 1,-2 2-2,-2-2 0,1 0 1,-1 1-1,-1 1 0,0-2 1,2 1-1,-1-2 0,-3 2 0,3-3 0,-2-2 3,0 2-3,3-2 1,-2-2-1,0 1 0,-1-2 0,0 0 0,-1 3 0,1-2 1,-2 1 1,2 0-1,-2 0-1,1 0 0,-2 0 0,4-1 0,-4 0 1,5 0-1,-1-1 0,-2 2-1,4-2 0,-4 1 1,0-1 0,0 2 0,2-3 0,-1 4 0,1-4 2,0 5-2,-1-4 0,3 0 0,-3 0 0,3 0 0,-1-1 0,-1 1 1,3-2-1,-3 0 0,0 2 0,-2-2 0,-1 2 0,0-3 0,-1 4-2,1-1 2,0-1 1,-2 2 0,1-2-1,0-1 0,0 2-1,-2-1 1,-1 0 0,-2 2 0,2-2 0,1 1 0,-2 2 0,3-1 0,3-2 1,0 1-1,1 0 0,1-1 0,1 1 0,-1-1 0,-2 0 0,-3 0 2,-1-2-2,-2 0 0,1 0 1,-2-2 1,1 0-2,3 2 2,-1-2-2,3 1 0,4-1 0,2-1 1,3 3-1,4-4-1,-2-1 1,3 2-1,1-2 1,-3 2-1,1 1 1,-3 1 2,-2 2-1,2-3 0,0 1 3,0-1-3,0 0 0,-1 2 0,-1-2 0,-3 0-1,-1 2 0,-1 3 0,2-3 1,-3 2 0,1-1 1,-2 1-2,2 0 0,1-2 2,4 0-2,2-1 0,4-2 1,1-1-1,2-1 1,0 0-1,0 2 0,0-2 2,0 0-1,0 0 0,0 0 0,0 0-1,0 2 0,0-1-1,0-1-3,0 0-5,0 0-5,0 0-2,0 0-13,0 0-85,0-6-161</inkml:trace>
  <inkml:trace contextRef="#ctx0" brushRef="#br0" timeOffset="1237.07">14210 12761 64,'0'0'12,"0"0"-12,0 0 0,0 0 5,0 0-3,0 0 3,0 0 3,0 0 9,0 0 4,0 0-2,0 0-6,0 0-7,0 0-5,0 0 1,0 0 0,0 0 2,0 0 3,0 0 3,0 0-3,0 0 0,0 0 2,-3 0-1,1 0-2,-4 6 10,0 4-3,-2 0-8,-1 1-4,-1 3 6,-1 5-2,-5 2 3,1 6 5,-2-3-4,-1-1 1,1-2-2,3-3-3,2-1 0,1-1 2,3-3-1,0 0-4,2 0 6,1-5-6,3-1 4,1-2-6,1-2 1,-2-1 0,2-2 2,0 1-2,-2-1 1,2 0-1,0 0 2,0 2-3,0 0-2,0-2 0,0 0 2,0 1 0,0 3 2,0-1 1,0 5 0,0 0 3,0 3-3,2 4 0,3-1-3,3-3 1,1 2 0,3-2 1,3 0 0,2 1 2,3-3-2,1 2 3,2 0 0,2-4 0,3 0 1,0-1-2,-2-3 0,-2-1-3,-8 0-1,-4-1 0,-3 0 2,0 2-2,-5-2 0,-1 1 1,0-2 0,1 3 2,-1-3-1,1 3 2,-1-1-1,1 0-1,-2-1 2,3 4 0,-3-3 5,0-1-2,1 3-1,-1-3 1,-1 2-1,-1 0-4,1-2 3,-1 1 0,0-1 1,0-1-1,0 1 0,0 1 0,0-2-5,0 0-2,-5 1-6,-7 1-10,-1 0-40,-3-2-127</inkml:trace>
  <inkml:trace contextRef="#ctx0" brushRef="#br1" timeOffset="68206.89">14481 3974 0,'0'0'18,"0"0"-6,0 0-5,0 0 0,-1 0 1,1 0-2,0 0-3,-1 0 0,1 0 0,0 0 3,0 0 0,0-1-4,0 1 2,0 0 5,0 0 1,0 0-2,0 0 1,0 0 2,0 0-2,0 0 0,0 0-1,0 0 0,0 0-1,0 0-1,0 0-2,0 0-3,0 0-1,0 0 0,0 0 0,0 1 4,0 1 2,0 2-1,0 1 1,0 3 1,2 0 1,5 0-3,-1 3 3,3 2-1,1-1 1,1 0-3,-2-2 2,-2 2 0,1-1-3,-1 1 0,-1 0 3,2 1 0,-1-3-4,-2 1 2,3 0-3,-2-2 0,2 4 1,2-1 1,-2-2 5,2 3-6,0-1-1,0-2 1,-3 2 2,0-3-4,1 2 0,-2-1 2,2-2 1,-1 3 1,2-3-4,1 3 2,3-1-1,1 0 3,4 1 0,0-2-2,2 2 5,1 2 0,-3 1-6,-2 1 1,1 1 2,-2 0-2,-1 0-1,2 0-2,-1-2 6,-3-1-4,-1 0-2,-2-2 0,0 0 2,-1-1 2,1 2-2,-2 0-1,0 0 1,1 4 1,0 1-2,3 3 1,0 1 0,1-2 2,3 3-2,-3 1 1,3-3 4,1 1-4,0 1-2,2-1 2,3 2 0,0-1 2,-1 2-3,-1-1 2,-4 0 0,2 1 2,-2-2-5,-1 2 5,1 0-3,-1-2-3,0 1 6,-3 0-5,2-3 3,1 2 2,0-3-4,0 2 3,2-2-2,0 2 3,2 1-3,1 1-1,2 1 3,0 0 2,-1 0-4,1 2-1,0-1 0,-1 2 1,-1-3-1,1 0 0,-4-1 1,2 4-2,2 0 2,-1 4-2,3 1 1,-1-2 3,2-2-4,-1-1 3,1-2 1,0-1-3,0-2 0,-1-1-1,-1 1 1,-1 0 1,-2-1-1,-2 2-1,-3-2-1,0 1 3,0-1-3,0 0 2,0 1-1,0-3-1,0 2 0,-1-3 1,1 2-1,-2 1 2,3-2 0,0 1-2,2 1 1,-1 1 1,2-1 0,0 0-2,0 2 1,-1-1 0,-2-1 0,4 0 2,-3-1-3,1 2 3,0-2-1,-4 0-1,4 0 0,0 3-1,2 1 2,0 2 0,-3-1 1,2 2-3,0-4 2,-2-1-2,1-3 1,-2 2-1,0-3 2,1 2-1,-2-2-1,0 0 1,0-3 0,-2 1-1,0 2 1,0-1-1,2 2 2,-1 2-2,0-2 0,2 3 0,-1-2 0,-3-1 0,1-1 2,-2-1-1,0-1-1,-2 0 0,0 1 0,2-2 0,-2 1 0,0-2 0,0-1 1,0 4-1,0-2 0,0-1 0,-1-1 1,-2 1-1,3-1 0,0 0 0,-1 2 1,-1 0 2,1-1-3,-1-1 0,1 1 0,2 0 0,-3 0 0,1 0 0,-1-1 0,-3-3 0,1 0 0,2 0 0,0 1 0,1 1 1,-2-3-1,0 2 0,-2-1 0,1-1 0,2 3 0,-1-2 0,-1 2 0,-1-1 1,2 2-1,0-3 0,-1 1 1,1-3-1,-2 1 0,1 1 0,0 1 0,-1-1-1,1 1 1,1 1 0,2 1 1,-3-1-1,3 0-1,-1 0 1,-1 2 0,1-2 0,-2 1 0,2 0 0,1 0 1,-2 0-1,3 0 0,0 1 0,-2 0 1,1 0-1,-1 0 0,2-1 0,-2 2-1,-1-1 1,2 1 0,-1-1 0,-2 2 0,3-5 0,-1 5 1,2-1-1,0 0 0,0 0 1,-1-1-1,0 1 0,0-3 0,0 1 0,-1 0 0,0-1 0,1 0 0,-1-1 0,-1 0-1,-1-1 1,-1 1 0,1-1 0,1 2 0,0-1-1,1 3 1,-1-1 2,0 2-1,2 1-1,-2 0-1,1 1 1,-1-1 1,3 0-1,-1 1 0,-1-1 0,2 1 0,-2 0 1,1 1-1,1 1 0,-2 0-1,1 2 1,0 1 0,1 2 0,-1 0 1,-1 0-1,3-2 0,0 2 0,-1-2 0,1-1 0,-1 1 0,2-1 0,-2 0 0,0 0 1,0 1-1,-1 1 0,-1 3 0,-1-2 0,2 0 1,-2 2-1,0-2 0,-2 2 0,1-1 0,1 1 0,-4-3 1,0 2-1,0-4 0,0 0 0,0 2 1,0-1-1,0 0 0,0 1 0,0-2 0,0 0 0,0 1 1,0-3-1,0 0-1,0-1 1,-4-1 0,2 2 0,1-1 0,-1-1 0,-2 2-1,2 3 2,0 1-2,-1-2 1,0-1 0,2 0 0,-2-3 0,2 1-1,0-1 1,-1-2 0,-1 0 0,-1-1 1,1 1-1,-1-2 0,0 0 0,-1 3 0,2-1 0,-3 1 0,3 1 0,-3 0 0,2 1 1,-1 2-1,0-2 0,0 0 1,0 2-2,-2-3 2,1 0-1,1-1 1,1 1 0,-3-2-1,1 1 0,1-2 1,-4 1 0,5 0-1,-3 0 0,-1 1 0,1 1 1,-3 0 1,1 0-2,-1 0 1,-3 0 1,2 1-2,-1 0 3,0 0-3,1-1 2,-3 0-2,3-2 1,0 1-1,1-3 0,-1 0 2,0 0-1,1 1-1,-3-1 3,-1 3 0,2-2-2,-2 0 2,0 2-3,4-3 1,-1 2 1,2 0-1,2-2 0,0 0-1,-2 0 0,2-1 0,-2-3 0,3 2 0,-4-1 0,2 0 0,-2 2 0,1-2 0,0 0 2,-2 1-2,-1-3 0,1 3 1,1 1 0,1-2-1,0 1 0,-1 1 0,0-3 0,0 1 1,-1 0-1,1 3 0,0 0 2,0-1-1,-2 1-1,3 0 0,-2 0 0,1 0 0,-2 2 0,-1-4 3,4 0-3,0-2 0,4-1 0,-2 1 0,-1 0 0,1-1 0,0 0 0,-3-1 0,3 3 0,-3-2 0,0 1 1,3 0-1,-3-1-1,3-1 1,-3 2 0,3-2 0,-4 2 0,0 0 0,-1 1 0,4-2 0,-2 1 0,1-2 0,0 1 0,-2 0 0,1 2 0,1-3 0,-3 3-3,3-2 3,-1 0 0,0 1 0,1 0-1,-2-3 1,2 2 0,-1-1 0,-1 2 0,0-1-2,-1 2 2,-2-2 0,3 1-1,-2-1 1,2 2 1,1-3-1,0 2 0,-2-3-1,2 2 1,-2-1 0,0-1 0,0 2 0,0-1-2,-3 2 2,4-2 0,-3 1 0,3 0 0,-4-1-1,-1 2 1,0 0 1,3 1-1,-2-1-1,-2 1 0,1 0 1,0 0-1,1 0 1,0 1-1,0-1 1,2 0 0,0 1 0,0-1 0,-3 2 0,2-4 0,1-2 1,-2 4-2,2-2 1,-2-1 0,1 2 0,1-2 0,-1 3 0,-2-2 0,2 2 0,-1-2-1,0 2 1,0-3 0,1 3-1,1-4 1,-1 2 0,-2 0-1,2-1 1,-4 1 0,2 0 1,0 2-1,-1-3 0,0 3 0,-3-2-1,2 1 1,1 3 0,0-3 0,1 1 0,0-1 0,2-1 0,2 0 0,1 0 0,0 0 0,2 0-2,-1 0 0,-2 1 2,2-3 0,-1 3 0,-3-1 0,1 0 0,-1 1 0,0 1 0,4-3 1,0 3-1,-1-3-1,-1 1 0,0 0 1,-4 1-1,0-2 1,-2-1 1,0 4-1,0-3 0,0 0 0,2 1 0,-2 0-1,-1-3 0,1 1 1,-2 1 0,1 1 0,-1-2 0,-1 0 1,3 0-1,-2 0 0,4 0 0,0-3-1,-3 4 1,-1-1 1,-1-3 0,-1 2-1,0 1 0,3 0 1,2 0-1,-1 1-1,1-2 1,0 2 0,-2-2 0,-2 1 1,0 0 0,1-2 0,-1 1-1,-1 0 2,6 0-1,-2 2 0,1-2-1,-1 3 0,-2-1 0,2 1-2,0-1 2,-2 1-1,3-3 2,-4 0-1,0 1 0,6 0 2,-3-1-2,2 2 0,5-1-1,2-2 1,-2 1-2,3-2 2,-3 2-1,-2 1 1,-2-1 0,-2 0 0,0-2 0,-1 1 1,3 0-1,1-1 0,2 1 0,4-1 1,-4 0-1,-2 1-1,-2 1 0,-2 0 1,-2-1 1,0 2-1,1-3 2,1 2-2,1 0 0,4-1 2,2-1-2,4-1-1,1 0 1,6-1-1,0-1 1,0 0-1,0 0 1,0 0-1,0 0 1,0 0 0,0 0 0,0 0 0,0 0-1,0 0-1,0 0 0,0 0-5,0 0-6,0 0-11,0-6-15,0-5-11,5-3-57,-4-4-120</inkml:trace>
  <inkml:trace contextRef="#ctx0" brushRef="#br1" timeOffset="69338.95">13862 11623 57,'0'0'37,"0"-2"-12,0 2-6,0 0 0,0 0-4,0 0 1,0 0 1,0 0 9,0 0 3,0 0-7,-2 0-2,2 0-9,-1 0-6,1 0-4,-1 0-1,-2 0 0,-2 10 0,-4 4 7,0 1 11,-4 2-2,0 2-6,-1 2-1,-2 2 1,0 0-2,0-2 0,-1-1-1,1-2-1,1 0-1,3-4 2,0 0 0,5-4-4,0 0 3,4-4-4,0 2-2,2-2 0,-2 1 1,3-1 2,0-2-3,-2 1 0,1-2 1,1 0 1,0-1-2,0 1 1,0-1-1,0 2 1,0-1-1,6 0 3,2 2 3,3 0 1,-1 1-2,2-1-4,0 0-1,0 3 2,3-2-2,2 3 0,1-1 0,1 1 2,-1-3-1,0 2-1,0-2 2,-2 1-2,2-1-1,-2-1 1,1 1 1,0-1-1,1 0-1,3 0 1,-1-2 1,1 2-1,0-1 0,-1 1 0,-2-3 0,1 4-1,0-6 1,-2 2-1,0 0 1,-4-2 1,-3 1-1,-3 0 1,-4 0 2,-3 0-2,0 1 2,0-2 1,0 0-1,0 1 0,0-1 4,0 0-1,0 0-2,0 0-2,0 0-2,0 0-1,0 0-7,-3 0-10,-8 0-23,-1-6-104</inkml:trace>
  <inkml:trace contextRef="#ctx0" brushRef="#br1" timeOffset="72285.13">14534 4039 11,'0'-2'34,"0"0"-10,0 1-12,0-1-4,-1 0 2,-3 0-10,-1 0 0,1 1 1,-1 0 3,0 1-2,-2 0 4,-2 0 2,2 0-3,-1 1 0,0 6-1,0 3-1,0 3-2,4 0 1,1 1-2,3-4 1,0-1-2,0-3 1,0-2 0,1-4 0,5 0 0,6 0 9,1 0 0,2-8 3,0-5-9,-5-3 1,1-1-4,-4-1 0,-4 1-2,0 2 2,-3 2-3,0 2 3,-3 4 0,-3 3 3,0-1 1,1 5 3,-2 0-5,3 0 0,-3 1-2,-2 9 1,4 2 2,-2 0-2,1 3 0,1 0-1,5 0 0,0-2-1,0-3 1,0-1-3,2-5 0,1-3 2,3-1 1,-2 0 4,3 0 2,0 0 0,0-2 0,0-6-1,-3 0-3,1-1 1,-4 1-3,-1 1-2,0 0 2,0 3-1,-3 2 1,-2 1 0,-2 1 3,0 0-3,-4 0 1,2 4-1,0 6 1,0 0-1,3 3 0,3-1 0,3 1-1,0-4-3,0-4-1,0-1 2,0-3-2,3-1 5,5 0 6,-1 0 0,3-1 3,-2-7-3,-1 0-3,0 0-3,-2 0 0,-1 1-3,-4 1 3,0 0-3,0 1 3,0 2-3,0 1 0,0 1 3,0 0 3,-2 1-3,0 0-2,-3 0-4,0 7 0,-1 1 6,2 1 0,3 1 0,-1-5 0,2 2-2,0-4 0,0-1-2,0-2-1,0 0-7,0 0 12,0 0 4,0 0 4,0-2-8,0-4-3,0 1-36</inkml:trace>
  <inkml:trace contextRef="#ctx0" brushRef="#br2" timeOffset="87575">14299 2866 11,'0'0'22,"0"-1"2,0-1-5,0 1-3,0 1-1,-1-2 1,1 2-5,-2 0-2,-1-2-2,2 2-5,-3 0-2,-3 0 3,0 2 2,-1 7 1,1 1 1,2 2-7,2-3 0,0 1 0,3-3 4,0-1-2,0-2 1,0-1-3,0-3 1,1 0 1,6 0 3,2 0 0,-3 0-4,-1-1 1,0-8 1,0 3-3,-2-3 0,0-2-3,-3 1-1,0 0 1,0 2 2,0 2-3,0 3 2,0 1-10,0 2 6,-3 0 5,1 0-4,-2 0 4,-1 8 1,1 2 1,-1-2-1,2 1 0,1 0 0,2-2-4,0-1-1,0-1-2,0 1 7,2-4 0,4 0 2,0-2 2,1 2-2,0-2-1,-1 0 1,-1 0-1,0 0 0,0 0-1,-1-5 2,-2-2-2,-2 1 1,0 3 4,0-2-5,0 2-2,-2 3 2,-2 0 0,-1 0 0,-3 0 0,2 0 2,-1 0 3,0 5-5,3-1-1,2 1-3,2 3 1,0-1-9,0-1 12,0 1 1,2-3 4,1-1-2,1 1 1,-1-3-1,-1 1-1,0-2 0,1 0 3,0 0 4,2-5-8,1-1 0,-3-2-1,0 1 2,-3 0-2,0-1-4,0 3 3,0 0-1,0 0-4,-3 2 6,-2 0-3,-2 3 3,2 0-1,1 0-1,1 0 1,-2 0-2,2 5 3,1 3-2,-2 2 2,1 3-1,1-1 1,1 2 0,1-3 1,0-1-1,0-4-1,0-3 1,0-2 1,0-1 1,0 0 2,3 0-4,0 0 0,1-3 0,-2-2-10,-2-2-88</inkml:trace>
  <inkml:trace contextRef="#ctx0" brushRef="#br2" timeOffset="94592.4">14283 2865 10,'0'3'23,"0"2"-6,0-5-3,0 3-4,0-3 3,0 2-4,0-1 0,0 1 0,0 1 1,0-1-2,2 3-2,1-1 0,2 1 3,2 2 3,0-2 2,1 2-3,1-1-5,0 1 6,3 1-2,-1-2-5,2 1 3,1 1-1,1-3-1,1 3-1,1-1 2,0-1-2,1 1-1,-1-1 0,-1 1-3,2-1 0,-2 1 0,-1 2-1,0-2 0,-2 2 4,3-1-4,-1 2 1,2-2 2,-1 1 0,2-1-2,3 2-1,1 1 6,3-1-4,0-1-2,0 1 5,-1-1-5,-3-1 0,-1 2 0,0-1 2,-2 0 1,-1-2-3,0 1 0,-1 0 3,0-1 1,-3 0-4,1 0 0,-3 0 4,-1 0-4,-2 0 0,0-1 0,0 2 3,3-1-1,-1 2-1,0-4-1,0 3 4,1 0-4,-1 0 0,1-1 1,0 2 0,1-1 0,1 0-1,-3 1 1,2 0 2,-2 0-3,4 0 1,0 1 0,1 1 0,2-1 0,1 3 2,1 1-2,-2-2-1,-3 1 1,0 0-1,-1 0 1,1-2 0,-1 2 2,1-2-2,-1 0 1,-1 0 0,-1 1-2,-1-3 0,-1 2 3,0-1-3,3 2 1,1 0 0,0 1 5,3 1-3,1-2-3,0 2 1,-3-2-1,2 3 0,-1 0 0,-1-2 1,-3 3-1,1-2 0,-3 1 0,3 0 0,-3-1 0,4-3 0,-3 2 0,1 0 0,2 0 0,-2 2 2,3-1-1,0 1-1,0 2 1,2-1-1,4 0 1,-1 0 1,3 3 1,0-1-3,0 3 0,1-1 0,1 0 0,-4 0 0,3 0 0,0 1 1,0-3-1,2 0 1,-1 0 0,-3-1-1,-1 1 0,0-1 0,-1 0 2,0 0-2,-1 0 0,-1 1 1,0 0-1,2-1 0,-2 0 0,0 2 2,1-3-1,-4 2-1,1-2 1,-1-1-1,0 1 0,-1 1 1,-1-1-1,1-1 1,-2 0-1,1-2 0,-1 3 0,1-1 0,0 2 1,3 2-1,2-2 1,0 4-1,3 0 2,1 1-1,0 0 1,-3 0-2,0-4 0,0 0 0,-4 0 0,4 1 0,2 0 2,-1 2-2,3 1 0,-4-1 0,1-2 0,1 3 0,0 0 3,1-1-2,-1 0-1,1 0 1,1 2-1,-3-3 0,-1-1 1,-4-3-1,0 3 0,-1-3 0,1 0 0,-1 0 1,-3 0 0,3 0-1,-2 0 0,1 0 1,-1 1-1,3 0 2,-1-2-2,-1 1 1,1-1-1,-4 0 0,3 0 0,-3-2 1,-2-1-1,0 0 0,0 0 1,-1-1-1,1 0 0,-3-1 0,3 2 1,-1-2-1,0-1 0,-1 0 1,1 2-1,-2-3 0,-1 2 0,4 0 0,-4-1-1,-1 2 1,2 0 0,-1 0 1,3 2-1,-2-1 0,-1-2 0,1 1 1,-1-2-1,1 2 0,1-2 0,-3 1 0,1 0 0,1 0 0,-1 0 0,3 3 3,-3-5-3,1 3 0,1-1 1,2 0-1,-2 2 0,1-2 0,0-2 1,-1 1-2,2 3 1,-2-1 0,1-2 0,0 4 0,0-5 1,0 5-1,2-2 0,0 2 0,-1-1 0,0 3-1,0-2 1,0 1 0,-2-1 0,0 0 0,0-1 0,0 1 0,-1-2 1,1 1-1,0 0 0,2 2 0,-2-1 0,1 0 0,1 1 0,-1 0 0,-1-1 0,2 0 0,0 0 0,0 0 0,0 2 0,0-1 0,-2-3 1,1 1-1,1 3 0,-3-3 0,0 0 0,-1 1 0,4-1 0,-2-2 0,0 3 0,3 1 1,-1 2-1,-1-3 0,2 1 0,1 0 0,-2-1 0,2 0 0,-1 0 0,-1-2 0,0 3 0,0-1 0,0 0 0,0 0 0,0 1 0,1 0 0,-3 1 0,0-1 0,1-1 1,-1 0-1,1 0-1,0 4 1,1-4 0,-1 1 0,-2-1 0,1-1-1,-3 0 0,1-1 1,-2 0 0,2 2 0,0 0 0,1 1 0,-2-1 1,1-1-1,-1 1 0,0-2 0,0 0 0,1 2 0,-3-1 0,3 0-1,1 3 1,-4-1 0,4 2 0,-1 0 0,0 0 0,0 4 0,1-2 0,-1-2 0,0 2 1,-1-3-1,0 0-1,2-2 1,-1 1 0,1-1 0,-1-1 0,1-1 1,0-1-1,-2 1 0,2-1 0,-2 0 0,0 1 0,2-2 0,-2 3 0,-1-3 1,1 3-1,-1 0 0,1-1 0,1-1 1,-1 3-1,1-3 0,0 2 0,1 1 0,-1-2 0,-1 0 1,2 0-1,-1 2 0,2-2 1,-1 1-1,-1 0 0,2-1 0,-2 2-1,3-1 1,-3 1 4,1-3-4,-1 3 0,0 0 0,1-1 0,0 3 0,0 2 1,-2-3-1,1 1 0,-1-2 0,0 1 0,-1 0 2,3-1-2,-2 0 0,-1 2 0,1 0 0,-1-1 0,0-2 0,0 2 1,0 0 0,0-1 0,1-1-1,0 0 2,0 1-2,0 0 0,-1 1 0,1 0 0,-2 1 0,0 1 1,2-1-1,-2 0 0,0-2 0,0 1 0,0 1 2,0-1-1,0 0 0,0-2-1,0-1 1,0 0-1,0 0 0,0 0 0,0 0 1,0-1 2,0 0-3,0-1 0,0-1 0,0 2 2,0-1-2,0-1 0,0 1 2,0 1-1,-4-2-1,3 2 0,-1-3 1,2 3 1,0-3-1,-4 1-1,4 0 1,0 0-1,-2 1 2,1-1-1,0 1 0,-1-2 0,1 1-1,-1 2 1,1-2 1,0 3-2,0-3 0,1 2 1,0-3-1,-2 4 1,2-2 1,-2-2-2,2 3 0,-1-3 0,1 0 2,-1 2-2,1-2 1,0 1-1,0 2 1,0-2 4,-1 0-4,0 2 0,1-2 0,-1 3-1,-1-2 2,2-1-1,0 2-1,-1-1 0,0 2 0,-1 1 2,1-3-2,-1 4 0,-2-2 1,4 0-1,0 1 1,-2 1 0,2-4-1,0 2 0,-1-1-1,0-1 1,-2 2 0,3 0 1,-3 0-1,3-1 1,-1 0-1,0-1 0,1-1 0,-2 2 0,2-1 1,0 1-1,0-1 0,-2 1 0,2-2 1,-1 2-1,1-2 0,0 0 0,-1 1 0,1 0 0,-3 2 0,3-2 0,0 2 1,0-3-2,-2 3 1,1 0 0,0-1 1,0 1 0,1-1-1,-2 1 1,2-1-1,0 1 1,-2 1-1,2 0 2,-1-2-4,0 0 2,0-1 0,-2 2 0,1-2 2,-1-1-2,1 2 0,0-2 1,-1 3 0,3-3-2,-3 4 2,1-1-1,0-2 0,-3 1 1,3-3-1,-1 3 0,1-3 1,-1 3-1,0-2 0,-1 0 2,-1 2-2,2-2 1,-1 0 0,1 2 0,-1-2-1,0 0 0,1 1 0,-1-1 1,1 1-1,-1 1 0,0-2 2,-2 2-1,0 1 1,3-2-2,-2 1 0,0-2 0,2 2 0,-2-1 1,1 0-1,-1 0 0,0 0 2,-1-1-1,0 2 1,0-4-2,0 4 0,2-2 2,-1 2-2,0 2-1,-1-3 1,1 1 1,1 0-1,-2-1 0,2 1 0,0 0 0,-4 2 5,2-4-5,0 4 0,-4-2 1,6 0 0,-3 1 0,0 1-1,0-3 0,0 2 0,-2-1 2,1 1-1,2 0 0,-3-2-1,1 2 0,-4 0 3,0-1-1,1 2-1,-2-3 0,3 2 0,-1 1-1,0-3 0,-1 1 0,1 0 1,1-1 0,2 2-1,-3-1 1,1 1 0,0-2 0,0 3-1,-4-2 3,1 1-1,2-1-2,-1 0 0,1 0 0,-1 1 0,-2-2 1,1 2-1,-1-2 1,-1 0-1,3-1 0,0 2 0,-1-4 0,1 2 0,-2-1 0,-1 2 2,1-3-2,-2 2 1,2-3 0,-1 0-1,1 1 0,0 1 2,-3-2-2,2 2 1,-1-3-1,0 2 2,-2 1-2,0-2 2,0 1-2,-2 0 0,1 0 0,-3 0 1,1 1-1,-2-2 2,0 1-2,-2 2 1,1-1-1,2 1 1,3 0-1,-1 1 1,1-2-1,-2 0 1,0 0-1,-1-2 1,-2 4-1,3-2 2,-5 1 0,2-1-2,1 1 0,0-1 1,1 0-1,0 0 0,3 0 0,2-1 0,0 1 0,2-1-1,2 1 1,-2-2 0,-2-1 0,-1 4 0,1-3 0,-3 3 0,3-3 0,1-1-1,0 3 0,0-3 1,-2 1 0,1 3 1,-1-2-1,2-2 0,-2 1 1,2 1-1,1-1 0,3 0 0,-4 1-2,2 0 2,-1-1 1,-3 3-1,3-1 0,0 0 1,-1 1-1,-2-1 1,2-1-1,-2 1 1,1 0-1,0 0 0,-1 1 1,-1-2-1,3-1 0,0 4 0,2-2 0,0-1 0,1 1 0,2-1 0,1-1-1,0 1 1,1-2 1,1 2-1,-3 0 1,3-1-1,-4 2 0,2-1 0,-1 0 0,3 1-1,-2-3 0,0 1 1,-3 3 1,0-3 1,-2 0-2,-4 3 1,0-2-1,1 2 1,-5-2-1,5 4 0,0-4 0,-1 1 0,1 0-1,2 0 0,-1 0 1,0 0 0,-1-1 0,2 1 0,-2-2 0,2 3 0,0 0-1,-2-2 0,-2 4 1,-1 1 0,0-2-1,-3 2 1,3-2 0,-2 2 0,1-2 0,-1 0-1,2 2 1,2-4-1,-2 3 1,2-2-1,-1 2 1,-1-2 0,5 0-1,-3-2 0,0-1 1,0 2-1,-3 0 1,1-1 0,-1-1 1,-1 0 0,4-1-1,-2 2 0,-1-1 0,3-1 0,-4 1 1,5 0-1,-1 0 0,-2 2 0,3-3 0,-3 2 1,0-1-1,0 0 1,1 1-1,-1-1 0,2 1 1,-1 1-1,0-3 1,2 1-1,0 1-1,3 0 1,1-1 0,0 1 0,-1 0 0,-1 0 0,-1-1 0,0 0 0,6 0 0,-3 0 0,-2-1 0,5 3-1,-5-2 1,1 2 0,2 1 0,-2-2 0,-1 3 0,1-3 0,1-1-1,-4 3 1,-1-3 0,1 0 0,0 1 0,-3-1 0,1-1 0,2 1 0,-3-1 0,2 0 0,2 0 0,-1-1 1,0 3-1,4-3 0,-4 2 0,-1 0 1,3-2-1,-4 2 0,-1 1 0,3-1 1,-4 1-1,1 0 1,2 0-1,0-1 0,3 2 1,3-2-1,-1 0 0,-1 0 0,0 1 0,3-3 0,0 4 0,3-1 0,1-2 0,5-2-1,1-1 0,0 0-4,2-1 5,0 0 0,0 0 0,0 0 0,0 0 0,0 0 1,0 0-1,0 0-1,0 0 0,0 0-3,0 0-1,0 0-2,0-8-5,0-5-43,0-1-80,0-3-23</inkml:trace>
  <inkml:trace contextRef="#ctx0" brushRef="#br2" timeOffset="95666.47">13603 10640 13,'0'0'54,"0"0"-15,0 0-12,0 0-9,0 0-6,0 0-4,0 0 4,0 0 1,0 0 3,0 0 6,0 0 0,0 0-7,0 0-4,-1 0-5,-2 0-5,0 0-1,-2 0 1,-2 5 10,-2 4-1,-4 3-4,3 3 1,-4 0 3,1 4-4,-3-1 1,-1 0-4,1 2 6,4-4-5,-1 1 2,1-2-3,3-3 4,0 0-5,0-1 3,2 0-4,-1 0 0,4 1-1,0-3 3,1-2-2,3-2 0,-1-1-1,1-1 3,-1 2-3,1-2 3,-2 2 0,2 3-2,0 0 3,0 3-3,0 0 0,0-3 1,0 2-2,0-4-2,0 2 2,0-2 1,0 0 0,0 3 0,2-3 0,0 4-1,5-4 0,0 2-1,4-3 1,3-2 4,2 0-4,1-1 1,3 2-1,0-1 0,-2 0 1,2 0-1,-3-1 0,1 2-1,1 1 0,2-2-3,0 0 2,2 0 2,0 2-2,-2-2 1,1-1 1,2 1 0,-3-1 1,2 1-1,-1-2 0,1 1 1,2 0 0,-1-2 0,-4 1 0,-5 1 3,-3-2-2,-8 3 1,-3-3 3,-1 0-1,0 2 0,0-2-1,0 0 1,0 0-3,0 1-2,0 0-8,0 2-3,0 3 1,-4-3-39,-6-2-90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D29DF-778E-44DE-9BEF-944311ECE76F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EC585-E6C4-463C-9C68-12502D40FD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38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577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269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726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577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Sector number : 0 , 1</a:t>
            </a:r>
            <a:r>
              <a:rPr lang="en-US" baseline="0" dirty="0"/>
              <a:t> , 2 , 3 , 4 ,5 , 6 ,7</a:t>
            </a:r>
          </a:p>
          <a:p>
            <a:r>
              <a:rPr lang="en-US" baseline="0" dirty="0"/>
              <a:t>Operation Code : 0(No Protection) , 1(Write Protection ) , 2 (R/W protection)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02862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870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577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608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994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Depends</a:t>
            </a:r>
            <a:r>
              <a:rPr lang="en-US" baseline="0" dirty="0"/>
              <a:t> on MCU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48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277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426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FEC585-E6C4-463C-9C68-12502D40FDF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159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195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What’s a </a:t>
            </a:r>
            <a:r>
              <a:rPr lang="en-US" dirty="0" err="1"/>
              <a:t>bootloader</a:t>
            </a:r>
            <a:r>
              <a:rPr lang="en-US" dirty="0"/>
              <a:t> and why its needed ??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33377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Bootloader</a:t>
            </a:r>
            <a:r>
              <a:rPr lang="en-US" dirty="0"/>
              <a:t> is a small piece of code stored in the MCU flash or ROM to act as an application loader as well as a mechanism to update the applications whenever required.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516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SRAM2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Size is 16KB</a:t>
            </a:r>
          </a:p>
          <a:p>
            <a:r>
              <a:rPr lang="en-US" dirty="0"/>
              <a:t>Begins @ </a:t>
            </a:r>
            <a:r>
              <a:rPr lang="en-IN" dirty="0"/>
              <a:t>0x2001_C000</a:t>
            </a:r>
          </a:p>
          <a:p>
            <a:r>
              <a:rPr lang="en-US" dirty="0"/>
              <a:t>Ends @ </a:t>
            </a:r>
            <a:r>
              <a:rPr lang="en-IN" dirty="0"/>
              <a:t>0x2001_FFFF</a:t>
            </a:r>
          </a:p>
          <a:p>
            <a:r>
              <a:rPr lang="en-US" dirty="0"/>
              <a:t>Used to store your application global data, static variables</a:t>
            </a:r>
          </a:p>
          <a:p>
            <a:r>
              <a:rPr lang="en-US" dirty="0"/>
              <a:t>Also can be used for Stack and Heap Purpose</a:t>
            </a:r>
          </a:p>
          <a:p>
            <a:r>
              <a:rPr lang="en-US" dirty="0"/>
              <a:t>Volatile </a:t>
            </a:r>
          </a:p>
          <a:p>
            <a:r>
              <a:rPr lang="en-US" dirty="0"/>
              <a:t>You can also execute code from this memory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2592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819150"/>
            <a:ext cx="863582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All ARM Cortex M Based MCUs right after reset does,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Load value @ Memory </a:t>
            </a:r>
            <a:r>
              <a:rPr lang="en-US" dirty="0" err="1"/>
              <a:t>addr</a:t>
            </a:r>
            <a:r>
              <a:rPr lang="en-US" dirty="0"/>
              <a:t>. </a:t>
            </a:r>
            <a:r>
              <a:rPr lang="en-US" b="1" dirty="0">
                <a:solidFill>
                  <a:srgbClr val="FF0000"/>
                </a:solidFill>
              </a:rPr>
              <a:t>0x0000_0000</a:t>
            </a:r>
            <a:r>
              <a:rPr lang="en-US" dirty="0"/>
              <a:t> in to MSP</a:t>
            </a:r>
          </a:p>
          <a:p>
            <a:pPr marL="342900" indent="-342900">
              <a:buAutoNum type="arabicParenR"/>
            </a:pPr>
            <a:r>
              <a:rPr lang="en-US" dirty="0"/>
              <a:t>Load value @ Memory </a:t>
            </a:r>
            <a:r>
              <a:rPr lang="en-US" dirty="0" err="1"/>
              <a:t>addr</a:t>
            </a:r>
            <a:r>
              <a:rPr lang="en-US" dirty="0"/>
              <a:t>. </a:t>
            </a:r>
            <a:r>
              <a:rPr lang="en-US" b="1" dirty="0">
                <a:solidFill>
                  <a:srgbClr val="FF0000"/>
                </a:solidFill>
              </a:rPr>
              <a:t>0x0000_0004</a:t>
            </a:r>
            <a:r>
              <a:rPr lang="en-US" dirty="0"/>
              <a:t> in to PC  (Value = </a:t>
            </a:r>
            <a:r>
              <a:rPr lang="en-US" dirty="0" err="1"/>
              <a:t>Addr</a:t>
            </a:r>
            <a:r>
              <a:rPr lang="en-US" dirty="0"/>
              <a:t> of the reset handler)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62467" y="2114550"/>
            <a:ext cx="55287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 STM32 Microcontroller </a:t>
            </a:r>
            <a:r>
              <a:rPr lang="en-US" dirty="0"/>
              <a:t>, </a:t>
            </a:r>
          </a:p>
          <a:p>
            <a:pPr marL="342900" indent="-342900">
              <a:buAutoNum type="arabicParenR"/>
            </a:pPr>
            <a:r>
              <a:rPr lang="en-US" dirty="0"/>
              <a:t>MSP value stored at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0x0800_0000</a:t>
            </a:r>
          </a:p>
          <a:p>
            <a:pPr marL="342900" indent="-342900">
              <a:buAutoNum type="arabicParenR"/>
            </a:pPr>
            <a:r>
              <a:rPr lang="en-US" dirty="0"/>
              <a:t>Vector table starts from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0x0800_0004</a:t>
            </a:r>
          </a:p>
          <a:p>
            <a:pPr marL="342900" indent="-342900">
              <a:buAutoNum type="arabicParenR"/>
            </a:pPr>
            <a:r>
              <a:rPr lang="en-US" dirty="0"/>
              <a:t>Address of the reset handler found at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0x0800_0004</a:t>
            </a: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81200" y="356235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So , Don’t you think we should somehow link 0x0800_0000 to 0x0000_0000 ?? </a:t>
            </a:r>
            <a:r>
              <a:rPr lang="en-US" b="1" dirty="0">
                <a:solidFill>
                  <a:srgbClr val="FF0000"/>
                </a:solidFill>
              </a:rPr>
              <a:t>Memory Aliasing is used to link addresses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429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3574506" y="312964"/>
            <a:ext cx="1752600" cy="4495800"/>
            <a:chOff x="1636889" y="361950"/>
            <a:chExt cx="1752600" cy="4495800"/>
          </a:xfrm>
        </p:grpSpPr>
        <p:sp>
          <p:nvSpPr>
            <p:cNvPr id="4" name="Rectangle 3"/>
            <p:cNvSpPr/>
            <p:nvPr/>
          </p:nvSpPr>
          <p:spPr>
            <a:xfrm>
              <a:off x="1636889" y="361950"/>
              <a:ext cx="1752600" cy="4495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636889" y="44767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636889" y="40957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1636889" y="37147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636889" y="33337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636889" y="20383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36889" y="16573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636889" y="12763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636889" y="895350"/>
              <a:ext cx="1752600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3232844" y="4808764"/>
            <a:ext cx="2435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Processor Memory Map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2261326" y="4470210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0x0000_0000</a:t>
            </a:r>
            <a:endParaRPr lang="en-IN" sz="1600" dirty="0"/>
          </a:p>
        </p:txBody>
      </p:sp>
      <p:sp>
        <p:nvSpPr>
          <p:cNvPr id="17" name="Rectangle 16"/>
          <p:cNvSpPr/>
          <p:nvPr/>
        </p:nvSpPr>
        <p:spPr>
          <a:xfrm>
            <a:off x="2261326" y="4085400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0x0000_0004</a:t>
            </a:r>
            <a:endParaRPr lang="en-IN" sz="1600" dirty="0"/>
          </a:p>
        </p:txBody>
      </p:sp>
      <p:sp>
        <p:nvSpPr>
          <p:cNvPr id="18" name="Rectangle 17"/>
          <p:cNvSpPr/>
          <p:nvPr/>
        </p:nvSpPr>
        <p:spPr>
          <a:xfrm>
            <a:off x="2228669" y="3691337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0x0000_0008</a:t>
            </a:r>
            <a:endParaRPr lang="en-IN" sz="1600" dirty="0"/>
          </a:p>
        </p:txBody>
      </p:sp>
      <p:sp>
        <p:nvSpPr>
          <p:cNvPr id="19" name="Rectangle 18"/>
          <p:cNvSpPr/>
          <p:nvPr/>
        </p:nvSpPr>
        <p:spPr>
          <a:xfrm>
            <a:off x="2228669" y="3284764"/>
            <a:ext cx="13179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0x0000_000C</a:t>
            </a:r>
            <a:endParaRPr lang="en-IN" sz="1600" dirty="0"/>
          </a:p>
        </p:txBody>
      </p:sp>
      <p:sp>
        <p:nvSpPr>
          <p:cNvPr id="20" name="Rectangle 19"/>
          <p:cNvSpPr/>
          <p:nvPr/>
        </p:nvSpPr>
        <p:spPr>
          <a:xfrm>
            <a:off x="2228669" y="1608364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0x0800_0000</a:t>
            </a:r>
            <a:endParaRPr lang="en-IN" sz="1600" dirty="0"/>
          </a:p>
        </p:txBody>
      </p:sp>
      <p:sp>
        <p:nvSpPr>
          <p:cNvPr id="21" name="Rectangle 20"/>
          <p:cNvSpPr/>
          <p:nvPr/>
        </p:nvSpPr>
        <p:spPr>
          <a:xfrm>
            <a:off x="2228669" y="1227364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0x0800_0004</a:t>
            </a:r>
            <a:endParaRPr lang="en-IN" sz="1600" dirty="0"/>
          </a:p>
        </p:txBody>
      </p:sp>
      <p:sp>
        <p:nvSpPr>
          <p:cNvPr id="22" name="Rectangle 21"/>
          <p:cNvSpPr/>
          <p:nvPr/>
        </p:nvSpPr>
        <p:spPr>
          <a:xfrm>
            <a:off x="2228669" y="845811"/>
            <a:ext cx="13131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0x0800_0008</a:t>
            </a:r>
            <a:endParaRPr lang="en-IN" sz="1600" dirty="0"/>
          </a:p>
        </p:txBody>
      </p:sp>
      <p:sp>
        <p:nvSpPr>
          <p:cNvPr id="23" name="Freeform 22"/>
          <p:cNvSpPr/>
          <p:nvPr/>
        </p:nvSpPr>
        <p:spPr>
          <a:xfrm>
            <a:off x="4118792" y="2187484"/>
            <a:ext cx="731539" cy="953588"/>
          </a:xfrm>
          <a:custGeom>
            <a:avLst/>
            <a:gdLst>
              <a:gd name="connsiteX0" fmla="*/ 0 w 731539"/>
              <a:gd name="connsiteY0" fmla="*/ 0 h 953588"/>
              <a:gd name="connsiteX1" fmla="*/ 731520 w 731539"/>
              <a:gd name="connsiteY1" fmla="*/ 404948 h 953588"/>
              <a:gd name="connsiteX2" fmla="*/ 26125 w 731539"/>
              <a:gd name="connsiteY2" fmla="*/ 953588 h 953588"/>
              <a:gd name="connsiteX3" fmla="*/ 26125 w 731539"/>
              <a:gd name="connsiteY3" fmla="*/ 953588 h 953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539" h="953588">
                <a:moveTo>
                  <a:pt x="0" y="0"/>
                </a:moveTo>
                <a:cubicBezTo>
                  <a:pt x="363583" y="123008"/>
                  <a:pt x="727166" y="246017"/>
                  <a:pt x="731520" y="404948"/>
                </a:cubicBezTo>
                <a:cubicBezTo>
                  <a:pt x="735874" y="563879"/>
                  <a:pt x="26125" y="953588"/>
                  <a:pt x="26125" y="953588"/>
                </a:cubicBezTo>
                <a:lnTo>
                  <a:pt x="26125" y="953588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Left Arrow 23"/>
          <p:cNvSpPr/>
          <p:nvPr/>
        </p:nvSpPr>
        <p:spPr>
          <a:xfrm>
            <a:off x="5350543" y="1713418"/>
            <a:ext cx="974058" cy="2117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6331132" y="1622216"/>
            <a:ext cx="26695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Our User flash begins here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4014366" y="1603550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MSP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3593695" y="1223945"/>
            <a:ext cx="1698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Reset </a:t>
            </a:r>
            <a:r>
              <a:rPr lang="en-US" dirty="0" err="1"/>
              <a:t>Hndlr</a:t>
            </a:r>
            <a:r>
              <a:rPr lang="en-US" dirty="0"/>
              <a:t> </a:t>
            </a:r>
            <a:r>
              <a:rPr lang="en-US" dirty="0" err="1"/>
              <a:t>Adr</a:t>
            </a:r>
            <a:r>
              <a:rPr lang="en-US" dirty="0"/>
              <a:t>.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/>
              <p14:cNvContentPartPr/>
              <p14:nvPr/>
            </p14:nvContentPartPr>
            <p14:xfrm>
              <a:off x="4817520" y="1027800"/>
              <a:ext cx="1614240" cy="375948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09240" y="1023120"/>
                <a:ext cx="1631160" cy="37728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Rectangle 29"/>
          <p:cNvSpPr/>
          <p:nvPr/>
        </p:nvSpPr>
        <p:spPr>
          <a:xfrm>
            <a:off x="6514206" y="3068227"/>
            <a:ext cx="1817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Memory Aliasing 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5875750" y="4533625"/>
            <a:ext cx="3173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After reset Processor looks here</a:t>
            </a:r>
            <a:endParaRPr lang="en-IN" dirty="0"/>
          </a:p>
        </p:txBody>
      </p:sp>
      <p:sp>
        <p:nvSpPr>
          <p:cNvPr id="32" name="Left Arrow 31"/>
          <p:cNvSpPr/>
          <p:nvPr/>
        </p:nvSpPr>
        <p:spPr>
          <a:xfrm>
            <a:off x="5327106" y="4612430"/>
            <a:ext cx="643781" cy="2117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/>
          <p:cNvSpPr/>
          <p:nvPr/>
        </p:nvSpPr>
        <p:spPr>
          <a:xfrm>
            <a:off x="6858000" y="1925141"/>
            <a:ext cx="176843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dirty="0"/>
              <a:t>(Depends on MCU)</a:t>
            </a:r>
            <a:endParaRPr lang="en-IN" sz="1600" i="1" dirty="0"/>
          </a:p>
        </p:txBody>
      </p:sp>
    </p:spTree>
    <p:extLst>
      <p:ext uri="{BB962C8B-B14F-4D97-AF65-F5344CB8AC3E}">
        <p14:creationId xmlns:p14="http://schemas.microsoft.com/office/powerpoint/2010/main" val="109923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Memory ( ROM)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Size is 30KB</a:t>
            </a:r>
          </a:p>
          <a:p>
            <a:r>
              <a:rPr lang="en-US" dirty="0"/>
              <a:t>Begins @ </a:t>
            </a:r>
            <a:r>
              <a:rPr lang="en-IN" dirty="0"/>
              <a:t>0x1FFF_0000</a:t>
            </a:r>
          </a:p>
          <a:p>
            <a:r>
              <a:rPr lang="en-US" dirty="0"/>
              <a:t>Ends @ </a:t>
            </a:r>
            <a:r>
              <a:rPr lang="en-IN" dirty="0"/>
              <a:t>0x1FFF_77FF</a:t>
            </a:r>
          </a:p>
          <a:p>
            <a:r>
              <a:rPr lang="en-US" dirty="0"/>
              <a:t>All the ST MCUs store </a:t>
            </a:r>
            <a:r>
              <a:rPr lang="en-US" dirty="0" err="1"/>
              <a:t>Bootloader</a:t>
            </a:r>
            <a:r>
              <a:rPr lang="en-US" dirty="0"/>
              <a:t> in this memory </a:t>
            </a:r>
          </a:p>
          <a:p>
            <a:r>
              <a:rPr lang="en-US" dirty="0"/>
              <a:t>This Memory is Read only </a:t>
            </a:r>
          </a:p>
          <a:p>
            <a:r>
              <a:rPr lang="en-US" dirty="0"/>
              <a:t>By default MCU will not execute any code from this memory but you can configure MCU to boot or execute </a:t>
            </a:r>
            <a:r>
              <a:rPr lang="en-US" dirty="0" err="1"/>
              <a:t>bootloader</a:t>
            </a:r>
            <a:r>
              <a:rPr lang="en-US" dirty="0"/>
              <a:t> from this memory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7744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9724"/>
            <a:ext cx="8370353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Boot Configuration of STM32F446xx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968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00200" y="360118"/>
            <a:ext cx="58255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/>
              <a:t>Bootloader </a:t>
            </a:r>
            <a:r>
              <a:rPr lang="en-US" sz="2800" b="1" dirty="0"/>
              <a:t>: Code Placement in Flash</a:t>
            </a:r>
            <a:endParaRPr lang="en-IN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609600" y="1504950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 </a:t>
            </a:r>
            <a:r>
              <a:rPr lang="en-US" dirty="0" err="1"/>
              <a:t>Bootloader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95689" y="1135618"/>
            <a:ext cx="1330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ROM (30KB)</a:t>
            </a:r>
            <a:endParaRPr lang="en-IN" dirty="0"/>
          </a:p>
        </p:txBody>
      </p:sp>
      <p:grpSp>
        <p:nvGrpSpPr>
          <p:cNvPr id="11" name="Group 10"/>
          <p:cNvGrpSpPr/>
          <p:nvPr/>
        </p:nvGrpSpPr>
        <p:grpSpPr>
          <a:xfrm>
            <a:off x="4724400" y="1257016"/>
            <a:ext cx="3338424" cy="1600200"/>
            <a:chOff x="4510176" y="971550"/>
            <a:chExt cx="4024224" cy="2209800"/>
          </a:xfrm>
        </p:grpSpPr>
        <p:sp>
          <p:nvSpPr>
            <p:cNvPr id="9" name="Rectangle 8"/>
            <p:cNvSpPr/>
            <p:nvPr/>
          </p:nvSpPr>
          <p:spPr>
            <a:xfrm>
              <a:off x="4510176" y="971550"/>
              <a:ext cx="4024224" cy="2209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334000" y="1473200"/>
              <a:ext cx="2438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Sector 0 (16KB)</a:t>
              </a:r>
              <a:endParaRPr lang="en-IN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334000" y="2305050"/>
              <a:ext cx="2438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Sector 1 (16KB)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520564" y="1023772"/>
              <a:ext cx="222680" cy="5100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IN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654965" y="899868"/>
            <a:ext cx="1640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Our </a:t>
            </a:r>
            <a:r>
              <a:rPr lang="en-US" dirty="0" err="1"/>
              <a:t>Bootloader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609600" y="340995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i="1" dirty="0"/>
              <a:t>Sector-2 to Sector-7 will be used for storing user application </a:t>
            </a:r>
            <a:endParaRPr lang="en-IN" sz="2400" b="1" i="1" dirty="0"/>
          </a:p>
        </p:txBody>
      </p:sp>
    </p:spTree>
    <p:extLst>
      <p:ext uri="{BB962C8B-B14F-4D97-AF65-F5344CB8AC3E}">
        <p14:creationId xmlns:p14="http://schemas.microsoft.com/office/powerpoint/2010/main" val="2351874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0165" y="80808"/>
            <a:ext cx="5728556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Host – Bootloader Communication</a:t>
            </a:r>
          </a:p>
          <a:p>
            <a:pPr algn="ctr"/>
            <a:r>
              <a:rPr lang="en-US" sz="1400" b="1" dirty="0"/>
              <a:t>for this implementation. This flow can be changed according to application</a:t>
            </a:r>
            <a:endParaRPr lang="en-IN" sz="28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143000" y="1352550"/>
            <a:ext cx="0" cy="35521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310775" y="1352550"/>
            <a:ext cx="0" cy="35521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42999" y="2114550"/>
            <a:ext cx="6167775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142998" y="2952750"/>
            <a:ext cx="6167775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920094" y="2337623"/>
            <a:ext cx="29686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ACK/NACK + Length to follow</a:t>
            </a:r>
          </a:p>
          <a:p>
            <a:pPr algn="ctr"/>
            <a:r>
              <a:rPr lang="en-US" dirty="0"/>
              <a:t>(2bytes)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142998" y="4095750"/>
            <a:ext cx="6167777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920094" y="3714541"/>
            <a:ext cx="36006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Reply  ( of “length to follow” bytes)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794186" y="808970"/>
            <a:ext cx="697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HOST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6781800" y="781386"/>
            <a:ext cx="13740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MCU</a:t>
            </a:r>
          </a:p>
          <a:p>
            <a:r>
              <a:rPr lang="en-US" dirty="0"/>
              <a:t>(</a:t>
            </a:r>
            <a:r>
              <a:rPr lang="en-US" dirty="0" err="1"/>
              <a:t>Bootloader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3319008" y="1744702"/>
            <a:ext cx="18157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Command Packet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4236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1564881" y="0"/>
            <a:ext cx="6283719" cy="49222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4419600" y="174024"/>
            <a:ext cx="2286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Bootloader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828800" y="2417806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USART2</a:t>
            </a:r>
            <a:endParaRPr lang="en-IN" dirty="0"/>
          </a:p>
        </p:txBody>
      </p:sp>
      <p:cxnSp>
        <p:nvCxnSpPr>
          <p:cNvPr id="7" name="Elbow Connector 6"/>
          <p:cNvCxnSpPr>
            <a:endCxn id="5" idx="3"/>
          </p:cNvCxnSpPr>
          <p:nvPr/>
        </p:nvCxnSpPr>
        <p:spPr>
          <a:xfrm rot="5400000">
            <a:off x="3621559" y="1505465"/>
            <a:ext cx="1596082" cy="1066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828800" y="3943350"/>
            <a:ext cx="20574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USART3</a:t>
            </a:r>
            <a:endParaRPr lang="en-IN" dirty="0"/>
          </a:p>
        </p:txBody>
      </p:sp>
      <p:cxnSp>
        <p:nvCxnSpPr>
          <p:cNvPr id="11" name="Elbow Connector 10"/>
          <p:cNvCxnSpPr>
            <a:endCxn id="9" idx="3"/>
          </p:cNvCxnSpPr>
          <p:nvPr/>
        </p:nvCxnSpPr>
        <p:spPr>
          <a:xfrm rot="5400000">
            <a:off x="3544587" y="1582437"/>
            <a:ext cx="3121626" cy="2438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Arrow 16"/>
          <p:cNvSpPr/>
          <p:nvPr/>
        </p:nvSpPr>
        <p:spPr>
          <a:xfrm>
            <a:off x="523173" y="2843796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457200" y="2048474"/>
            <a:ext cx="968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From PC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1828800" y="1868786"/>
            <a:ext cx="1778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Virtual COM Port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2232970" y="3600961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Debug port</a:t>
            </a:r>
            <a:endParaRPr lang="en-IN" dirty="0"/>
          </a:p>
        </p:txBody>
      </p:sp>
      <p:sp>
        <p:nvSpPr>
          <p:cNvPr id="24" name="Left Arrow 23"/>
          <p:cNvSpPr/>
          <p:nvPr/>
        </p:nvSpPr>
        <p:spPr>
          <a:xfrm rot="10800000">
            <a:off x="531779" y="2323857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457200" y="3186935"/>
            <a:ext cx="69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PC</a:t>
            </a:r>
            <a:endParaRPr lang="en-IN" dirty="0"/>
          </a:p>
        </p:txBody>
      </p:sp>
      <p:sp>
        <p:nvSpPr>
          <p:cNvPr id="26" name="Left Arrow 25"/>
          <p:cNvSpPr/>
          <p:nvPr/>
        </p:nvSpPr>
        <p:spPr>
          <a:xfrm>
            <a:off x="560211" y="4171950"/>
            <a:ext cx="7620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871743" y="4552950"/>
            <a:ext cx="693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PC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6705600" y="4552950"/>
            <a:ext cx="843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Nucleo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259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69855" y="1025490"/>
            <a:ext cx="7239000" cy="951468"/>
            <a:chOff x="685800" y="742950"/>
            <a:chExt cx="7239000" cy="1156216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86000" y="767834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862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460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392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7954" y="2335281"/>
            <a:ext cx="4803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6</a:t>
            </a:r>
          </a:p>
          <a:p>
            <a:r>
              <a:rPr lang="en-US" dirty="0"/>
              <a:t>“Length to follow ” field will contain the value : 5 </a:t>
            </a:r>
          </a:p>
          <a:p>
            <a:r>
              <a:rPr lang="en-US" b="1" dirty="0"/>
              <a:t>Command Code : </a:t>
            </a:r>
            <a:r>
              <a:rPr lang="en-US" dirty="0"/>
              <a:t>0x51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9855" y="3655240"/>
            <a:ext cx="3276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Boot loader version number</a:t>
            </a:r>
          </a:p>
          <a:p>
            <a:pPr algn="ctr"/>
            <a:r>
              <a:rPr lang="en-US" dirty="0"/>
              <a:t>(1 byte)</a:t>
            </a:r>
            <a:endParaRPr lang="en-IN" dirty="0"/>
          </a:p>
        </p:txBody>
      </p:sp>
      <p:sp>
        <p:nvSpPr>
          <p:cNvPr id="19" name="Right Arrow 18"/>
          <p:cNvSpPr/>
          <p:nvPr/>
        </p:nvSpPr>
        <p:spPr>
          <a:xfrm>
            <a:off x="269855" y="195787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45550" y="1917509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562352" y="209549"/>
            <a:ext cx="41665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BL_GET_VER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7731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269855" y="1025490"/>
            <a:ext cx="7239000" cy="951468"/>
            <a:chOff x="685800" y="742950"/>
            <a:chExt cx="7239000" cy="1156216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86000" y="767834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862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460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392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07954" y="2335281"/>
            <a:ext cx="4803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6</a:t>
            </a:r>
          </a:p>
          <a:p>
            <a:r>
              <a:rPr lang="en-US" dirty="0"/>
              <a:t>“Length to follow ” field will contain the value : 5 </a:t>
            </a:r>
          </a:p>
          <a:p>
            <a:r>
              <a:rPr lang="en-US" b="1" dirty="0"/>
              <a:t>Command Code : </a:t>
            </a:r>
            <a:r>
              <a:rPr lang="en-US" dirty="0"/>
              <a:t>0x52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9855" y="3655240"/>
            <a:ext cx="32766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Supported Commands codes</a:t>
            </a:r>
            <a:endParaRPr lang="en-IN" dirty="0"/>
          </a:p>
        </p:txBody>
      </p:sp>
      <p:sp>
        <p:nvSpPr>
          <p:cNvPr id="19" name="Right Arrow 18"/>
          <p:cNvSpPr/>
          <p:nvPr/>
        </p:nvSpPr>
        <p:spPr>
          <a:xfrm>
            <a:off x="269855" y="195787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45550" y="1917509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492622" y="209549"/>
            <a:ext cx="43059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BL_GET_HELP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962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159329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276350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" y="1733550"/>
            <a:ext cx="3971925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" y="438150"/>
            <a:ext cx="231723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ATmega328P</a:t>
            </a:r>
          </a:p>
        </p:txBody>
      </p:sp>
      <p:sp>
        <p:nvSpPr>
          <p:cNvPr id="8" name="Rectangle 7"/>
          <p:cNvSpPr/>
          <p:nvPr/>
        </p:nvSpPr>
        <p:spPr>
          <a:xfrm>
            <a:off x="4038600" y="1912888"/>
            <a:ext cx="484805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Does this MCU come with on chip </a:t>
            </a:r>
            <a:r>
              <a:rPr lang="en-US" dirty="0" err="1"/>
              <a:t>Bootloader</a:t>
            </a:r>
            <a:r>
              <a:rPr lang="en-US" dirty="0"/>
              <a:t> ?</a:t>
            </a:r>
          </a:p>
          <a:p>
            <a:r>
              <a:rPr lang="en-US" dirty="0">
                <a:solidFill>
                  <a:srgbClr val="FF0000"/>
                </a:solidFill>
              </a:rPr>
              <a:t>Yes it is !</a:t>
            </a:r>
          </a:p>
          <a:p>
            <a:endParaRPr lang="en-US" dirty="0"/>
          </a:p>
          <a:p>
            <a:r>
              <a:rPr lang="en-US" dirty="0"/>
              <a:t>Does it run whenever MCU undergoes reset ?</a:t>
            </a:r>
          </a:p>
          <a:p>
            <a:r>
              <a:rPr lang="en-US" dirty="0">
                <a:solidFill>
                  <a:srgbClr val="FF0000"/>
                </a:solidFill>
              </a:rPr>
              <a:t>Yes. </a:t>
            </a:r>
            <a:r>
              <a:rPr lang="en-IN" dirty="0">
                <a:solidFill>
                  <a:srgbClr val="FF0000"/>
                </a:solidFill>
              </a:rPr>
              <a:t>Upon reset, </a:t>
            </a:r>
            <a:r>
              <a:rPr lang="en-IN" dirty="0" err="1">
                <a:solidFill>
                  <a:srgbClr val="FF0000"/>
                </a:solidFill>
              </a:rPr>
              <a:t>Arduino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bootloader</a:t>
            </a:r>
            <a:r>
              <a:rPr lang="en-IN" dirty="0">
                <a:solidFill>
                  <a:srgbClr val="FF0000"/>
                </a:solidFill>
              </a:rPr>
              <a:t> runs first 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What’s the main use of </a:t>
            </a:r>
            <a:r>
              <a:rPr lang="en-US" dirty="0" err="1"/>
              <a:t>bootloader</a:t>
            </a:r>
            <a:r>
              <a:rPr lang="en-US" dirty="0"/>
              <a:t> ?</a:t>
            </a:r>
          </a:p>
          <a:p>
            <a:r>
              <a:rPr lang="en-US" dirty="0">
                <a:solidFill>
                  <a:srgbClr val="FF0000"/>
                </a:solidFill>
              </a:rPr>
              <a:t>To Download </a:t>
            </a:r>
            <a:r>
              <a:rPr lang="en-US" dirty="0" err="1">
                <a:solidFill>
                  <a:srgbClr val="FF0000"/>
                </a:solidFill>
              </a:rPr>
              <a:t>Arduino</a:t>
            </a:r>
            <a:r>
              <a:rPr lang="en-US" dirty="0">
                <a:solidFill>
                  <a:srgbClr val="FF0000"/>
                </a:solidFill>
              </a:rPr>
              <a:t> sketches to the board.(IAP) 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636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81668" y="141615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grpSp>
        <p:nvGrpSpPr>
          <p:cNvPr id="5" name="Group 4"/>
          <p:cNvGrpSpPr/>
          <p:nvPr/>
        </p:nvGrpSpPr>
        <p:grpSpPr>
          <a:xfrm>
            <a:off x="220414" y="805686"/>
            <a:ext cx="7239000" cy="931902"/>
            <a:chOff x="685800" y="742950"/>
            <a:chExt cx="7239000" cy="1116568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286000" y="767834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8862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1460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4864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5739225" y="152983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257022" y="2343150"/>
            <a:ext cx="480362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6</a:t>
            </a:r>
          </a:p>
          <a:p>
            <a:r>
              <a:rPr lang="en-US" dirty="0"/>
              <a:t>“Length to follow ” field will contain the value : 5 </a:t>
            </a:r>
          </a:p>
          <a:p>
            <a:r>
              <a:rPr lang="en-US" b="1" dirty="0"/>
              <a:t>Command Code : </a:t>
            </a:r>
            <a:r>
              <a:rPr lang="en-US" dirty="0"/>
              <a:t>0x53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20414" y="3467100"/>
            <a:ext cx="3422275" cy="984250"/>
            <a:chOff x="685800" y="3409950"/>
            <a:chExt cx="3276600" cy="1168916"/>
          </a:xfrm>
        </p:grpSpPr>
        <p:sp>
          <p:nvSpPr>
            <p:cNvPr id="16" name="Rectangle 15"/>
            <p:cNvSpPr/>
            <p:nvPr/>
          </p:nvSpPr>
          <p:spPr>
            <a:xfrm>
              <a:off x="685800" y="3409950"/>
              <a:ext cx="32766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823450" y="4209534"/>
              <a:ext cx="100130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(2 bytes)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2286000" y="3409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800096" y="3525103"/>
              <a:ext cx="133241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MCU chip Id</a:t>
              </a:r>
            </a:p>
            <a:p>
              <a:pPr algn="ctr"/>
              <a:r>
                <a:rPr lang="en-US" dirty="0"/>
                <a:t>LSB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507498" y="3525619"/>
              <a:ext cx="133241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MCU chip Id</a:t>
              </a:r>
            </a:p>
            <a:p>
              <a:pPr algn="ctr"/>
              <a:r>
                <a:rPr lang="en-US" dirty="0"/>
                <a:t>MSB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2562352" y="209549"/>
            <a:ext cx="5819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Command Name : </a:t>
            </a:r>
            <a:r>
              <a:rPr lang="en-IN" sz="2400" dirty="0"/>
              <a:t>BL_GET_CID 	</a:t>
            </a:r>
          </a:p>
          <a:p>
            <a:r>
              <a:rPr lang="en-IN" sz="2400" dirty="0"/>
              <a:t>	</a:t>
            </a:r>
          </a:p>
          <a:p>
            <a:pPr algn="ctr"/>
            <a:r>
              <a:rPr lang="en-US" sz="2400" dirty="0"/>
              <a:t> 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898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2400" y="709635"/>
            <a:ext cx="7315200" cy="971550"/>
            <a:chOff x="685800" y="742950"/>
            <a:chExt cx="7239000" cy="1156216"/>
          </a:xfrm>
        </p:grpSpPr>
        <p:grpSp>
          <p:nvGrpSpPr>
            <p:cNvPr id="5" name="Group 4"/>
            <p:cNvGrpSpPr/>
            <p:nvPr/>
          </p:nvGrpSpPr>
          <p:grpSpPr>
            <a:xfrm>
              <a:off x="685800" y="742950"/>
              <a:ext cx="7239000" cy="837168"/>
              <a:chOff x="685800" y="742950"/>
              <a:chExt cx="7239000" cy="83716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685800" y="742950"/>
                <a:ext cx="7239000" cy="762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2286000" y="767834"/>
                <a:ext cx="0" cy="762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3886200" y="818118"/>
                <a:ext cx="0" cy="762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959595" y="825668"/>
                <a:ext cx="101341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Length </a:t>
                </a:r>
              </a:p>
              <a:p>
                <a:r>
                  <a:rPr lang="en-US" dirty="0"/>
                  <a:t>to follow</a:t>
                </a:r>
                <a:endParaRPr lang="en-IN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514600" y="848320"/>
                <a:ext cx="115288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Command</a:t>
                </a:r>
              </a:p>
              <a:p>
                <a:r>
                  <a:rPr lang="en-US" dirty="0"/>
                  <a:t> Code</a:t>
                </a:r>
                <a:endParaRPr lang="en-IN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486400" y="931386"/>
                <a:ext cx="5545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CRC</a:t>
                </a:r>
                <a:endParaRPr lang="en-IN" dirty="0"/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7392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6</a:t>
            </a:r>
          </a:p>
          <a:p>
            <a:r>
              <a:rPr lang="en-US" dirty="0"/>
              <a:t>“Length to follow ” field will contain the value : 5</a:t>
            </a:r>
          </a:p>
          <a:p>
            <a:r>
              <a:rPr lang="en-US" b="1" dirty="0"/>
              <a:t>Command Code : </a:t>
            </a:r>
            <a:r>
              <a:rPr lang="en-US" dirty="0"/>
              <a:t>0x54</a:t>
            </a:r>
          </a:p>
          <a:p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685800" y="3409950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34449" y="4209534"/>
            <a:ext cx="1001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 bytes)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75182" y="3525103"/>
            <a:ext cx="1182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RDP status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270194" y="209548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Command Name : </a:t>
            </a:r>
            <a:r>
              <a:rPr lang="en-IN" sz="2400" dirty="0"/>
              <a:t>BL_GET_RDP_STATUS 	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ight Arrow 20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3" name="Rectangle 22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032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85800" y="3409950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79333" y="4209534"/>
            <a:ext cx="911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 byte)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094794" y="3525103"/>
            <a:ext cx="7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2400" y="774593"/>
            <a:ext cx="7239000" cy="994201"/>
            <a:chOff x="685800" y="742950"/>
            <a:chExt cx="7239000" cy="1178867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511800" y="790485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505200" y="862905"/>
              <a:ext cx="176817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Memory address</a:t>
              </a:r>
            </a:p>
            <a:p>
              <a:pPr algn="ctr"/>
              <a:r>
                <a:rPr lang="en-US" dirty="0"/>
                <a:t>(LE)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54457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10</a:t>
            </a:r>
          </a:p>
          <a:p>
            <a:r>
              <a:rPr lang="en-US" dirty="0"/>
              <a:t>“Length to follow ” field will contain the value : 9</a:t>
            </a:r>
          </a:p>
          <a:p>
            <a:r>
              <a:rPr lang="en-US" b="1" dirty="0"/>
              <a:t>Command Code : </a:t>
            </a:r>
            <a:r>
              <a:rPr lang="en-US" dirty="0"/>
              <a:t>0x55</a:t>
            </a:r>
          </a:p>
          <a:p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2246112" y="209549"/>
            <a:ext cx="4799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BL_GO_TO_ADDR</a:t>
            </a:r>
            <a:r>
              <a:rPr lang="en-US" sz="2400" dirty="0"/>
              <a:t> </a:t>
            </a:r>
          </a:p>
        </p:txBody>
      </p:sp>
      <p:sp>
        <p:nvSpPr>
          <p:cNvPr id="22" name="Right Arrow 21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ight Arrow 22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1645550" y="4529593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330619" y="2119181"/>
            <a:ext cx="342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Base Memory </a:t>
            </a:r>
            <a:r>
              <a:rPr lang="en-US" b="1" dirty="0" err="1"/>
              <a:t>Addr</a:t>
            </a:r>
            <a:r>
              <a:rPr lang="en-US" b="1" dirty="0"/>
              <a:t>. :</a:t>
            </a:r>
          </a:p>
          <a:p>
            <a:r>
              <a:rPr lang="en-US" dirty="0"/>
              <a:t>4 Byte base address to jump</a:t>
            </a:r>
          </a:p>
        </p:txBody>
      </p:sp>
    </p:spTree>
    <p:extLst>
      <p:ext uri="{BB962C8B-B14F-4D97-AF65-F5344CB8AC3E}">
        <p14:creationId xmlns:p14="http://schemas.microsoft.com/office/powerpoint/2010/main" val="159159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75644" y="3409950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69177" y="4209534"/>
            <a:ext cx="911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 byte)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84638" y="3525103"/>
            <a:ext cx="7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8598" y="708218"/>
            <a:ext cx="7573802" cy="1088344"/>
            <a:chOff x="685800" y="742950"/>
            <a:chExt cx="7239000" cy="1178867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462513" y="790485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505200" y="862905"/>
              <a:ext cx="914995" cy="700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highlight>
                    <a:srgbClr val="00FFFF"/>
                  </a:highlight>
                </a:rPr>
                <a:t>Sector</a:t>
              </a:r>
            </a:p>
            <a:p>
              <a:r>
                <a:rPr lang="en-US" dirty="0">
                  <a:highlight>
                    <a:srgbClr val="00FFFF"/>
                  </a:highlight>
                </a:rPr>
                <a:t>Number</a:t>
              </a:r>
              <a:endParaRPr lang="en-IN" dirty="0">
                <a:highlight>
                  <a:srgbClr val="00FFFF"/>
                </a:highlight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82170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554042" y="759419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485126" y="800784"/>
              <a:ext cx="1046943" cy="70009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highlight>
                    <a:srgbClr val="00FFFF"/>
                  </a:highlight>
                </a:rPr>
                <a:t>Number </a:t>
              </a:r>
            </a:p>
            <a:p>
              <a:r>
                <a:rPr lang="en-US" dirty="0">
                  <a:highlight>
                    <a:srgbClr val="00FFFF"/>
                  </a:highlight>
                </a:rPr>
                <a:t>of sectors</a:t>
              </a:r>
              <a:endParaRPr lang="en-IN" dirty="0">
                <a:highlight>
                  <a:srgbClr val="00FFFF"/>
                </a:highlight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81965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8</a:t>
            </a:r>
          </a:p>
          <a:p>
            <a:r>
              <a:rPr lang="en-US" dirty="0"/>
              <a:t>“Length to follow ” field will contain the value : 7</a:t>
            </a:r>
          </a:p>
          <a:p>
            <a:r>
              <a:rPr lang="en-US" b="1" dirty="0"/>
              <a:t>Command Code : </a:t>
            </a:r>
            <a:r>
              <a:rPr lang="en-US" dirty="0"/>
              <a:t>0x56</a:t>
            </a:r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2271409" y="209549"/>
            <a:ext cx="4748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BL_FLASH_ERASE</a:t>
            </a:r>
            <a:r>
              <a:rPr lang="en-US" sz="2400" dirty="0"/>
              <a:t> 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319666" y="2109575"/>
            <a:ext cx="3852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Sector number : </a:t>
            </a:r>
            <a:r>
              <a:rPr lang="en-US" dirty="0"/>
              <a:t>0 , 1 , 2 , 3 , 4 ,5 , 6 ,7</a:t>
            </a:r>
          </a:p>
          <a:p>
            <a:r>
              <a:rPr lang="en-US" b="1" dirty="0"/>
              <a:t>Number of sectors : </a:t>
            </a:r>
            <a:r>
              <a:rPr lang="en-US" dirty="0"/>
              <a:t>0 to 7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36936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323609" y="3409950"/>
            <a:ext cx="1820791" cy="984250"/>
            <a:chOff x="685800" y="3409950"/>
            <a:chExt cx="1638300" cy="1168916"/>
          </a:xfrm>
        </p:grpSpPr>
        <p:sp>
          <p:nvSpPr>
            <p:cNvPr id="16" name="Rectangle 15"/>
            <p:cNvSpPr/>
            <p:nvPr/>
          </p:nvSpPr>
          <p:spPr>
            <a:xfrm>
              <a:off x="685800" y="3409950"/>
              <a:ext cx="16383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979333" y="4209534"/>
              <a:ext cx="9115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(1 byte)</a:t>
              </a:r>
              <a:endParaRPr lang="en-IN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094794" y="3525103"/>
              <a:ext cx="7430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status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5010" y="754047"/>
            <a:ext cx="8305800" cy="1034229"/>
            <a:chOff x="685800" y="742950"/>
            <a:chExt cx="8305800" cy="1222911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83058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837818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940197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824399" y="790485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54501" y="818118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9241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payload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73257" y="1529149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48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X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775557" y="80850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007381" y="843160"/>
              <a:ext cx="1802225" cy="6186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/>
                <a:t>Base Memory address</a:t>
              </a:r>
            </a:p>
            <a:p>
              <a:pPr algn="ctr"/>
              <a:r>
                <a:rPr lang="en-US" sz="1400" dirty="0"/>
                <a:t>(LE)</a:t>
              </a:r>
              <a:endParaRPr lang="en-IN" sz="1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640583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5791200" y="76028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4777781" y="800784"/>
              <a:ext cx="108529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Payload</a:t>
              </a:r>
            </a:p>
            <a:p>
              <a:r>
                <a:rPr lang="en-US" dirty="0"/>
                <a:t>Length(X)</a:t>
              </a:r>
              <a:endParaRPr lang="en-IN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7848600" y="76028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8077200" y="935672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089020" y="1570503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8226867" y="1529149"/>
              <a:ext cx="301686" cy="43671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sp>
        <p:nvSpPr>
          <p:cNvPr id="26" name="Rectangle 25"/>
          <p:cNvSpPr/>
          <p:nvPr/>
        </p:nvSpPr>
        <p:spPr>
          <a:xfrm>
            <a:off x="269854" y="2266950"/>
            <a:ext cx="510338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11+X</a:t>
            </a:r>
          </a:p>
          <a:p>
            <a:r>
              <a:rPr lang="en-US" dirty="0"/>
              <a:t>“Length to follow ” field will contain the value : 10+X</a:t>
            </a:r>
          </a:p>
          <a:p>
            <a:r>
              <a:rPr lang="en-US" b="1" dirty="0"/>
              <a:t>Command Code : </a:t>
            </a:r>
            <a:r>
              <a:rPr lang="en-US" dirty="0"/>
              <a:t>0x57</a:t>
            </a:r>
          </a:p>
          <a:p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2308276" y="209549"/>
            <a:ext cx="46746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BL_MEM_WRITE</a:t>
            </a:r>
            <a:r>
              <a:rPr lang="en-US" sz="2400" dirty="0"/>
              <a:t> 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ight Arrow 28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31" name="Rectangle 30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5555469" y="1722840"/>
            <a:ext cx="33599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Base Memory </a:t>
            </a:r>
            <a:r>
              <a:rPr lang="en-US" b="1" dirty="0" err="1"/>
              <a:t>Addr</a:t>
            </a:r>
            <a:r>
              <a:rPr lang="en-US" b="1" dirty="0"/>
              <a:t>. :</a:t>
            </a:r>
          </a:p>
          <a:p>
            <a:r>
              <a:rPr lang="en-US" dirty="0"/>
              <a:t>4 Byte base address </a:t>
            </a:r>
            <a:endParaRPr lang="en-US" b="1" dirty="0"/>
          </a:p>
          <a:p>
            <a:r>
              <a:rPr lang="en-US" b="1" dirty="0"/>
              <a:t>Payload </a:t>
            </a:r>
            <a:r>
              <a:rPr lang="en-US" b="1" dirty="0" err="1"/>
              <a:t>len</a:t>
            </a:r>
            <a:r>
              <a:rPr lang="en-US" dirty="0"/>
              <a:t>: No. of bytes to write</a:t>
            </a:r>
          </a:p>
          <a:p>
            <a:r>
              <a:rPr lang="en-US" b="1" dirty="0"/>
              <a:t>Payload :  </a:t>
            </a:r>
            <a:r>
              <a:rPr lang="en-US" dirty="0"/>
              <a:t>bytes to write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3016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286112" y="3401028"/>
            <a:ext cx="3783456" cy="1042597"/>
            <a:chOff x="331671" y="3409950"/>
            <a:chExt cx="3534158" cy="1238210"/>
          </a:xfrm>
        </p:grpSpPr>
        <p:sp>
          <p:nvSpPr>
            <p:cNvPr id="16" name="Rectangle 15"/>
            <p:cNvSpPr/>
            <p:nvPr/>
          </p:nvSpPr>
          <p:spPr>
            <a:xfrm>
              <a:off x="331671" y="3409950"/>
              <a:ext cx="3534158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664970" y="4209534"/>
              <a:ext cx="1540263" cy="4386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(1+”len” bytes )</a:t>
              </a:r>
              <a:endParaRPr lang="en-IN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97669" y="737418"/>
            <a:ext cx="7543800" cy="931902"/>
            <a:chOff x="685800" y="742950"/>
            <a:chExt cx="7239000" cy="1178867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2390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24600" y="931386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89354" y="1490186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5332929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303070" y="848320"/>
              <a:ext cx="200445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Base Memory </a:t>
              </a:r>
              <a:r>
                <a:rPr lang="en-US" dirty="0" err="1"/>
                <a:t>addr</a:t>
              </a:r>
              <a:r>
                <a:rPr lang="en-US" dirty="0"/>
                <a:t>.</a:t>
              </a:r>
            </a:p>
            <a:p>
              <a:pPr algn="ctr"/>
              <a:r>
                <a:rPr lang="en-US" dirty="0"/>
                <a:t>(LE)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54457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172200" y="767833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ectangle 4"/>
            <p:cNvSpPr/>
            <p:nvPr/>
          </p:nvSpPr>
          <p:spPr>
            <a:xfrm>
              <a:off x="5442439" y="931386"/>
              <a:ext cx="47481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err="1"/>
                <a:t>len</a:t>
              </a:r>
              <a:endParaRPr lang="en-IN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15563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263229" y="2200699"/>
            <a:ext cx="486774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11</a:t>
            </a:r>
          </a:p>
          <a:p>
            <a:r>
              <a:rPr lang="en-US" b="1" dirty="0"/>
              <a:t>“Length to follow ” </a:t>
            </a:r>
            <a:r>
              <a:rPr lang="en-US" dirty="0"/>
              <a:t>field will contain the value : 10</a:t>
            </a:r>
          </a:p>
          <a:p>
            <a:r>
              <a:rPr lang="en-US" b="1" dirty="0"/>
              <a:t>Command Code </a:t>
            </a:r>
            <a:r>
              <a:rPr lang="en-US" dirty="0"/>
              <a:t>: 0x59</a:t>
            </a:r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2405112" y="143298"/>
            <a:ext cx="44677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BL_MEM_READ</a:t>
            </a:r>
            <a:endParaRPr lang="en-US" sz="2400" dirty="0"/>
          </a:p>
        </p:txBody>
      </p:sp>
      <p:sp>
        <p:nvSpPr>
          <p:cNvPr id="25" name="Right Arrow 24"/>
          <p:cNvSpPr/>
          <p:nvPr/>
        </p:nvSpPr>
        <p:spPr>
          <a:xfrm>
            <a:off x="263230" y="166932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ight Arrow 25"/>
          <p:cNvSpPr/>
          <p:nvPr/>
        </p:nvSpPr>
        <p:spPr>
          <a:xfrm rot="10800000">
            <a:off x="301330" y="4486699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1638925" y="4486699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1638925" y="1645963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467377" y="3440281"/>
            <a:ext cx="0" cy="602366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16275" y="3537171"/>
            <a:ext cx="7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status</a:t>
            </a:r>
            <a:endParaRPr lang="en-IN" dirty="0"/>
          </a:p>
        </p:txBody>
      </p:sp>
      <p:sp>
        <p:nvSpPr>
          <p:cNvPr id="32" name="Rectangle 31"/>
          <p:cNvSpPr/>
          <p:nvPr/>
        </p:nvSpPr>
        <p:spPr>
          <a:xfrm>
            <a:off x="1640219" y="3595518"/>
            <a:ext cx="2429350" cy="3109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“</a:t>
            </a:r>
            <a:r>
              <a:rPr lang="en-US" dirty="0" err="1"/>
              <a:t>len</a:t>
            </a:r>
            <a:r>
              <a:rPr lang="en-US" dirty="0"/>
              <a:t>” number of bytes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55469" y="1722840"/>
            <a:ext cx="33599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Base Memory </a:t>
            </a:r>
            <a:r>
              <a:rPr lang="en-US" b="1" dirty="0" err="1"/>
              <a:t>Addr</a:t>
            </a:r>
            <a:r>
              <a:rPr lang="en-US" b="1" dirty="0"/>
              <a:t>. :</a:t>
            </a:r>
          </a:p>
          <a:p>
            <a:r>
              <a:rPr lang="en-US" dirty="0"/>
              <a:t>4 Byte base address from which data has to be read</a:t>
            </a:r>
          </a:p>
          <a:p>
            <a:endParaRPr lang="en-US" b="1" dirty="0"/>
          </a:p>
          <a:p>
            <a:r>
              <a:rPr lang="en-US" b="1" dirty="0" err="1"/>
              <a:t>len</a:t>
            </a:r>
            <a:r>
              <a:rPr lang="en-US" b="1" dirty="0"/>
              <a:t> </a:t>
            </a:r>
            <a:r>
              <a:rPr lang="en-US" dirty="0"/>
              <a:t>: No. of bytes to read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5550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3260" y="742951"/>
            <a:ext cx="4756639" cy="951468"/>
            <a:chOff x="685800" y="742950"/>
            <a:chExt cx="4509361" cy="1178867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4509361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30281" y="939284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018776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03261" y="3467100"/>
            <a:ext cx="1895779" cy="1042597"/>
            <a:chOff x="685800" y="3409950"/>
            <a:chExt cx="1638300" cy="1238210"/>
          </a:xfrm>
        </p:grpSpPr>
        <p:sp>
          <p:nvSpPr>
            <p:cNvPr id="16" name="Rectangle 15"/>
            <p:cNvSpPr/>
            <p:nvPr/>
          </p:nvSpPr>
          <p:spPr>
            <a:xfrm>
              <a:off x="685800" y="3409950"/>
              <a:ext cx="16383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002445" y="4209534"/>
              <a:ext cx="865307" cy="4386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/>
                <a:t>(2 bytes)</a:t>
              </a:r>
              <a:endParaRPr lang="en-IN" dirty="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09313" y="3467784"/>
              <a:ext cx="139127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All Sectors status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6</a:t>
            </a:r>
          </a:p>
          <a:p>
            <a:r>
              <a:rPr lang="en-US" b="1" dirty="0"/>
              <a:t>“Length to follow ” </a:t>
            </a:r>
            <a:r>
              <a:rPr lang="en-US" dirty="0"/>
              <a:t>field will contain the value : 5</a:t>
            </a:r>
          </a:p>
          <a:p>
            <a:r>
              <a:rPr lang="en-US" b="1" dirty="0"/>
              <a:t>Command Code : </a:t>
            </a:r>
            <a:r>
              <a:rPr lang="en-US" dirty="0"/>
              <a:t>0x5A</a:t>
            </a:r>
          </a:p>
          <a:p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2053527" y="209549"/>
            <a:ext cx="581896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Command Name : </a:t>
            </a:r>
            <a:r>
              <a:rPr lang="en-IN" sz="2400" dirty="0"/>
              <a:t>BL_READ_SECTOR_STATUS</a:t>
            </a:r>
            <a:endParaRPr lang="en-US" sz="2400" dirty="0"/>
          </a:p>
          <a:p>
            <a:r>
              <a:rPr lang="en-IN" sz="2400" dirty="0"/>
              <a:t> 	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ight Arrow 27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30" name="Rectangle 29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316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46954" y="3352116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5603" y="4151700"/>
            <a:ext cx="1001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 bytes)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70467" y="3409950"/>
            <a:ext cx="1391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6954" y="747017"/>
            <a:ext cx="7086600" cy="1021834"/>
            <a:chOff x="685800" y="742950"/>
            <a:chExt cx="7086600" cy="1206500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7086600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64725" y="964167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577425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4648200" y="790485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682170" y="1552485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6172200" y="747752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3357546" y="802182"/>
              <a:ext cx="1062182" cy="7631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highlight>
                    <a:srgbClr val="00FFFF"/>
                  </a:highlight>
                </a:rPr>
                <a:t>Sector</a:t>
              </a:r>
            </a:p>
            <a:p>
              <a:r>
                <a:rPr lang="en-US" dirty="0">
                  <a:highlight>
                    <a:srgbClr val="00FFFF"/>
                  </a:highlight>
                </a:rPr>
                <a:t>Details </a:t>
              </a:r>
              <a:endParaRPr lang="en-IN" dirty="0">
                <a:highlight>
                  <a:srgbClr val="00FFFF"/>
                </a:highlight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195161" y="158011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4618" y="805586"/>
              <a:ext cx="1162691" cy="7631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Protection</a:t>
              </a:r>
            </a:p>
            <a:p>
              <a:r>
                <a:rPr lang="en-US" dirty="0"/>
                <a:t> Mode</a:t>
              </a:r>
              <a:endParaRPr lang="en-IN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8</a:t>
            </a:r>
          </a:p>
          <a:p>
            <a:r>
              <a:rPr lang="en-US" dirty="0"/>
              <a:t>“Length to follow ” field will contain the value : 7</a:t>
            </a:r>
          </a:p>
          <a:p>
            <a:r>
              <a:rPr lang="en-US" b="1" dirty="0"/>
              <a:t>Command Code : </a:t>
            </a:r>
            <a:r>
              <a:rPr lang="en-US" dirty="0"/>
              <a:t>0x58</a:t>
            </a:r>
          </a:p>
          <a:p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2082780" y="133350"/>
            <a:ext cx="565885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BL_EN_R_W_PROTECT 	</a:t>
            </a:r>
          </a:p>
          <a:p>
            <a:pPr algn="ctr"/>
            <a:r>
              <a:rPr lang="en-US" sz="2400" dirty="0"/>
              <a:t> 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0" y="3258611"/>
            <a:ext cx="4912209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947554" y="1780156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Sector details :  </a:t>
            </a:r>
            <a:r>
              <a:rPr lang="en-US" dirty="0"/>
              <a:t>sector numbers encoded in 8bits (ex: 0</a:t>
            </a:r>
            <a:r>
              <a:rPr lang="en-US" baseline="30000" dirty="0"/>
              <a:t>th</a:t>
            </a:r>
            <a:r>
              <a:rPr lang="en-US" dirty="0"/>
              <a:t> bit is sector 0)</a:t>
            </a:r>
          </a:p>
          <a:p>
            <a:r>
              <a:rPr lang="en-US" dirty="0"/>
              <a:t>1: protection </a:t>
            </a:r>
          </a:p>
          <a:p>
            <a:r>
              <a:rPr lang="en-US" dirty="0"/>
              <a:t>0: No protection </a:t>
            </a:r>
          </a:p>
          <a:p>
            <a:r>
              <a:rPr lang="en-US" b="1" dirty="0"/>
              <a:t>Protection Mode :</a:t>
            </a:r>
          </a:p>
          <a:p>
            <a:r>
              <a:rPr lang="en-US" dirty="0"/>
              <a:t>1(Write Protection ) </a:t>
            </a:r>
          </a:p>
          <a:p>
            <a:r>
              <a:rPr lang="en-US" dirty="0"/>
              <a:t>2 (R/W protection)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703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46954" y="3352116"/>
            <a:ext cx="16383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95603" y="4151700"/>
            <a:ext cx="10013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(1 bytes)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270467" y="3409950"/>
            <a:ext cx="13912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status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46954" y="747017"/>
            <a:ext cx="5339446" cy="1044571"/>
            <a:chOff x="685800" y="742950"/>
            <a:chExt cx="5339446" cy="1233346"/>
          </a:xfrm>
        </p:grpSpPr>
        <p:sp>
          <p:nvSpPr>
            <p:cNvPr id="4" name="Rectangle 3"/>
            <p:cNvSpPr/>
            <p:nvPr/>
          </p:nvSpPr>
          <p:spPr>
            <a:xfrm>
              <a:off x="685800" y="742950"/>
              <a:ext cx="5339446" cy="762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973014" y="742950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276600" y="818118"/>
              <a:ext cx="0" cy="76200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59595" y="825668"/>
              <a:ext cx="101341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Length </a:t>
              </a:r>
            </a:p>
            <a:p>
              <a:r>
                <a:rPr lang="en-US" dirty="0"/>
                <a:t>to follow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57430" y="848320"/>
              <a:ext cx="11528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Command</a:t>
              </a:r>
            </a:p>
            <a:p>
              <a:r>
                <a:rPr lang="en-US" dirty="0"/>
                <a:t> Code</a:t>
              </a:r>
              <a:endParaRPr lang="en-IN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60107" y="939284"/>
              <a:ext cx="55451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CRC</a:t>
              </a:r>
              <a:endParaRPr lang="en-IN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33414" y="1509752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332184" y="152983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260125" y="1540218"/>
              <a:ext cx="301686" cy="4360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4</a:t>
              </a:r>
              <a:endParaRPr lang="en-IN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14618" y="805586"/>
              <a:ext cx="184731" cy="4360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IN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269854" y="2266950"/>
            <a:ext cx="475072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Total Bytes of the packet = 6</a:t>
            </a:r>
          </a:p>
          <a:p>
            <a:r>
              <a:rPr lang="en-US" dirty="0"/>
              <a:t>“Length to follow ” field will contain the value : 5</a:t>
            </a:r>
          </a:p>
          <a:p>
            <a:r>
              <a:rPr lang="en-US" b="1" dirty="0"/>
              <a:t>Command Code : </a:t>
            </a:r>
            <a:r>
              <a:rPr lang="en-US" dirty="0"/>
              <a:t>0x5C</a:t>
            </a:r>
          </a:p>
          <a:p>
            <a:endParaRPr lang="en-IN" dirty="0"/>
          </a:p>
        </p:txBody>
      </p:sp>
      <p:sp>
        <p:nvSpPr>
          <p:cNvPr id="25" name="Rectangle 24"/>
          <p:cNvSpPr/>
          <p:nvPr/>
        </p:nvSpPr>
        <p:spPr>
          <a:xfrm>
            <a:off x="2049887" y="133350"/>
            <a:ext cx="572464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Command Name : </a:t>
            </a:r>
            <a:r>
              <a:rPr lang="en-IN" sz="2400" dirty="0"/>
              <a:t>BL_DIS_R_W_PROTECT	</a:t>
            </a:r>
          </a:p>
          <a:p>
            <a:pPr algn="ctr"/>
            <a:r>
              <a:rPr lang="en-US" sz="2400" dirty="0"/>
              <a:t> 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269855" y="1796562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ight Arrow 26"/>
          <p:cNvSpPr/>
          <p:nvPr/>
        </p:nvSpPr>
        <p:spPr>
          <a:xfrm rot="10800000">
            <a:off x="307955" y="4552950"/>
            <a:ext cx="1249114" cy="3226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645550" y="4552950"/>
            <a:ext cx="17574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reply</a:t>
            </a:r>
            <a:endParaRPr lang="en-IN" dirty="0"/>
          </a:p>
        </p:txBody>
      </p:sp>
      <p:sp>
        <p:nvSpPr>
          <p:cNvPr id="29" name="Rectangle 28"/>
          <p:cNvSpPr/>
          <p:nvPr/>
        </p:nvSpPr>
        <p:spPr>
          <a:xfrm>
            <a:off x="1645550" y="1773205"/>
            <a:ext cx="22265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Bootloader</a:t>
            </a:r>
            <a:r>
              <a:rPr lang="en-US" dirty="0"/>
              <a:t> command</a:t>
            </a:r>
            <a:endParaRPr lang="en-IN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0" y="3258611"/>
            <a:ext cx="91440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5334000" y="1960469"/>
            <a:ext cx="3581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Disables Active protection on all the sectors (resumes to default state)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6748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23174" y="285750"/>
            <a:ext cx="2180544" cy="533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Reset of MCU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00400" y="1200150"/>
            <a:ext cx="3048000" cy="1905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FFFF00"/>
                </a:solidFill>
              </a:rPr>
              <a:t>Inits</a:t>
            </a:r>
            <a:r>
              <a:rPr lang="en-US" b="1" dirty="0">
                <a:solidFill>
                  <a:srgbClr val="FFFF00"/>
                </a:solidFill>
              </a:rPr>
              <a:t>: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HAL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GPIO</a:t>
            </a:r>
          </a:p>
          <a:p>
            <a:pPr algn="ctr"/>
            <a:r>
              <a:rPr lang="en-US" b="1" dirty="0" err="1">
                <a:solidFill>
                  <a:srgbClr val="FFFF00"/>
                </a:solidFill>
              </a:rPr>
              <a:t>UARTx</a:t>
            </a:r>
            <a:endParaRPr lang="en-US" b="1" dirty="0">
              <a:solidFill>
                <a:srgbClr val="FFFF00"/>
              </a:solidFill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CRC</a:t>
            </a: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Clock</a:t>
            </a:r>
          </a:p>
          <a:p>
            <a:pPr algn="ctr"/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5" name="Diamond 4"/>
          <p:cNvSpPr/>
          <p:nvPr/>
        </p:nvSpPr>
        <p:spPr>
          <a:xfrm>
            <a:off x="3714750" y="3407228"/>
            <a:ext cx="2152650" cy="129812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User Button pressed?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3827007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FFFF00"/>
                </a:solidFill>
              </a:rPr>
              <a:t>bootloader_uart_read_data</a:t>
            </a:r>
            <a:r>
              <a:rPr lang="en-US" sz="1600" b="1" dirty="0">
                <a:solidFill>
                  <a:srgbClr val="FFFF00"/>
                </a:solidFill>
              </a:rPr>
              <a:t>()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48400" y="3827007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rgbClr val="FFFF00"/>
                </a:solidFill>
              </a:rPr>
              <a:t>bootloader_jump_to_user_app</a:t>
            </a:r>
            <a:r>
              <a:rPr lang="en-US" sz="1400" b="1" dirty="0">
                <a:solidFill>
                  <a:srgbClr val="FFFF00"/>
                </a:solidFill>
              </a:rPr>
              <a:t>()</a:t>
            </a:r>
            <a:endParaRPr lang="en-IN" sz="1400" b="1" dirty="0">
              <a:solidFill>
                <a:srgbClr val="FFFF00"/>
              </a:solidFill>
            </a:endParaRPr>
          </a:p>
        </p:txBody>
      </p:sp>
      <p:cxnSp>
        <p:nvCxnSpPr>
          <p:cNvPr id="9" name="Straight Arrow Connector 8"/>
          <p:cNvCxnSpPr>
            <a:stCxn id="5" idx="1"/>
            <a:endCxn id="6" idx="3"/>
          </p:cNvCxnSpPr>
          <p:nvPr/>
        </p:nvCxnSpPr>
        <p:spPr>
          <a:xfrm flipH="1" flipV="1">
            <a:off x="3124200" y="4056288"/>
            <a:ext cx="590550" cy="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5885089" y="4045949"/>
            <a:ext cx="363311" cy="10339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2" idx="2"/>
          </p:cNvCxnSpPr>
          <p:nvPr/>
        </p:nvCxnSpPr>
        <p:spPr>
          <a:xfrm>
            <a:off x="4713446" y="819150"/>
            <a:ext cx="0" cy="3810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58350" y="3026228"/>
            <a:ext cx="0" cy="38100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3326298" y="3457675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752467" y="3457675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54577" y="459700"/>
            <a:ext cx="2875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Bootloader</a:t>
            </a:r>
            <a:r>
              <a:rPr lang="en-US" b="1" dirty="0">
                <a:solidFill>
                  <a:srgbClr val="FF0000"/>
                </a:solidFill>
              </a:rPr>
              <a:t> Code Flow Chart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585806" y="4285569"/>
            <a:ext cx="0" cy="648381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96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159329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276350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1000" y="438150"/>
            <a:ext cx="25126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STM32f446RE</a:t>
            </a:r>
          </a:p>
        </p:txBody>
      </p:sp>
      <p:sp>
        <p:nvSpPr>
          <p:cNvPr id="8" name="Rectangle 7"/>
          <p:cNvSpPr/>
          <p:nvPr/>
        </p:nvSpPr>
        <p:spPr>
          <a:xfrm>
            <a:off x="3428900" y="1885950"/>
            <a:ext cx="505830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Does this MCU come with on chip </a:t>
            </a:r>
            <a:r>
              <a:rPr lang="en-US" dirty="0" err="1"/>
              <a:t>Bootloader</a:t>
            </a:r>
            <a:r>
              <a:rPr lang="en-US" dirty="0"/>
              <a:t> ?</a:t>
            </a:r>
          </a:p>
          <a:p>
            <a:r>
              <a:rPr lang="en-US" dirty="0">
                <a:solidFill>
                  <a:srgbClr val="FF0000"/>
                </a:solidFill>
              </a:rPr>
              <a:t>Yes, it does!</a:t>
            </a:r>
          </a:p>
          <a:p>
            <a:endParaRPr lang="en-US" dirty="0"/>
          </a:p>
          <a:p>
            <a:r>
              <a:rPr lang="en-US" dirty="0"/>
              <a:t>Does it run whenever MCU undergoes reset ?</a:t>
            </a:r>
          </a:p>
          <a:p>
            <a:r>
              <a:rPr lang="en-US" dirty="0">
                <a:solidFill>
                  <a:srgbClr val="FF0000"/>
                </a:solidFill>
              </a:rPr>
              <a:t>No. Should activate changing the status of boot pins</a:t>
            </a:r>
          </a:p>
          <a:p>
            <a:endParaRPr lang="en-US" dirty="0"/>
          </a:p>
          <a:p>
            <a:r>
              <a:rPr lang="en-US" dirty="0"/>
              <a:t>What's the main use of </a:t>
            </a:r>
            <a:r>
              <a:rPr lang="en-US" dirty="0" err="1"/>
              <a:t>bootloader</a:t>
            </a:r>
            <a:r>
              <a:rPr lang="en-US" dirty="0"/>
              <a:t> ?</a:t>
            </a:r>
          </a:p>
          <a:p>
            <a:r>
              <a:rPr lang="en-US" dirty="0">
                <a:solidFill>
                  <a:srgbClr val="FF0000"/>
                </a:solidFill>
              </a:rPr>
              <a:t>To Download/Upload binaries (IAP)</a:t>
            </a:r>
          </a:p>
        </p:txBody>
      </p:sp>
      <p:pic>
        <p:nvPicPr>
          <p:cNvPr id="2050" name="Picture 2" descr="Image result for STM32f446RE nucle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92" y="1700389"/>
            <a:ext cx="3200399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9600" y="1364218"/>
            <a:ext cx="2514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STM32f446RE </a:t>
            </a:r>
            <a:r>
              <a:rPr lang="en-IN" b="1" dirty="0" err="1"/>
              <a:t>Nucleo</a:t>
            </a:r>
            <a:r>
              <a:rPr lang="en-IN" b="1" dirty="0"/>
              <a:t> 64</a:t>
            </a:r>
          </a:p>
        </p:txBody>
      </p:sp>
    </p:spTree>
    <p:extLst>
      <p:ext uri="{BB962C8B-B14F-4D97-AF65-F5344CB8AC3E}">
        <p14:creationId xmlns:p14="http://schemas.microsoft.com/office/powerpoint/2010/main" val="1191822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1706" y="315277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FFFF00"/>
                </a:solidFill>
              </a:rPr>
              <a:t>bootloader_uart_read_data</a:t>
            </a:r>
            <a:r>
              <a:rPr lang="en-US" sz="1600" b="1" dirty="0">
                <a:solidFill>
                  <a:srgbClr val="FFFF00"/>
                </a:solidFill>
              </a:rPr>
              <a:t>()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41763" y="1352550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Poll UART for data 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1272812" y="2265930"/>
            <a:ext cx="2537188" cy="129812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Length byte received ?</a:t>
            </a:r>
            <a:endParaRPr lang="en-IN" b="1" dirty="0">
              <a:solidFill>
                <a:srgbClr val="FFFF00"/>
              </a:solidFill>
            </a:endParaRPr>
          </a:p>
        </p:txBody>
      </p:sp>
      <p:cxnSp>
        <p:nvCxnSpPr>
          <p:cNvPr id="9" name="Elbow Connector 8"/>
          <p:cNvCxnSpPr>
            <a:stCxn id="7" idx="1"/>
            <a:endCxn id="4" idx="1"/>
          </p:cNvCxnSpPr>
          <p:nvPr/>
        </p:nvCxnSpPr>
        <p:spPr>
          <a:xfrm rot="10800000">
            <a:off x="1041764" y="1581831"/>
            <a:ext cx="231049" cy="1333160"/>
          </a:xfrm>
          <a:prstGeom prst="bentConnector3">
            <a:avLst>
              <a:gd name="adj1" fmla="val 198940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867400" y="544558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Read “length” number of bytes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867400" y="1554072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Decode 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67400" y="2500039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FFFF00"/>
                </a:solidFill>
              </a:rPr>
              <a:t>Handle_X_command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657600" y="4248150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Finish </a:t>
            </a:r>
            <a:r>
              <a:rPr lang="en-US" sz="1600" b="1" dirty="0" err="1">
                <a:solidFill>
                  <a:srgbClr val="FFFF00"/>
                </a:solidFill>
              </a:rPr>
              <a:t>Handle_X_command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cxnSp>
        <p:nvCxnSpPr>
          <p:cNvPr id="15" name="Elbow Connector 14"/>
          <p:cNvCxnSpPr>
            <a:stCxn id="13" idx="0"/>
            <a:endCxn id="2" idx="3"/>
          </p:cNvCxnSpPr>
          <p:nvPr/>
        </p:nvCxnSpPr>
        <p:spPr>
          <a:xfrm rot="16200000" flipV="1">
            <a:off x="2657407" y="1838257"/>
            <a:ext cx="3703592" cy="1116194"/>
          </a:xfrm>
          <a:prstGeom prst="bentConnector2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3"/>
            <a:endCxn id="10" idx="1"/>
          </p:cNvCxnSpPr>
          <p:nvPr/>
        </p:nvCxnSpPr>
        <p:spPr>
          <a:xfrm flipV="1">
            <a:off x="3810000" y="773839"/>
            <a:ext cx="2057400" cy="2141152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" idx="2"/>
          </p:cNvCxnSpPr>
          <p:nvPr/>
        </p:nvCxnSpPr>
        <p:spPr>
          <a:xfrm>
            <a:off x="2541406" y="773839"/>
            <a:ext cx="0" cy="5787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544263" y="1783353"/>
            <a:ext cx="0" cy="5787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2"/>
            <a:endCxn id="11" idx="0"/>
          </p:cNvCxnSpPr>
          <p:nvPr/>
        </p:nvCxnSpPr>
        <p:spPr>
          <a:xfrm>
            <a:off x="7277100" y="1003120"/>
            <a:ext cx="0" cy="5509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7277100" y="2012634"/>
            <a:ext cx="0" cy="4874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7277100" y="2958601"/>
            <a:ext cx="0" cy="57871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924995" y="2500039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186135" y="2359988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353679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3302" y="244929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FFFF00"/>
                </a:solidFill>
              </a:rPr>
              <a:t>Handle_X_command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334091" y="703491"/>
            <a:ext cx="0" cy="4429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mond 4"/>
          <p:cNvSpPr/>
          <p:nvPr/>
        </p:nvSpPr>
        <p:spPr>
          <a:xfrm>
            <a:off x="2223544" y="1155656"/>
            <a:ext cx="2221094" cy="994273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Good CRC?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4818" y="2038350"/>
            <a:ext cx="17526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Send “NACK”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05400" y="2038350"/>
            <a:ext cx="17526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Send “ACK”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05400" y="2773680"/>
            <a:ext cx="17526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Obtain reply 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05400" y="3486150"/>
            <a:ext cx="17526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Send reply 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12408" y="3486150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00"/>
                </a:solidFill>
              </a:rPr>
              <a:t>Finish : </a:t>
            </a:r>
            <a:r>
              <a:rPr lang="en-US" sz="1600" b="1" dirty="0" err="1">
                <a:solidFill>
                  <a:srgbClr val="FFFF00"/>
                </a:solidFill>
              </a:rPr>
              <a:t>Handle_X_command</a:t>
            </a:r>
            <a:endParaRPr lang="en-IN" sz="1600" b="1" dirty="0">
              <a:solidFill>
                <a:srgbClr val="FFFF00"/>
              </a:solidFill>
            </a:endParaRPr>
          </a:p>
        </p:txBody>
      </p:sp>
      <p:cxnSp>
        <p:nvCxnSpPr>
          <p:cNvPr id="14" name="Straight Arrow Connector 13"/>
          <p:cNvCxnSpPr>
            <a:endCxn id="9" idx="0"/>
          </p:cNvCxnSpPr>
          <p:nvPr/>
        </p:nvCxnSpPr>
        <p:spPr>
          <a:xfrm>
            <a:off x="5981700" y="2496912"/>
            <a:ext cx="0" cy="2767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981700" y="3209382"/>
            <a:ext cx="0" cy="2767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3"/>
            <a:endCxn id="8" idx="0"/>
          </p:cNvCxnSpPr>
          <p:nvPr/>
        </p:nvCxnSpPr>
        <p:spPr>
          <a:xfrm>
            <a:off x="4444638" y="1652793"/>
            <a:ext cx="1537062" cy="38555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1"/>
            <a:endCxn id="6" idx="0"/>
          </p:cNvCxnSpPr>
          <p:nvPr/>
        </p:nvCxnSpPr>
        <p:spPr>
          <a:xfrm rot="10800000" flipV="1">
            <a:off x="1321118" y="1652792"/>
            <a:ext cx="902426" cy="385557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6" idx="2"/>
            <a:endCxn id="11" idx="0"/>
          </p:cNvCxnSpPr>
          <p:nvPr/>
        </p:nvCxnSpPr>
        <p:spPr>
          <a:xfrm rot="16200000" flipH="1">
            <a:off x="1526994" y="2291036"/>
            <a:ext cx="989238" cy="1400990"/>
          </a:xfrm>
          <a:prstGeom prst="bent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722108" y="3944712"/>
            <a:ext cx="0" cy="4429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1"/>
            <a:endCxn id="11" idx="3"/>
          </p:cNvCxnSpPr>
          <p:nvPr/>
        </p:nvCxnSpPr>
        <p:spPr>
          <a:xfrm flipH="1">
            <a:off x="4131808" y="3715431"/>
            <a:ext cx="973592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312408" y="4387624"/>
            <a:ext cx="2819400" cy="4585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FFFF00"/>
                </a:solidFill>
              </a:rPr>
              <a:t>bootloader_uart_read_data</a:t>
            </a:r>
            <a:r>
              <a:rPr lang="en-US" sz="1600" b="1" dirty="0">
                <a:solidFill>
                  <a:srgbClr val="FFFF00"/>
                </a:solidFill>
              </a:rPr>
              <a:t>()</a:t>
            </a:r>
            <a:endParaRPr lang="en-IN" sz="1600" b="1" dirty="0">
              <a:solidFill>
                <a:srgbClr val="FFFF0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365017" y="1283461"/>
            <a:ext cx="333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742702" y="1174434"/>
            <a:ext cx="296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AE9A5-5796-303C-2ED2-8EAF1A7511C6}"/>
              </a:ext>
            </a:extLst>
          </p:cNvPr>
          <p:cNvSpPr txBox="1"/>
          <p:nvPr/>
        </p:nvSpPr>
        <p:spPr>
          <a:xfrm>
            <a:off x="2748547" y="3063088"/>
            <a:ext cx="15231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/>
              <a:t>Return from command </a:t>
            </a:r>
          </a:p>
          <a:p>
            <a:r>
              <a:rPr lang="en-IN" sz="1100" dirty="0"/>
              <a:t>handle function</a:t>
            </a:r>
          </a:p>
        </p:txBody>
      </p:sp>
    </p:spTree>
    <p:extLst>
      <p:ext uri="{BB962C8B-B14F-4D97-AF65-F5344CB8AC3E}">
        <p14:creationId xmlns:p14="http://schemas.microsoft.com/office/powerpoint/2010/main" val="2657784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159329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0" y="1276350"/>
            <a:ext cx="914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81000" y="438150"/>
            <a:ext cx="20601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TM4C123G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46784" y="2023213"/>
            <a:ext cx="505830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Does this MCU come with on chip </a:t>
            </a:r>
            <a:r>
              <a:rPr lang="en-US" dirty="0" err="1"/>
              <a:t>Bootloader</a:t>
            </a:r>
            <a:r>
              <a:rPr lang="en-US" dirty="0"/>
              <a:t> ?</a:t>
            </a:r>
          </a:p>
          <a:p>
            <a:r>
              <a:rPr lang="en-US" dirty="0">
                <a:solidFill>
                  <a:srgbClr val="FF0000"/>
                </a:solidFill>
              </a:rPr>
              <a:t>Yes. </a:t>
            </a:r>
            <a:r>
              <a:rPr lang="en-US" dirty="0" err="1">
                <a:solidFill>
                  <a:srgbClr val="FF0000"/>
                </a:solidFill>
              </a:rPr>
              <a:t>TivaWare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Bootloader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  <a:p>
            <a:r>
              <a:rPr lang="en-US" dirty="0"/>
              <a:t>Does it run whenever MCU undergoes reset ?</a:t>
            </a:r>
          </a:p>
          <a:p>
            <a:r>
              <a:rPr lang="en-US" dirty="0">
                <a:solidFill>
                  <a:srgbClr val="FF0000"/>
                </a:solidFill>
              </a:rPr>
              <a:t>No. Should activate changing the status of boot pins</a:t>
            </a:r>
          </a:p>
          <a:p>
            <a:endParaRPr lang="en-US" dirty="0"/>
          </a:p>
          <a:p>
            <a:r>
              <a:rPr lang="en-US" dirty="0"/>
              <a:t>What's the main use of </a:t>
            </a:r>
            <a:r>
              <a:rPr lang="en-US" dirty="0" err="1"/>
              <a:t>bootloader</a:t>
            </a:r>
            <a:r>
              <a:rPr lang="en-US" dirty="0"/>
              <a:t> ?</a:t>
            </a:r>
          </a:p>
          <a:p>
            <a:r>
              <a:rPr lang="en-US" dirty="0">
                <a:solidFill>
                  <a:srgbClr val="FF0000"/>
                </a:solidFill>
              </a:rPr>
              <a:t>To Download/Upload binaries (IAP)</a:t>
            </a:r>
          </a:p>
        </p:txBody>
      </p:sp>
      <p:sp>
        <p:nvSpPr>
          <p:cNvPr id="2" name="Rectangle 1"/>
          <p:cNvSpPr/>
          <p:nvPr/>
        </p:nvSpPr>
        <p:spPr>
          <a:xfrm>
            <a:off x="609600" y="1364218"/>
            <a:ext cx="23249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TM4C123G </a:t>
            </a:r>
            <a:r>
              <a:rPr lang="en-IN" b="1" dirty="0" err="1"/>
              <a:t>LaunchPad</a:t>
            </a:r>
            <a:endParaRPr lang="en-IN" b="1" dirty="0"/>
          </a:p>
          <a:p>
            <a:endParaRPr lang="en-IN" b="1" dirty="0"/>
          </a:p>
        </p:txBody>
      </p:sp>
      <p:sp>
        <p:nvSpPr>
          <p:cNvPr id="3" name="AutoShape 2" descr="Image result for tm4c123gh6pm launchp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Image result for tm4c123gh6pm launchpa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84531"/>
            <a:ext cx="2514791" cy="319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043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st.com/content/ccc/fragment/product_related/rpn_information/product_circuit_diagram/4d/88/a9/94/23/a6/4a/9d/bd_stm32f446xe_512k.jpg/files/bd_stm32f446xe_512k.jpg/_jcr_content/translations/en.bd_stm32f446xe_512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742950"/>
            <a:ext cx="5715000" cy="3924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522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628650"/>
            <a:ext cx="69723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156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STM32F446XX Memory Organization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Internal Flash memory also called as Embedded Flash memory </a:t>
            </a:r>
            <a:r>
              <a:rPr lang="en-IN" dirty="0"/>
              <a:t> of 512KB</a:t>
            </a:r>
          </a:p>
          <a:p>
            <a:r>
              <a:rPr lang="en-US" dirty="0"/>
              <a:t>Internal SRAM1 of 112KB</a:t>
            </a:r>
          </a:p>
          <a:p>
            <a:r>
              <a:rPr lang="en-US" dirty="0"/>
              <a:t>Internal SRAM2 of 16KB</a:t>
            </a:r>
          </a:p>
          <a:p>
            <a:r>
              <a:rPr lang="en-US" dirty="0"/>
              <a:t>System Memory (ROM) of 30KB</a:t>
            </a:r>
          </a:p>
          <a:p>
            <a:r>
              <a:rPr lang="en-US" dirty="0"/>
              <a:t>OTP memory of 528 bytes</a:t>
            </a:r>
          </a:p>
          <a:p>
            <a:r>
              <a:rPr lang="en-US" dirty="0"/>
              <a:t>Option bytes memory of 16bytes. </a:t>
            </a:r>
          </a:p>
          <a:p>
            <a:r>
              <a:rPr lang="en-US" dirty="0"/>
              <a:t>Backup RAM of 4KB</a:t>
            </a:r>
          </a:p>
        </p:txBody>
      </p:sp>
    </p:spTree>
    <p:extLst>
      <p:ext uri="{BB962C8B-B14F-4D97-AF65-F5344CB8AC3E}">
        <p14:creationId xmlns:p14="http://schemas.microsoft.com/office/powerpoint/2010/main" val="301723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Flash memory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Size is 512KB</a:t>
            </a:r>
          </a:p>
          <a:p>
            <a:r>
              <a:rPr lang="en-US" dirty="0"/>
              <a:t>Begins @ </a:t>
            </a:r>
            <a:r>
              <a:rPr lang="en-IN" dirty="0"/>
              <a:t>0x0800 0000 </a:t>
            </a:r>
          </a:p>
          <a:p>
            <a:r>
              <a:rPr lang="en-US" dirty="0"/>
              <a:t>Ends @ </a:t>
            </a:r>
            <a:r>
              <a:rPr lang="en-IN" dirty="0"/>
              <a:t>0x0807 FFFF</a:t>
            </a:r>
          </a:p>
          <a:p>
            <a:r>
              <a:rPr lang="en-US" dirty="0"/>
              <a:t>Used to store your application code and read only data of the program</a:t>
            </a:r>
          </a:p>
          <a:p>
            <a:r>
              <a:rPr lang="en-US" dirty="0"/>
              <a:t>Non volatile 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563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SRAM1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Size is 112KB</a:t>
            </a:r>
          </a:p>
          <a:p>
            <a:r>
              <a:rPr lang="en-US" dirty="0"/>
              <a:t>Begins @ </a:t>
            </a:r>
            <a:r>
              <a:rPr lang="en-IN" dirty="0"/>
              <a:t>0x2000_0000</a:t>
            </a:r>
          </a:p>
          <a:p>
            <a:r>
              <a:rPr lang="en-US" dirty="0"/>
              <a:t>Ends @ </a:t>
            </a:r>
            <a:r>
              <a:rPr lang="en-IN" dirty="0"/>
              <a:t>0x2001_BFFF</a:t>
            </a:r>
          </a:p>
          <a:p>
            <a:r>
              <a:rPr lang="en-US" dirty="0"/>
              <a:t>Used to store your application global data, static variables</a:t>
            </a:r>
          </a:p>
          <a:p>
            <a:r>
              <a:rPr lang="en-US" dirty="0"/>
              <a:t>Also used for Stack and Heap Purpose</a:t>
            </a:r>
          </a:p>
          <a:p>
            <a:r>
              <a:rPr lang="en-US" dirty="0"/>
              <a:t>Volatile </a:t>
            </a:r>
          </a:p>
          <a:p>
            <a:r>
              <a:rPr lang="en-US" dirty="0"/>
              <a:t>You can also execute code from this memory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0364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36285</TotalTime>
  <Words>1573</Words>
  <Application>Microsoft Office PowerPoint</Application>
  <PresentationFormat>On-screen Show (16:9)</PresentationFormat>
  <Paragraphs>407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What’s a bootloader and why its needed ??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STM32F446XX Memory Organization </vt:lpstr>
      <vt:lpstr>Internal Flash memory</vt:lpstr>
      <vt:lpstr>Internal SRAM1</vt:lpstr>
      <vt:lpstr>Internal SRAM2</vt:lpstr>
      <vt:lpstr>PowerPoint Presentation</vt:lpstr>
      <vt:lpstr>PowerPoint Presentation</vt:lpstr>
      <vt:lpstr>System Memory ( ROM)</vt:lpstr>
      <vt:lpstr>Boot Configuration of STM32F446xx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</dc:creator>
  <cp:lastModifiedBy>Swaroop Kaimal</cp:lastModifiedBy>
  <cp:revision>290</cp:revision>
  <dcterms:created xsi:type="dcterms:W3CDTF">2006-08-16T00:00:00Z</dcterms:created>
  <dcterms:modified xsi:type="dcterms:W3CDTF">2025-09-17T15:09:42Z</dcterms:modified>
</cp:coreProperties>
</file>