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84" r:id="rId5"/>
    <p:sldId id="286" r:id="rId6"/>
    <p:sldId id="287" r:id="rId7"/>
    <p:sldId id="297" r:id="rId8"/>
    <p:sldId id="298" r:id="rId9"/>
    <p:sldId id="304" r:id="rId10"/>
    <p:sldId id="303" r:id="rId11"/>
    <p:sldId id="308" r:id="rId12"/>
    <p:sldId id="301" r:id="rId13"/>
    <p:sldId id="302" r:id="rId14"/>
    <p:sldId id="307" r:id="rId15"/>
    <p:sldId id="300" r:id="rId16"/>
    <p:sldId id="306" r:id="rId17"/>
    <p:sldId id="309" r:id="rId18"/>
    <p:sldId id="310" r:id="rId19"/>
    <p:sldId id="311" r:id="rId20"/>
    <p:sldId id="261" r:id="rId21"/>
    <p:sldId id="262" r:id="rId22"/>
    <p:sldId id="313" r:id="rId23"/>
    <p:sldId id="312" r:id="rId24"/>
    <p:sldId id="299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75CDFF"/>
    <a:srgbClr val="703320"/>
    <a:srgbClr val="4F2417"/>
    <a:srgbClr val="DF9C88"/>
    <a:srgbClr val="2A9D8F"/>
    <a:srgbClr val="047D7B"/>
    <a:srgbClr val="C9ABA7"/>
    <a:srgbClr val="97EFD3"/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58" y="173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CD5BBB-307E-BB54-87CA-B730B0D7E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38563" y="812292"/>
            <a:ext cx="2837735" cy="4928616"/>
          </a:xfrm>
        </p:spPr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676 cases of Pharyngitis in children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JiaTong Lyu</a:t>
            </a:r>
          </a:p>
          <a:p>
            <a:r>
              <a:rPr lang="en-US" dirty="0"/>
              <a:t>Meher Satya Swaroop Malina​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E792EC-A1B8-4D87-6EDE-0DC9E6A0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94049" y="1858658"/>
            <a:ext cx="4926766" cy="28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A5735C-7988-1CB7-C685-40437C6499E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95258D-CA1B-F7D9-74D9-0A3560AD0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3DC5D0-7D23-AFC3-222A-2E9BFCF78A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0A957-7ACB-7A78-E5A6-B9DC7C96F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08795"/>
              </p:ext>
            </p:extLst>
          </p:nvPr>
        </p:nvGraphicFramePr>
        <p:xfrm>
          <a:off x="3348132" y="1110451"/>
          <a:ext cx="5495735" cy="4351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864">
                  <a:extLst>
                    <a:ext uri="{9D8B030D-6E8A-4147-A177-3AD203B41FA5}">
                      <a16:colId xmlns:a16="http://schemas.microsoft.com/office/drawing/2014/main" val="103617866"/>
                    </a:ext>
                  </a:extLst>
                </a:gridCol>
                <a:gridCol w="793502">
                  <a:extLst>
                    <a:ext uri="{9D8B030D-6E8A-4147-A177-3AD203B41FA5}">
                      <a16:colId xmlns:a16="http://schemas.microsoft.com/office/drawing/2014/main" val="1493100328"/>
                    </a:ext>
                  </a:extLst>
                </a:gridCol>
                <a:gridCol w="793502">
                  <a:extLst>
                    <a:ext uri="{9D8B030D-6E8A-4147-A177-3AD203B41FA5}">
                      <a16:colId xmlns:a16="http://schemas.microsoft.com/office/drawing/2014/main" val="1000728049"/>
                    </a:ext>
                  </a:extLst>
                </a:gridCol>
                <a:gridCol w="952202">
                  <a:extLst>
                    <a:ext uri="{9D8B030D-6E8A-4147-A177-3AD203B41FA5}">
                      <a16:colId xmlns:a16="http://schemas.microsoft.com/office/drawing/2014/main" val="2084857462"/>
                    </a:ext>
                  </a:extLst>
                </a:gridCol>
                <a:gridCol w="899302">
                  <a:extLst>
                    <a:ext uri="{9D8B030D-6E8A-4147-A177-3AD203B41FA5}">
                      <a16:colId xmlns:a16="http://schemas.microsoft.com/office/drawing/2014/main" val="231329860"/>
                    </a:ext>
                  </a:extLst>
                </a:gridCol>
                <a:gridCol w="896363">
                  <a:extLst>
                    <a:ext uri="{9D8B030D-6E8A-4147-A177-3AD203B41FA5}">
                      <a16:colId xmlns:a16="http://schemas.microsoft.com/office/drawing/2014/main" val="3223567966"/>
                    </a:ext>
                  </a:extLst>
                </a:gridCol>
              </a:tblGrid>
              <a:tr h="353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Chi-square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Mutual info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ANOVA test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Recursive elimination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Random forests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072854955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age_y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1851813202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radt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425098494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pain              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1450286572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swollenadp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4112322754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tender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283294903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tonsillarswelling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1765560692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exudate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528101360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temperature        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1202575860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sudden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280936568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cough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365879542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rhinorrhea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671508265"/>
                  </a:ext>
                </a:extLst>
              </a:tr>
              <a:tr h="5345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conjunctivitis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905377400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headache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591385340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erythema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652942470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petechiae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3208745026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abdopain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2423953370"/>
                  </a:ext>
                </a:extLst>
              </a:tr>
              <a:tr h="5345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diarrhea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Eliminated due to low variance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3467618991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nauseavomit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1274257511"/>
                  </a:ext>
                </a:extLst>
              </a:tr>
              <a:tr h="1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scarlet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0" marR="63480" marT="0" marB="0"/>
                </a:tc>
                <a:extLst>
                  <a:ext uri="{0D108BD9-81ED-4DB2-BD59-A6C34878D82A}">
                    <a16:rowId xmlns:a16="http://schemas.microsoft.com/office/drawing/2014/main" val="336818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45A4-343B-67EF-5BA6-F60B1899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893" y="2402205"/>
            <a:ext cx="5375776" cy="191262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AE706-D18C-4527-C419-1D7216E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3084" name="Picture 12" descr="Machine Learning: definition, types and practical applications - Iberdrola">
            <a:extLst>
              <a:ext uri="{FF2B5EF4-FFF2-40B4-BE49-F238E27FC236}">
                <a16:creationId xmlns:a16="http://schemas.microsoft.com/office/drawing/2014/main" id="{6ABB9F7B-5F51-ED8A-B85D-2B48DC88279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8" r="4556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3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3BB823-0042-B84F-238E-CD2D0313636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1933A4-FA4C-7C0C-7BB7-5A55EAD5B1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9FB51D-C7DA-D7F8-168E-ED48460AE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9212A1-B5E0-9CAC-3342-D7C59464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8809616" cy="592388"/>
          </a:xfrm>
        </p:spPr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90E2C-C110-4B4C-6B42-BCF7513A3A90}"/>
              </a:ext>
            </a:extLst>
          </p:cNvPr>
          <p:cNvSpPr txBox="1"/>
          <p:nvPr/>
        </p:nvSpPr>
        <p:spPr>
          <a:xfrm>
            <a:off x="1371599" y="1956455"/>
            <a:ext cx="9257545" cy="336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Adaboost</a:t>
            </a:r>
            <a:r>
              <a:rPr lang="en-US" dirty="0"/>
              <a:t> with 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Adaboost</a:t>
            </a:r>
            <a:r>
              <a:rPr lang="en-US" dirty="0"/>
              <a:t> with J48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KNN (k Nearest Neighbors)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J48 Decision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15648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3BB823-0042-B84F-238E-CD2D0313636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1933A4-FA4C-7C0C-7BB7-5A55EAD5B1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9FB51D-C7DA-D7F8-168E-ED48460AE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9212A1-B5E0-9CAC-3342-D7C59464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8809616" cy="592388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90E2C-C110-4B4C-6B42-BCF7513A3A90}"/>
              </a:ext>
            </a:extLst>
          </p:cNvPr>
          <p:cNvSpPr txBox="1"/>
          <p:nvPr/>
        </p:nvSpPr>
        <p:spPr>
          <a:xfrm>
            <a:off x="1371599" y="1956455"/>
            <a:ext cx="9257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Hyperparameters such as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k in k-NN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seed for </a:t>
            </a:r>
            <a:r>
              <a:rPr lang="en-US" dirty="0" err="1"/>
              <a:t>Xval</a:t>
            </a:r>
            <a:r>
              <a:rPr lang="en-US" dirty="0"/>
              <a:t>/%split in WEKA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of iterations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3BB823-0042-B84F-238E-CD2D0313636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1933A4-FA4C-7C0C-7BB7-5A55EAD5B1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9FB51D-C7DA-D7F8-168E-ED48460AE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9212A1-B5E0-9CAC-3342-D7C59464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8809616" cy="592388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90E2C-C110-4B4C-6B42-BCF7513A3A90}"/>
              </a:ext>
            </a:extLst>
          </p:cNvPr>
          <p:cNvSpPr txBox="1"/>
          <p:nvPr/>
        </p:nvSpPr>
        <p:spPr>
          <a:xfrm>
            <a:off x="1371599" y="1956455"/>
            <a:ext cx="9257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Recall (class =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F-measure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Along with the important evaluation metrics like F-measure, ROC, and accuracy, this project requires a model to have high recall (class = 1) because a physician can’t afford to not recommend a RADT in a case that would actually be positive in RADT for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1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3BB823-0042-B84F-238E-CD2D0313636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1933A4-FA4C-7C0C-7BB7-5A55EAD5B1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9FB51D-C7DA-D7F8-168E-ED48460AE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9212A1-B5E0-9CAC-3342-D7C59464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8809616" cy="592388"/>
          </a:xfrm>
        </p:spPr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90E2C-C110-4B4C-6B42-BCF7513A3A90}"/>
              </a:ext>
            </a:extLst>
          </p:cNvPr>
          <p:cNvSpPr txBox="1"/>
          <p:nvPr/>
        </p:nvSpPr>
        <p:spPr>
          <a:xfrm>
            <a:off x="1371599" y="1956455"/>
            <a:ext cx="9257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all the evaluation metrics, the best model is KNN (k=13) when trained with ANOVA f-test features selected dataset on a 66% - 33% train-test split, with an accuracy of 76.52%.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it makes sense that KNN is the best model as most of the data is binary and the dataset is small. Getting an appropriate prediction depends on the k closest neighbors, and the binary data of the correlated attributes gives the best output in KNN as there’s a either 0% or 100% chance of getting it right.</a:t>
            </a:r>
          </a:p>
        </p:txBody>
      </p:sp>
    </p:spTree>
    <p:extLst>
      <p:ext uri="{BB962C8B-B14F-4D97-AF65-F5344CB8AC3E}">
        <p14:creationId xmlns:p14="http://schemas.microsoft.com/office/powerpoint/2010/main" val="351825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0500-25DC-02B8-9863-E755D37D6B3E}"/>
              </a:ext>
            </a:extLst>
          </p:cNvPr>
          <p:cNvSpPr txBox="1"/>
          <p:nvPr/>
        </p:nvSpPr>
        <p:spPr>
          <a:xfrm>
            <a:off x="564328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68A89-15A3-4448-92B9-52FCF6A14FDE}"/>
              </a:ext>
            </a:extLst>
          </p:cNvPr>
          <p:cNvSpPr txBox="1"/>
          <p:nvPr/>
        </p:nvSpPr>
        <p:spPr>
          <a:xfrm>
            <a:off x="1139952" y="2349810"/>
            <a:ext cx="94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all the evaluation metrics, the best model is </a:t>
            </a:r>
            <a:r>
              <a:rPr lang="en-US" b="1" dirty="0"/>
              <a:t>KNN (k=13) </a:t>
            </a:r>
            <a:r>
              <a:rPr lang="en-US" dirty="0"/>
              <a:t>when trained with ANOVA f-test features selected dataset on a 66% - 33% train-test split, with an accuracy of 76.52%.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5F4CC-C1F7-C1A3-9CBB-87F5E721AEF6}"/>
              </a:ext>
            </a:extLst>
          </p:cNvPr>
          <p:cNvSpPr txBox="1"/>
          <p:nvPr/>
        </p:nvSpPr>
        <p:spPr>
          <a:xfrm>
            <a:off x="1139952" y="4310844"/>
            <a:ext cx="966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it makes sense that KNN is the best model as most of the data is binary and the dataset is small. Getting an appropriate prediction depends on the k closest neighbors, and the binary data of the correlated attributes gives the best output in KNN as there’s a either 0% or 100% chance of getting it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0"/>
            <a:ext cx="9912096" cy="101498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91AD2-444E-6CA8-28BA-8F2FA7BA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91" y="1097692"/>
            <a:ext cx="9649618" cy="5160618"/>
          </a:xfrm>
          <a:prstGeom prst="rect">
            <a:avLst/>
          </a:prstGeom>
          <a:pattFill prst="diagBrick">
            <a:fgClr>
              <a:schemeClr val="accent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07375"/>
              </p:ext>
            </p:extLst>
          </p:nvPr>
        </p:nvGraphicFramePr>
        <p:xfrm>
          <a:off x="838200" y="2063011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n>
                            <a:solidFill>
                              <a:srgbClr val="C95B3A"/>
                            </a:solidFill>
                          </a:ln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</a:rPr>
                        <a:t>F-Measure 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</a:rPr>
                        <a:t>ROC Area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KNN (ANOVA test)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0.673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76.521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KNN base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0.849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89.645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Logistic regression (Chi-square test)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0.622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71.739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Logistic regression (ANOVA test)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0.612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0.766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71.739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2048" y="2401824"/>
            <a:ext cx="9912096" cy="1014984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D282E-978D-E3D6-0D0B-47EDC520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10208"/>
            <a:ext cx="5943600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6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A490D6-55D8-78DC-17C5-1865422A38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0CC08F-BF1F-B02C-AD46-B69A54C2212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862154-1F37-19DC-8203-58998AC53C1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EB4-3DEB-B9D4-CC17-C05DD1ED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3983915" cy="592388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1F6C0-CDEC-AB0B-3256-B3AC880AB124}"/>
              </a:ext>
            </a:extLst>
          </p:cNvPr>
          <p:cNvSpPr txBox="1"/>
          <p:nvPr/>
        </p:nvSpPr>
        <p:spPr>
          <a:xfrm>
            <a:off x="1203960" y="1891553"/>
            <a:ext cx="9266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model with a high accuracy does not mean it is a good model, as it could be learning only one class, and test set could have a high distribution of that class. Cross validation creates class imbalance in a few cases. One must perform stratified cross validation when dealing with small amount of data though the initial dataset is not highly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are susceptible 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features have a huge impact on processing and as well the prediction when it comes to modeling with small amounts of data. Feature selection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Accuracies vary a lot even for a single misclassification when the dataset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dataset, good models have accuracies below 80% as the dataset is small and these models have a huge role to play in medicine for this problem given there’s more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best feature selection method. Just like there is no best set of input variables or best machine learning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A490D6-55D8-78DC-17C5-1865422A38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0CC08F-BF1F-B02C-AD46-B69A54C2212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862154-1F37-19DC-8203-58998AC53C1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EB4-3DEB-B9D4-CC17-C05DD1ED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3983915" cy="592388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1F6C0-CDEC-AB0B-3256-B3AC880AB124}"/>
              </a:ext>
            </a:extLst>
          </p:cNvPr>
          <p:cNvSpPr txBox="1"/>
          <p:nvPr/>
        </p:nvSpPr>
        <p:spPr>
          <a:xfrm>
            <a:off x="1362635" y="2043953"/>
            <a:ext cx="9266510" cy="295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Pandas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NumPy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Sklearn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Matplotlib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Seaborn</a:t>
            </a:r>
          </a:p>
        </p:txBody>
      </p:sp>
    </p:spTree>
    <p:extLst>
      <p:ext uri="{BB962C8B-B14F-4D97-AF65-F5344CB8AC3E}">
        <p14:creationId xmlns:p14="http://schemas.microsoft.com/office/powerpoint/2010/main" val="248861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750" y="1201699"/>
            <a:ext cx="4959821" cy="1162762"/>
          </a:xfrm>
        </p:spPr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252130"/>
            <a:ext cx="4818888" cy="2130552"/>
          </a:xfrm>
        </p:spPr>
        <p:txBody>
          <a:bodyPr/>
          <a:lstStyle/>
          <a:p>
            <a:r>
              <a:rPr lang="en-US" altLang="zh-CN" dirty="0"/>
              <a:t>In conclusion, after a series of experiments conducted using various data imputation methods, scaling methods, attribute selection methods, 10-fold cross validation and 66-34 percentage train-test split, 8 different algorithms, and evaluation metrics on the 676 cases of pharyngitis in children dataset, we found out that physicians can rely on a KNN(k=13) model trained with features selected from ANOVA f-test to help them decide if to recommend a child with pharyngitis to rapid antigen detection test for Group A streptococcus (GAS) given that there’s a 76.52% chance they would get the result of the test right.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30" name="Picture 6" descr="AI vs. Deep Learning vs. Machine Learning">
            <a:extLst>
              <a:ext uri="{FF2B5EF4-FFF2-40B4-BE49-F238E27FC236}">
                <a16:creationId xmlns:a16="http://schemas.microsoft.com/office/drawing/2014/main" id="{BD79B246-7ECF-AA46-B786-D6F245118A1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2" r="4829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Jiatong</a:t>
            </a:r>
            <a:r>
              <a:rPr lang="en-US" dirty="0"/>
              <a:t> </a:t>
            </a:r>
            <a:r>
              <a:rPr lang="en-US" dirty="0" err="1"/>
              <a:t>Lyu</a:t>
            </a:r>
            <a:endParaRPr lang="en-US" dirty="0"/>
          </a:p>
          <a:p>
            <a:r>
              <a:rPr lang="en-US" dirty="0"/>
              <a:t>Meher Satya Swaroop Malina</a:t>
            </a:r>
          </a:p>
          <a:p>
            <a:endParaRPr lang="en-US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03F33A68-E5E2-611E-C2D7-70922D7B852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7" r="235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75" y="970670"/>
            <a:ext cx="5038344" cy="854964"/>
          </a:xfrm>
        </p:spPr>
        <p:txBody>
          <a:bodyPr/>
          <a:lstStyle/>
          <a:p>
            <a:r>
              <a:rPr lang="en-US" dirty="0">
                <a:sym typeface="DM Sans Medium"/>
              </a:rPr>
              <a:t>Goal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49EA0-7852-75EF-53B6-44E3484A13AE}"/>
              </a:ext>
            </a:extLst>
          </p:cNvPr>
          <p:cNvCxnSpPr>
            <a:cxnSpLocks/>
          </p:cNvCxnSpPr>
          <p:nvPr/>
        </p:nvCxnSpPr>
        <p:spPr>
          <a:xfrm>
            <a:off x="3117459" y="3576380"/>
            <a:ext cx="461299" cy="51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32CEC1-166C-561E-17D9-9408F31CC042}"/>
              </a:ext>
            </a:extLst>
          </p:cNvPr>
          <p:cNvCxnSpPr>
            <a:cxnSpLocks/>
          </p:cNvCxnSpPr>
          <p:nvPr/>
        </p:nvCxnSpPr>
        <p:spPr>
          <a:xfrm flipH="1">
            <a:off x="3692497" y="3576380"/>
            <a:ext cx="461299" cy="51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78EDC-08A4-03DE-0F50-E1155DFFEA68}"/>
              </a:ext>
            </a:extLst>
          </p:cNvPr>
          <p:cNvCxnSpPr>
            <a:cxnSpLocks/>
          </p:cNvCxnSpPr>
          <p:nvPr/>
        </p:nvCxnSpPr>
        <p:spPr>
          <a:xfrm flipH="1">
            <a:off x="3117459" y="2658950"/>
            <a:ext cx="482616" cy="5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0568E-F662-C744-F17F-8CE8E6CA0166}"/>
              </a:ext>
            </a:extLst>
          </p:cNvPr>
          <p:cNvCxnSpPr>
            <a:cxnSpLocks/>
          </p:cNvCxnSpPr>
          <p:nvPr/>
        </p:nvCxnSpPr>
        <p:spPr>
          <a:xfrm>
            <a:off x="3730307" y="2658950"/>
            <a:ext cx="443529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0EE792-C0FC-5582-4531-D6D0C203D15F}"/>
              </a:ext>
            </a:extLst>
          </p:cNvPr>
          <p:cNvSpPr txBox="1"/>
          <p:nvPr/>
        </p:nvSpPr>
        <p:spPr>
          <a:xfrm>
            <a:off x="2533472" y="2289618"/>
            <a:ext cx="229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 with Pharyngitis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0DE49-18AC-5175-6B80-BBF5A210F36F}"/>
              </a:ext>
            </a:extLst>
          </p:cNvPr>
          <p:cNvSpPr txBox="1"/>
          <p:nvPr/>
        </p:nvSpPr>
        <p:spPr>
          <a:xfrm>
            <a:off x="2864402" y="3207048"/>
            <a:ext cx="66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4345-CC15-627B-AE97-2E17A56826D7}"/>
              </a:ext>
            </a:extLst>
          </p:cNvPr>
          <p:cNvSpPr txBox="1"/>
          <p:nvPr/>
        </p:nvSpPr>
        <p:spPr>
          <a:xfrm>
            <a:off x="3692497" y="3199701"/>
            <a:ext cx="11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BD47A-FC2E-22DF-6AB7-D699F8AF16FF}"/>
              </a:ext>
            </a:extLst>
          </p:cNvPr>
          <p:cNvSpPr txBox="1"/>
          <p:nvPr/>
        </p:nvSpPr>
        <p:spPr>
          <a:xfrm>
            <a:off x="1991739" y="4109784"/>
            <a:ext cx="337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RADT for Group A streptococcus (GAS) </a:t>
            </a:r>
          </a:p>
        </p:txBody>
      </p:sp>
      <p:pic>
        <p:nvPicPr>
          <p:cNvPr id="1026" name="Picture 2" descr="How Often Should You Get Routine Checkups at the Doctor?">
            <a:extLst>
              <a:ext uri="{FF2B5EF4-FFF2-40B4-BE49-F238E27FC236}">
                <a16:creationId xmlns:a16="http://schemas.microsoft.com/office/drawing/2014/main" id="{1D78EA7E-8748-A768-81F3-46E1E37AD5F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r="28698"/>
          <a:stretch>
            <a:fillRect/>
          </a:stretch>
        </p:blipFill>
        <p:spPr bwMode="auto">
          <a:xfrm>
            <a:off x="8296656" y="0"/>
            <a:ext cx="3895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2243F0-8C8A-0C6B-A15C-5BA28F7C66F3}"/>
              </a:ext>
            </a:extLst>
          </p:cNvPr>
          <p:cNvSpPr txBox="1"/>
          <p:nvPr/>
        </p:nvSpPr>
        <p:spPr>
          <a:xfrm>
            <a:off x="843130" y="4734766"/>
            <a:ext cx="613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physicians decide whether they can rely on signs and symptoms to select pediatric patients with pharyngitis who should undergo rapid antigen detection testing (RADT) for GAS.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A4D026-348E-DA0F-E336-D887DE0018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B311EF-F4BD-B40D-38A0-EB25B3ABB1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7E01D2-C7D3-A181-11A6-4F8863F3AE2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90D345-4612-7428-002D-04968398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1907"/>
            <a:ext cx="3983915" cy="48481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95327-2E6C-6747-CE04-F058969DDD82}"/>
              </a:ext>
            </a:extLst>
          </p:cNvPr>
          <p:cNvSpPr txBox="1"/>
          <p:nvPr/>
        </p:nvSpPr>
        <p:spPr>
          <a:xfrm>
            <a:off x="1203960" y="1846730"/>
            <a:ext cx="9329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676 cases of children with pharyngitis.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20 attributes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Target variable : </a:t>
            </a:r>
            <a:r>
              <a:rPr lang="en-US" dirty="0" err="1"/>
              <a:t>radt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4 numeric and 16 categorical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FFD4B1-D64B-DA8A-EAE5-7009E9FE446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3CD80-BBC8-48EA-0EE3-408AB5C728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FFF9A-351E-C024-2231-47761CCA9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767979-3469-ED11-A34F-FD1132D5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3983915" cy="592388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A09FA4E-3A23-9D98-1469-80D6143B7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96013"/>
              </p:ext>
            </p:extLst>
          </p:nvPr>
        </p:nvGraphicFramePr>
        <p:xfrm>
          <a:off x="2032000" y="211992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62786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575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6847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8004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7976333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369683005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529294101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342987984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606865022"/>
                    </a:ext>
                  </a:extLst>
                </a:gridCol>
                <a:gridCol w="666376">
                  <a:extLst>
                    <a:ext uri="{9D8B030D-6E8A-4147-A177-3AD203B41FA5}">
                      <a16:colId xmlns:a16="http://schemas.microsoft.com/office/drawing/2014/main" val="247324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age_y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radt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swollenadp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tender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tonsillarswelling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exudate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temperature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sudden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cough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000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90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213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2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24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52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47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757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0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D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45A4-343B-67EF-5BA6-F60B1899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893" y="2402205"/>
            <a:ext cx="5375776" cy="191262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AE706-D18C-4527-C419-1D7216E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08F6414-EB18-A828-CF44-2E3AD4CA9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609" r="316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278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A5735C-7988-1CB7-C685-40437C6499E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95258D-CA1B-F7D9-74D9-0A3560AD0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3DC5D0-7D23-AFC3-222A-2E9BFCF78A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E69B70-8F81-994A-BC11-F91E57A3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23722"/>
            <a:ext cx="8809616" cy="592388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1137C-2AD6-B0C6-F374-75CC228C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53" y="1010635"/>
            <a:ext cx="2827693" cy="458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B4706-BD15-6491-D4F9-CC29BD48F82B}"/>
              </a:ext>
            </a:extLst>
          </p:cNvPr>
          <p:cNvSpPr txBox="1"/>
          <p:nvPr/>
        </p:nvSpPr>
        <p:spPr>
          <a:xfrm>
            <a:off x="1203960" y="2858868"/>
            <a:ext cx="3057525" cy="64633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3000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371 cases - negative RADT result 305 cases - positive RADT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5F7AF-7F75-65D4-FBF0-0D6A02610394}"/>
              </a:ext>
            </a:extLst>
          </p:cNvPr>
          <p:cNvSpPr txBox="1"/>
          <p:nvPr/>
        </p:nvSpPr>
        <p:spPr>
          <a:xfrm>
            <a:off x="7801452" y="3009180"/>
            <a:ext cx="2827693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164 rows with missing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924" y="1984352"/>
            <a:ext cx="2953871" cy="3626761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de-DE" sz="1800" dirty="0">
                <a:latin typeface="+mj-lt"/>
              </a:rPr>
              <a:t>k-NN imputation (k=1)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​A new sample is imputed by finding the sample in the training set “closest” to it and averages these nearby points to fill in the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 threshold of 0.5 is used to round the imputed value to 0 or 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3DB38-7740-04C4-0F0F-61B58C105B77}"/>
              </a:ext>
            </a:extLst>
          </p:cNvPr>
          <p:cNvSpPr txBox="1"/>
          <p:nvPr/>
        </p:nvSpPr>
        <p:spPr>
          <a:xfrm>
            <a:off x="564328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13BD0-2B71-73E7-2086-93677F72151A}"/>
              </a:ext>
            </a:extLst>
          </p:cNvPr>
          <p:cNvSpPr txBox="1"/>
          <p:nvPr/>
        </p:nvSpPr>
        <p:spPr>
          <a:xfrm>
            <a:off x="4671059" y="1984352"/>
            <a:ext cx="2865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+mj-lt"/>
              </a:rPr>
              <a:t>k-NN imputation (k=5)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​A new sample is imputed by finding the 5 samples in the training set “closest” to it and averages these nearby points to fill in the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 threshold of 0.5 is used to round the imputed value to 0 or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B997A-04BC-DFFB-1F15-C4FA98BD69B9}"/>
              </a:ext>
            </a:extLst>
          </p:cNvPr>
          <p:cNvSpPr txBox="1"/>
          <p:nvPr/>
        </p:nvSpPr>
        <p:spPr>
          <a:xfrm>
            <a:off x="8442126" y="1984352"/>
            <a:ext cx="2857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Logistic regression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logistic regression model with the missing value column as the target column was trained on the remaining samples and used to impute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 threshold of 0.5 is used to round the imputed value to 0 or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2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A5735C-7988-1CB7-C685-40437C6499E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95258D-CA1B-F7D9-74D9-0A3560AD0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3DC5D0-7D23-AFC3-222A-2E9BFCF78A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E69B70-8F81-994A-BC11-F91E57A3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180476"/>
            <a:ext cx="8809616" cy="592388"/>
          </a:xfrm>
        </p:spPr>
        <p:txBody>
          <a:bodyPr/>
          <a:lstStyle/>
          <a:p>
            <a:r>
              <a:rPr lang="en-US" dirty="0"/>
              <a:t>Attribute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6F58C-ADD4-7451-15A7-328A8808CED3}"/>
              </a:ext>
            </a:extLst>
          </p:cNvPr>
          <p:cNvSpPr txBox="1"/>
          <p:nvPr/>
        </p:nvSpPr>
        <p:spPr>
          <a:xfrm>
            <a:off x="1317812" y="2039132"/>
            <a:ext cx="9311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Chi-Square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Mutual info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ANOVA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Recursive feature elimination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selection with random forests</a:t>
            </a:r>
          </a:p>
          <a:p>
            <a:r>
              <a:rPr lang="en-US" dirty="0"/>
              <a:t>Note: Eliminated number attribute as it is just an id. Also, the attributes whose variance is less than 0.09 were eliminated before the attribute selection. </a:t>
            </a:r>
          </a:p>
        </p:txBody>
      </p:sp>
    </p:spTree>
    <p:extLst>
      <p:ext uri="{BB962C8B-B14F-4D97-AF65-F5344CB8AC3E}">
        <p14:creationId xmlns:p14="http://schemas.microsoft.com/office/powerpoint/2010/main" val="10559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{C2708096-861E-4BD2-9401-CDD677C09DF7}tf11429527_win32</Template>
  <TotalTime>2496</TotalTime>
  <Words>1304</Words>
  <Application>Microsoft Office PowerPoint</Application>
  <PresentationFormat>Widescreen</PresentationFormat>
  <Paragraphs>382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Karla</vt:lpstr>
      <vt:lpstr>Univers Condensed Light</vt:lpstr>
      <vt:lpstr>Office Theme</vt:lpstr>
      <vt:lpstr>676 cases of Pharyngitis in children</vt:lpstr>
      <vt:lpstr>Agenda</vt:lpstr>
      <vt:lpstr>Goal </vt:lpstr>
      <vt:lpstr>Dataset</vt:lpstr>
      <vt:lpstr>Dataset</vt:lpstr>
      <vt:lpstr>Data Preprocessing</vt:lpstr>
      <vt:lpstr>EDA</vt:lpstr>
      <vt:lpstr>Handling Missing Data​</vt:lpstr>
      <vt:lpstr>Attribute selection</vt:lpstr>
      <vt:lpstr>PowerPoint Presentation</vt:lpstr>
      <vt:lpstr>Model Building</vt:lpstr>
      <vt:lpstr>Classification algorithms</vt:lpstr>
      <vt:lpstr>Hyperparameter tuning</vt:lpstr>
      <vt:lpstr>Evaluation metrics</vt:lpstr>
      <vt:lpstr>Best Model</vt:lpstr>
      <vt:lpstr>Best Model</vt:lpstr>
      <vt:lpstr>Analysis</vt:lpstr>
      <vt:lpstr>Metrics</vt:lpstr>
      <vt:lpstr>Metrics</vt:lpstr>
      <vt:lpstr>Observations</vt:lpstr>
      <vt:lpstr>Tools used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676 cases of Pharyngitis in children</dc:title>
  <dc:creator>Swaroop Meher</dc:creator>
  <cp:lastModifiedBy>Swaroop Meher</cp:lastModifiedBy>
  <cp:revision>4</cp:revision>
  <dcterms:created xsi:type="dcterms:W3CDTF">2022-11-07T02:38:49Z</dcterms:created>
  <dcterms:modified xsi:type="dcterms:W3CDTF">2022-11-23T00:31:26Z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