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79" r:id="rId3"/>
    <p:sldId id="280" r:id="rId4"/>
    <p:sldId id="294" r:id="rId5"/>
    <p:sldId id="295" r:id="rId6"/>
    <p:sldId id="296" r:id="rId7"/>
    <p:sldId id="297" r:id="rId8"/>
    <p:sldId id="298" r:id="rId9"/>
    <p:sldId id="299" r:id="rId10"/>
    <p:sldId id="292"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5" d="100"/>
          <a:sy n="85" d="100"/>
        </p:scale>
        <p:origin x="590"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6199"/>
            <a:ext cx="5385816" cy="1225296"/>
          </a:xfrm>
        </p:spPr>
        <p:txBody>
          <a:bodyPr/>
          <a:lstStyle/>
          <a:p>
            <a:r>
              <a:rPr lang="en-US" dirty="0"/>
              <a:t>Baseball Pitcher’s performance prediction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471493"/>
            <a:ext cx="3493008" cy="878908"/>
          </a:xfrm>
        </p:spPr>
        <p:txBody>
          <a:bodyPr/>
          <a:lstStyle/>
          <a:p>
            <a:r>
              <a:rPr lang="en-US" dirty="0"/>
              <a:t>Swaroop Malina</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935736"/>
            <a:ext cx="6766560" cy="768096"/>
          </a:xfrm>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Pitcher’s Performance Prediction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1779853"/>
            <a:ext cx="5879592" cy="3536218"/>
          </a:xfrm>
        </p:spPr>
        <p:txBody>
          <a:bodyPr/>
          <a:lstStyle/>
          <a:p>
            <a:pPr marL="285750" indent="-285750">
              <a:buFont typeface="Arial" panose="020B0604020202020204" pitchFamily="34" charset="0"/>
              <a:buChar char="•"/>
            </a:pPr>
            <a:r>
              <a:rPr lang="en-US" dirty="0"/>
              <a:t>In conclusion, stats and conditions such as age, games played, games finished, intentional bases on balls, batters faced, shutouts, saves, hits allowed, and runs allowed play an important role in predicting the performance of a pitcher.</a:t>
            </a:r>
          </a:p>
          <a:p>
            <a:pPr marL="285750" indent="-285750">
              <a:buFont typeface="Arial" panose="020B0604020202020204" pitchFamily="34" charset="0"/>
              <a:buChar char="•"/>
            </a:pPr>
            <a:r>
              <a:rPr lang="en-US" dirty="0"/>
              <a:t>A statistical model of order 2 with the aforementioned features can be used to predict how well a pitcher will perform, assisting team management in the purchase of a pitcher. Also, there’s 95% confidence that the model’s prediction lies within a certain range around the prediction made.</a:t>
            </a:r>
          </a:p>
          <a:p>
            <a:pPr marL="285750" indent="-285750">
              <a:buFont typeface="Arial" panose="020B0604020202020204" pitchFamily="34" charset="0"/>
              <a:buChar char="•"/>
            </a:pPr>
            <a:r>
              <a:rPr lang="en-US" dirty="0"/>
              <a:t>Various models have been trained and tested on the test set, and the best model is the one that produced the least error when tested on the test set.</a:t>
            </a:r>
          </a:p>
          <a:p>
            <a:pPr marL="285750" indent="-285750">
              <a:buFont typeface="Arial" panose="020B0604020202020204" pitchFamily="34" charset="0"/>
              <a:buChar char="•"/>
            </a:pPr>
            <a:r>
              <a:rPr lang="en-US" dirty="0"/>
              <a:t>Best model has RMSE = 0.57 and adj R-squared = 0.58.</a:t>
            </a:r>
          </a:p>
        </p:txBody>
      </p:sp>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374648"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686799"/>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329389"/>
            <a:ext cx="5693664" cy="3122168"/>
          </a:xfrm>
        </p:spPr>
        <p:txBody>
          <a:bodyPr/>
          <a:lstStyle/>
          <a:p>
            <a:r>
              <a:rPr lang="en-US" dirty="0"/>
              <a:t>Primary goal</a:t>
            </a:r>
          </a:p>
          <a:p>
            <a:r>
              <a:rPr lang="en-US" dirty="0"/>
              <a:t>Dataset​</a:t>
            </a:r>
          </a:p>
          <a:p>
            <a:r>
              <a:rPr lang="en-US" dirty="0"/>
              <a:t>​Preprocessing</a:t>
            </a:r>
          </a:p>
          <a:p>
            <a:r>
              <a:rPr lang="en-US" dirty="0"/>
              <a:t>Feature selection</a:t>
            </a:r>
          </a:p>
          <a:p>
            <a:r>
              <a:rPr lang="en-US" dirty="0"/>
              <a:t>Model Building</a:t>
            </a:r>
          </a:p>
          <a:p>
            <a:r>
              <a:rPr lang="en-US" dirty="0"/>
              <a:t>​Conclusion</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PRIMARY GOAL</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gn="just"/>
            <a:r>
              <a:rPr lang="en-US" sz="1800" kern="100" dirty="0">
                <a:effectLst/>
                <a:latin typeface="Liberation Serif"/>
                <a:ea typeface="AR PL SungtiL GB"/>
                <a:cs typeface="Lohit Devanagari"/>
              </a:rPr>
              <a:t>There are a lot of good players in baseball, and it is often the job of baseball teams’ data analysts to give their best predictions on who can produce the best results for the team in the coming year. Every year, these decisions play a significant role in the teams' selection of players for the upcoming season. The goal of this project is to make use of the stats and conditions available and build a model to a </a:t>
            </a:r>
            <a:r>
              <a:rPr lang="en-US" sz="1800" kern="100" dirty="0">
                <a:latin typeface="Liberation Serif"/>
                <a:ea typeface="AR PL SungtiL GB"/>
                <a:cs typeface="Lohit Devanagari"/>
              </a:rPr>
              <a:t>make</a:t>
            </a:r>
            <a:r>
              <a:rPr lang="en-US" sz="1800" kern="100" dirty="0">
                <a:effectLst/>
                <a:latin typeface="Liberation Serif"/>
                <a:ea typeface="AR PL SungtiL GB"/>
                <a:cs typeface="Lohit Devanagari"/>
              </a:rPr>
              <a:t> such predictions as accurate as possible.</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Pitcher’s Performance Prediction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Dataset</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Pitcher’s Performance Prediction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graphicFrame>
        <p:nvGraphicFramePr>
          <p:cNvPr id="12" name="Table 12">
            <a:extLst>
              <a:ext uri="{FF2B5EF4-FFF2-40B4-BE49-F238E27FC236}">
                <a16:creationId xmlns:a16="http://schemas.microsoft.com/office/drawing/2014/main" id="{A1CEC2A2-B464-73E9-376D-C35DE9E31B5F}"/>
              </a:ext>
            </a:extLst>
          </p:cNvPr>
          <p:cNvGraphicFramePr>
            <a:graphicFrameLocks noGrp="1"/>
          </p:cNvGraphicFramePr>
          <p:nvPr>
            <p:extLst>
              <p:ext uri="{D42A27DB-BD31-4B8C-83A1-F6EECF244321}">
                <p14:modId xmlns:p14="http://schemas.microsoft.com/office/powerpoint/2010/main" val="3837255723"/>
              </p:ext>
            </p:extLst>
          </p:nvPr>
        </p:nvGraphicFramePr>
        <p:xfrm>
          <a:off x="2032000" y="2474259"/>
          <a:ext cx="8128000" cy="296926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80597446"/>
                    </a:ext>
                  </a:extLst>
                </a:gridCol>
                <a:gridCol w="1144494">
                  <a:extLst>
                    <a:ext uri="{9D8B030D-6E8A-4147-A177-3AD203B41FA5}">
                      <a16:colId xmlns:a16="http://schemas.microsoft.com/office/drawing/2014/main" val="2498240713"/>
                    </a:ext>
                  </a:extLst>
                </a:gridCol>
                <a:gridCol w="481106">
                  <a:extLst>
                    <a:ext uri="{9D8B030D-6E8A-4147-A177-3AD203B41FA5}">
                      <a16:colId xmlns:a16="http://schemas.microsoft.com/office/drawing/2014/main" val="3251205961"/>
                    </a:ext>
                  </a:extLst>
                </a:gridCol>
                <a:gridCol w="812800">
                  <a:extLst>
                    <a:ext uri="{9D8B030D-6E8A-4147-A177-3AD203B41FA5}">
                      <a16:colId xmlns:a16="http://schemas.microsoft.com/office/drawing/2014/main" val="306124886"/>
                    </a:ext>
                  </a:extLst>
                </a:gridCol>
                <a:gridCol w="812800">
                  <a:extLst>
                    <a:ext uri="{9D8B030D-6E8A-4147-A177-3AD203B41FA5}">
                      <a16:colId xmlns:a16="http://schemas.microsoft.com/office/drawing/2014/main" val="3583251275"/>
                    </a:ext>
                  </a:extLst>
                </a:gridCol>
                <a:gridCol w="812800">
                  <a:extLst>
                    <a:ext uri="{9D8B030D-6E8A-4147-A177-3AD203B41FA5}">
                      <a16:colId xmlns:a16="http://schemas.microsoft.com/office/drawing/2014/main" val="2450038897"/>
                    </a:ext>
                  </a:extLst>
                </a:gridCol>
                <a:gridCol w="812800">
                  <a:extLst>
                    <a:ext uri="{9D8B030D-6E8A-4147-A177-3AD203B41FA5}">
                      <a16:colId xmlns:a16="http://schemas.microsoft.com/office/drawing/2014/main" val="2322217095"/>
                    </a:ext>
                  </a:extLst>
                </a:gridCol>
                <a:gridCol w="812800">
                  <a:extLst>
                    <a:ext uri="{9D8B030D-6E8A-4147-A177-3AD203B41FA5}">
                      <a16:colId xmlns:a16="http://schemas.microsoft.com/office/drawing/2014/main" val="3796592010"/>
                    </a:ext>
                  </a:extLst>
                </a:gridCol>
                <a:gridCol w="812800">
                  <a:extLst>
                    <a:ext uri="{9D8B030D-6E8A-4147-A177-3AD203B41FA5}">
                      <a16:colId xmlns:a16="http://schemas.microsoft.com/office/drawing/2014/main" val="597696416"/>
                    </a:ext>
                  </a:extLst>
                </a:gridCol>
                <a:gridCol w="812800">
                  <a:extLst>
                    <a:ext uri="{9D8B030D-6E8A-4147-A177-3AD203B41FA5}">
                      <a16:colId xmlns:a16="http://schemas.microsoft.com/office/drawing/2014/main" val="1302276608"/>
                    </a:ext>
                  </a:extLst>
                </a:gridCol>
              </a:tblGrid>
              <a:tr h="370840">
                <a:tc>
                  <a:txBody>
                    <a:bodyPr/>
                    <a:lstStyle/>
                    <a:p>
                      <a:pPr algn="ctr" fontAlgn="b"/>
                      <a:r>
                        <a:rPr lang="en-US" sz="1600" b="0" i="0" u="none" strike="noStrike" dirty="0" err="1">
                          <a:solidFill>
                            <a:schemeClr val="accent6"/>
                          </a:solidFill>
                          <a:effectLst/>
                          <a:latin typeface="Calibri" panose="020F0502020204030204" pitchFamily="34" charset="0"/>
                        </a:rPr>
                        <a:t>Rk</a:t>
                      </a:r>
                      <a:endParaRPr lang="en-US" sz="1600" b="0" i="0" u="none" strike="noStrike" dirty="0">
                        <a:solidFill>
                          <a:schemeClr val="accent6"/>
                        </a:solidFill>
                        <a:effectLst/>
                        <a:latin typeface="Calibri" panose="020F0502020204030204" pitchFamily="34" charset="0"/>
                      </a:endParaRPr>
                    </a:p>
                  </a:txBody>
                  <a:tcPr marL="7620" marR="7620" marT="7620" marB="0" anchor="ctr"/>
                </a:tc>
                <a:tc>
                  <a:txBody>
                    <a:bodyPr/>
                    <a:lstStyle/>
                    <a:p>
                      <a:pPr algn="ctr" fontAlgn="b"/>
                      <a:r>
                        <a:rPr lang="en-US" sz="1600" b="0" i="0" u="none" strike="noStrike" dirty="0">
                          <a:solidFill>
                            <a:schemeClr val="accent6"/>
                          </a:solidFill>
                          <a:effectLst/>
                          <a:latin typeface="Calibri" panose="020F0502020204030204" pitchFamily="34" charset="0"/>
                        </a:rPr>
                        <a:t>Name</a:t>
                      </a:r>
                    </a:p>
                  </a:txBody>
                  <a:tcPr marL="7620" marR="7620" marT="7620" marB="0" anchor="ctr"/>
                </a:tc>
                <a:tc>
                  <a:txBody>
                    <a:bodyPr/>
                    <a:lstStyle/>
                    <a:p>
                      <a:pPr marL="0" algn="ctr" defTabSz="914400" rtl="0" eaLnBrk="1" fontAlgn="b" latinLnBrk="0" hangingPunct="1"/>
                      <a:r>
                        <a:rPr lang="en-US" sz="1600" b="0" i="0" u="none" strike="noStrike" kern="1200" dirty="0">
                          <a:solidFill>
                            <a:schemeClr val="accent6"/>
                          </a:solidFill>
                          <a:effectLst/>
                          <a:latin typeface="Calibri" panose="020F0502020204030204" pitchFamily="34" charset="0"/>
                          <a:ea typeface="+mn-ea"/>
                          <a:cs typeface="+mn-cs"/>
                        </a:rPr>
                        <a:t>Age</a:t>
                      </a:r>
                    </a:p>
                  </a:txBody>
                  <a:tcPr marL="7620" marR="7620" marT="7620" marB="0" anchor="ctr"/>
                </a:tc>
                <a:tc>
                  <a:txBody>
                    <a:bodyPr/>
                    <a:lstStyle/>
                    <a:p>
                      <a:pPr marL="0" algn="ctr" defTabSz="914400" rtl="0" eaLnBrk="1" fontAlgn="b" latinLnBrk="0" hangingPunct="1"/>
                      <a:r>
                        <a:rPr lang="en-US" sz="1600" b="0" i="0" u="none" strike="noStrike" kern="1200" dirty="0">
                          <a:solidFill>
                            <a:schemeClr val="accent6"/>
                          </a:solidFill>
                          <a:effectLst/>
                          <a:latin typeface="Calibri" panose="020F0502020204030204" pitchFamily="34" charset="0"/>
                          <a:ea typeface="+mn-ea"/>
                          <a:cs typeface="+mn-cs"/>
                        </a:rPr>
                        <a:t>Tm</a:t>
                      </a:r>
                    </a:p>
                  </a:txBody>
                  <a:tcPr marL="7620" marR="7620" marT="7620" marB="0" anchor="ctr"/>
                </a:tc>
                <a:tc>
                  <a:txBody>
                    <a:bodyPr/>
                    <a:lstStyle/>
                    <a:p>
                      <a:pPr marL="0" algn="ctr" defTabSz="914400" rtl="0" eaLnBrk="1" fontAlgn="b" latinLnBrk="0" hangingPunct="1"/>
                      <a:r>
                        <a:rPr lang="en-US" sz="1600" b="0" i="0" u="none" strike="noStrike" kern="1200" dirty="0">
                          <a:solidFill>
                            <a:schemeClr val="accent6"/>
                          </a:solidFill>
                          <a:effectLst/>
                          <a:latin typeface="Calibri" panose="020F0502020204030204" pitchFamily="34" charset="0"/>
                          <a:ea typeface="+mn-ea"/>
                          <a:cs typeface="+mn-cs"/>
                        </a:rPr>
                        <a:t>ERA</a:t>
                      </a:r>
                    </a:p>
                  </a:txBody>
                  <a:tcPr marL="7620" marR="7620" marT="7620" marB="0" anchor="ctr"/>
                </a:tc>
                <a:tc>
                  <a:txBody>
                    <a:bodyPr/>
                    <a:lstStyle/>
                    <a:p>
                      <a:pPr marL="0" algn="ctr" defTabSz="914400" rtl="0" eaLnBrk="1" fontAlgn="b" latinLnBrk="0" hangingPunct="1"/>
                      <a:r>
                        <a:rPr lang="en-US" sz="1600" b="0" i="0" u="none" strike="noStrike" kern="1200" dirty="0">
                          <a:solidFill>
                            <a:schemeClr val="accent6"/>
                          </a:solidFill>
                          <a:effectLst/>
                          <a:latin typeface="Calibri" panose="020F0502020204030204" pitchFamily="34" charset="0"/>
                          <a:ea typeface="+mn-ea"/>
                          <a:cs typeface="+mn-cs"/>
                        </a:rPr>
                        <a:t>G</a:t>
                      </a:r>
                    </a:p>
                  </a:txBody>
                  <a:tcPr marL="7620" marR="7620" marT="7620" marB="0" anchor="ctr"/>
                </a:tc>
                <a:tc>
                  <a:txBody>
                    <a:bodyPr/>
                    <a:lstStyle/>
                    <a:p>
                      <a:pPr marL="0" algn="ctr" defTabSz="914400" rtl="0" eaLnBrk="1" fontAlgn="b" latinLnBrk="0" hangingPunct="1"/>
                      <a:r>
                        <a:rPr lang="en-US" sz="1600" b="0" i="0" u="none" strike="noStrike" kern="1200" dirty="0">
                          <a:solidFill>
                            <a:schemeClr val="accent6"/>
                          </a:solidFill>
                          <a:effectLst/>
                          <a:latin typeface="Calibri" panose="020F0502020204030204" pitchFamily="34" charset="0"/>
                          <a:ea typeface="+mn-ea"/>
                          <a:cs typeface="+mn-cs"/>
                        </a:rPr>
                        <a:t>GS</a:t>
                      </a:r>
                    </a:p>
                  </a:txBody>
                  <a:tcPr marL="7620" marR="7620" marT="7620" marB="0" anchor="ctr"/>
                </a:tc>
                <a:tc>
                  <a:txBody>
                    <a:bodyPr/>
                    <a:lstStyle/>
                    <a:p>
                      <a:pPr marL="0" algn="ctr" defTabSz="914400" rtl="0" eaLnBrk="1" fontAlgn="b" latinLnBrk="0" hangingPunct="1"/>
                      <a:r>
                        <a:rPr lang="en-US" sz="1600" b="0" i="0" u="none" strike="noStrike" kern="1200" dirty="0">
                          <a:solidFill>
                            <a:schemeClr val="accent6"/>
                          </a:solidFill>
                          <a:effectLst/>
                          <a:latin typeface="Calibri" panose="020F0502020204030204" pitchFamily="34" charset="0"/>
                          <a:ea typeface="+mn-ea"/>
                          <a:cs typeface="+mn-cs"/>
                        </a:rPr>
                        <a:t>GF</a:t>
                      </a:r>
                    </a:p>
                  </a:txBody>
                  <a:tcPr marL="7620" marR="7620" marT="7620" marB="0" anchor="ctr"/>
                </a:tc>
                <a:tc>
                  <a:txBody>
                    <a:bodyPr/>
                    <a:lstStyle/>
                    <a:p>
                      <a:pPr marL="0" algn="ctr" defTabSz="914400" rtl="0" eaLnBrk="1" fontAlgn="b" latinLnBrk="0" hangingPunct="1"/>
                      <a:r>
                        <a:rPr lang="en-US" sz="1600" b="0" i="0" u="none" strike="noStrike" kern="1200" dirty="0">
                          <a:solidFill>
                            <a:schemeClr val="accent6"/>
                          </a:solidFill>
                          <a:effectLst/>
                          <a:latin typeface="Calibri" panose="020F0502020204030204" pitchFamily="34" charset="0"/>
                          <a:ea typeface="+mn-ea"/>
                          <a:cs typeface="+mn-cs"/>
                        </a:rPr>
                        <a:t>CG</a:t>
                      </a:r>
                    </a:p>
                  </a:txBody>
                  <a:tcPr marL="7620" marR="7620" marT="7620" marB="0" anchor="ctr"/>
                </a:tc>
                <a:tc>
                  <a:txBody>
                    <a:bodyPr/>
                    <a:lstStyle/>
                    <a:p>
                      <a:pPr marL="0" algn="ctr" defTabSz="914400" rtl="0" eaLnBrk="1" fontAlgn="b" latinLnBrk="0" hangingPunct="1"/>
                      <a:r>
                        <a:rPr lang="en-US" sz="1600" b="0" i="0" u="none" strike="noStrike" kern="1200" dirty="0">
                          <a:solidFill>
                            <a:schemeClr val="accent6"/>
                          </a:solidFill>
                          <a:effectLst/>
                          <a:latin typeface="Calibri" panose="020F0502020204030204" pitchFamily="34" charset="0"/>
                          <a:ea typeface="+mn-ea"/>
                          <a:cs typeface="+mn-cs"/>
                        </a:rPr>
                        <a:t>SV</a:t>
                      </a:r>
                    </a:p>
                  </a:txBody>
                  <a:tcPr marL="7620" marR="7620" marT="7620" marB="0" anchor="ctr"/>
                </a:tc>
                <a:extLst>
                  <a:ext uri="{0D108BD9-81ED-4DB2-BD59-A6C34878D82A}">
                    <a16:rowId xmlns:a16="http://schemas.microsoft.com/office/drawing/2014/main" val="1256437399"/>
                  </a:ext>
                </a:extLst>
              </a:tr>
              <a:tr h="370840">
                <a:tc>
                  <a:txBody>
                    <a:bodyPr/>
                    <a:lstStyle/>
                    <a:p>
                      <a:pPr algn="ctr" fontAlgn="b"/>
                      <a:r>
                        <a:rPr lang="en-US" sz="1200" b="0" i="0" u="none" strike="noStrike" dirty="0">
                          <a:solidFill>
                            <a:schemeClr val="tx1"/>
                          </a:solidFill>
                          <a:effectLst/>
                          <a:latin typeface="Calibri" panose="020F0502020204030204" pitchFamily="34" charset="0"/>
                        </a:rPr>
                        <a:t>1</a:t>
                      </a:r>
                    </a:p>
                  </a:txBody>
                  <a:tcPr marL="7620" marR="7620" marT="7620" marB="0" anchor="ctr"/>
                </a:tc>
                <a:tc>
                  <a:txBody>
                    <a:bodyPr/>
                    <a:lstStyle/>
                    <a:p>
                      <a:pPr algn="l" fontAlgn="b"/>
                      <a:r>
                        <a:rPr lang="en-US" sz="1200" b="0" i="0" u="none" strike="noStrike" dirty="0">
                          <a:solidFill>
                            <a:schemeClr val="tx1"/>
                          </a:solidFill>
                          <a:effectLst/>
                          <a:latin typeface="Calibri" panose="020F0502020204030204" pitchFamily="34" charset="0"/>
                        </a:rPr>
                        <a:t>Cory Abbott</a:t>
                      </a:r>
                    </a:p>
                  </a:txBody>
                  <a:tcPr marL="7620" marR="7620" marT="7620" marB="0" anchor="ctr"/>
                </a:tc>
                <a:tc>
                  <a:txBody>
                    <a:bodyPr/>
                    <a:lstStyle/>
                    <a:p>
                      <a:pPr marL="0" algn="ctr" defTabSz="914400" rtl="0" eaLnBrk="1" fontAlgn="b" latinLnBrk="0" hangingPunct="1"/>
                      <a:r>
                        <a:rPr lang="en-US" sz="1200" b="0" i="0" u="none" strike="noStrike" kern="1200" dirty="0">
                          <a:solidFill>
                            <a:schemeClr val="tx1"/>
                          </a:solidFill>
                          <a:effectLst/>
                          <a:latin typeface="Calibri" panose="020F0502020204030204" pitchFamily="34" charset="0"/>
                          <a:ea typeface="+mn-ea"/>
                          <a:cs typeface="+mn-cs"/>
                        </a:rPr>
                        <a:t>26</a:t>
                      </a:r>
                    </a:p>
                  </a:txBody>
                  <a:tcPr marL="7620" marR="7620" marT="7620" marB="0" anchor="ctr"/>
                </a:tc>
                <a:tc>
                  <a:txBody>
                    <a:bodyPr/>
                    <a:lstStyle/>
                    <a:p>
                      <a:pPr marL="0" algn="ctr" defTabSz="914400" rtl="0" eaLnBrk="1" fontAlgn="b" latinLnBrk="0" hangingPunct="1"/>
                      <a:r>
                        <a:rPr lang="en-US" sz="1200" b="0" i="0" u="none" strike="noStrike" kern="1200" dirty="0">
                          <a:solidFill>
                            <a:schemeClr val="tx1"/>
                          </a:solidFill>
                          <a:effectLst/>
                          <a:latin typeface="Calibri" panose="020F0502020204030204" pitchFamily="34" charset="0"/>
                          <a:ea typeface="+mn-ea"/>
                          <a:cs typeface="+mn-cs"/>
                        </a:rPr>
                        <a:t>WSN</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5.25</a:t>
                      </a:r>
                    </a:p>
                  </a:txBody>
                  <a:tcPr marL="7620" marR="7620" marT="7620" marB="0" anchor="ctr"/>
                </a:tc>
                <a:tc>
                  <a:txBody>
                    <a:bodyPr/>
                    <a:lstStyle/>
                    <a:p>
                      <a:pPr marL="0" algn="ctr" defTabSz="914400" rtl="0" eaLnBrk="1" fontAlgn="b" latinLnBrk="0" hangingPunct="1"/>
                      <a:r>
                        <a:rPr lang="en-US" sz="1200" b="0" i="0" u="none" strike="noStrike" kern="1200" dirty="0">
                          <a:solidFill>
                            <a:schemeClr val="tx1"/>
                          </a:solidFill>
                          <a:effectLst/>
                          <a:latin typeface="Calibri" panose="020F0502020204030204" pitchFamily="34" charset="0"/>
                          <a:ea typeface="+mn-ea"/>
                          <a:cs typeface="+mn-cs"/>
                        </a:rPr>
                        <a:t>16</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9</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7</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0</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0</a:t>
                      </a:r>
                    </a:p>
                  </a:txBody>
                  <a:tcPr marL="7620" marR="7620" marT="7620" marB="0" anchor="ctr"/>
                </a:tc>
                <a:extLst>
                  <a:ext uri="{0D108BD9-81ED-4DB2-BD59-A6C34878D82A}">
                    <a16:rowId xmlns:a16="http://schemas.microsoft.com/office/drawing/2014/main" val="3795131233"/>
                  </a:ext>
                </a:extLst>
              </a:tr>
              <a:tr h="370840">
                <a:tc>
                  <a:txBody>
                    <a:bodyPr/>
                    <a:lstStyle/>
                    <a:p>
                      <a:pPr algn="ctr" fontAlgn="b"/>
                      <a:r>
                        <a:rPr lang="en-US" sz="1200" b="0" i="0" u="none" strike="noStrike">
                          <a:solidFill>
                            <a:schemeClr val="tx1"/>
                          </a:solidFill>
                          <a:effectLst/>
                          <a:latin typeface="Calibri" panose="020F0502020204030204" pitchFamily="34" charset="0"/>
                        </a:rPr>
                        <a:t>2</a:t>
                      </a:r>
                    </a:p>
                  </a:txBody>
                  <a:tcPr marL="7620" marR="7620" marT="7620" marB="0" anchor="ctr"/>
                </a:tc>
                <a:tc>
                  <a:txBody>
                    <a:bodyPr/>
                    <a:lstStyle/>
                    <a:p>
                      <a:pPr algn="l" fontAlgn="b"/>
                      <a:r>
                        <a:rPr lang="en-US" sz="1200" b="0" i="0" u="none" strike="noStrike" dirty="0">
                          <a:solidFill>
                            <a:schemeClr val="tx1"/>
                          </a:solidFill>
                          <a:effectLst/>
                          <a:latin typeface="Calibri" panose="020F0502020204030204" pitchFamily="34" charset="0"/>
                        </a:rPr>
                        <a:t>Albert Abreu</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26</a:t>
                      </a:r>
                    </a:p>
                  </a:txBody>
                  <a:tcPr marL="7620" marR="7620" marT="7620" marB="0" anchor="ctr"/>
                </a:tc>
                <a:tc>
                  <a:txBody>
                    <a:bodyPr/>
                    <a:lstStyle/>
                    <a:p>
                      <a:pPr marL="0" algn="ctr" defTabSz="914400" rtl="0" eaLnBrk="1" fontAlgn="b" latinLnBrk="0" hangingPunct="1"/>
                      <a:r>
                        <a:rPr lang="en-US" sz="1200" b="0" i="0" u="none" strike="noStrike" kern="1200" dirty="0">
                          <a:solidFill>
                            <a:schemeClr val="tx1"/>
                          </a:solidFill>
                          <a:effectLst/>
                          <a:latin typeface="Calibri" panose="020F0502020204030204" pitchFamily="34" charset="0"/>
                          <a:ea typeface="+mn-ea"/>
                          <a:cs typeface="+mn-cs"/>
                        </a:rPr>
                        <a:t>TOT</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3.26</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33</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0</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11</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0</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0</a:t>
                      </a:r>
                    </a:p>
                  </a:txBody>
                  <a:tcPr marL="7620" marR="7620" marT="7620" marB="0" anchor="ctr"/>
                </a:tc>
                <a:extLst>
                  <a:ext uri="{0D108BD9-81ED-4DB2-BD59-A6C34878D82A}">
                    <a16:rowId xmlns:a16="http://schemas.microsoft.com/office/drawing/2014/main" val="1207438337"/>
                  </a:ext>
                </a:extLst>
              </a:tr>
              <a:tr h="370840">
                <a:tc>
                  <a:txBody>
                    <a:bodyPr/>
                    <a:lstStyle/>
                    <a:p>
                      <a:pPr algn="ctr" fontAlgn="b"/>
                      <a:r>
                        <a:rPr lang="en-US" sz="1200" b="0" i="0" u="none" strike="noStrike">
                          <a:solidFill>
                            <a:schemeClr val="tx1"/>
                          </a:solidFill>
                          <a:effectLst/>
                          <a:latin typeface="Calibri" panose="020F0502020204030204" pitchFamily="34" charset="0"/>
                        </a:rPr>
                        <a:t>3</a:t>
                      </a:r>
                    </a:p>
                  </a:txBody>
                  <a:tcPr marL="7620" marR="7620" marT="7620" marB="0" anchor="ctr"/>
                </a:tc>
                <a:tc>
                  <a:txBody>
                    <a:bodyPr/>
                    <a:lstStyle/>
                    <a:p>
                      <a:pPr algn="l" fontAlgn="b"/>
                      <a:r>
                        <a:rPr lang="en-US" sz="1200" b="0" i="0" u="none" strike="noStrike" dirty="0">
                          <a:solidFill>
                            <a:schemeClr val="tx1"/>
                          </a:solidFill>
                          <a:effectLst/>
                          <a:latin typeface="Calibri" panose="020F0502020204030204" pitchFamily="34" charset="0"/>
                        </a:rPr>
                        <a:t>Albert Abreu</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26</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TEX</a:t>
                      </a:r>
                    </a:p>
                  </a:txBody>
                  <a:tcPr marL="7620" marR="7620" marT="7620" marB="0" anchor="ctr"/>
                </a:tc>
                <a:tc>
                  <a:txBody>
                    <a:bodyPr/>
                    <a:lstStyle/>
                    <a:p>
                      <a:pPr marL="0" algn="ctr" defTabSz="914400" rtl="0" eaLnBrk="1" fontAlgn="b" latinLnBrk="0" hangingPunct="1"/>
                      <a:r>
                        <a:rPr lang="en-US" sz="1200" b="0" i="0" u="none" strike="noStrike" kern="1200" dirty="0">
                          <a:solidFill>
                            <a:schemeClr val="tx1"/>
                          </a:solidFill>
                          <a:effectLst/>
                          <a:latin typeface="Calibri" panose="020F0502020204030204" pitchFamily="34" charset="0"/>
                          <a:ea typeface="+mn-ea"/>
                          <a:cs typeface="+mn-cs"/>
                        </a:rPr>
                        <a:t>3.12</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7</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0</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0</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0</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0</a:t>
                      </a:r>
                    </a:p>
                  </a:txBody>
                  <a:tcPr marL="7620" marR="7620" marT="7620" marB="0" anchor="ctr"/>
                </a:tc>
                <a:extLst>
                  <a:ext uri="{0D108BD9-81ED-4DB2-BD59-A6C34878D82A}">
                    <a16:rowId xmlns:a16="http://schemas.microsoft.com/office/drawing/2014/main" val="755926469"/>
                  </a:ext>
                </a:extLst>
              </a:tr>
              <a:tr h="370840">
                <a:tc>
                  <a:txBody>
                    <a:bodyPr/>
                    <a:lstStyle/>
                    <a:p>
                      <a:pPr algn="ctr" fontAlgn="b"/>
                      <a:r>
                        <a:rPr lang="en-US" sz="1200" b="0" i="0" u="none" strike="noStrike">
                          <a:solidFill>
                            <a:schemeClr val="tx1"/>
                          </a:solidFill>
                          <a:effectLst/>
                          <a:latin typeface="Calibri" panose="020F0502020204030204" pitchFamily="34" charset="0"/>
                        </a:rPr>
                        <a:t>4</a:t>
                      </a:r>
                    </a:p>
                  </a:txBody>
                  <a:tcPr marL="7620" marR="7620" marT="7620" marB="0" anchor="ctr"/>
                </a:tc>
                <a:tc>
                  <a:txBody>
                    <a:bodyPr/>
                    <a:lstStyle/>
                    <a:p>
                      <a:pPr algn="l" fontAlgn="b"/>
                      <a:r>
                        <a:rPr lang="en-US" sz="1200" b="0" i="0" u="none" strike="noStrike" dirty="0">
                          <a:solidFill>
                            <a:schemeClr val="tx1"/>
                          </a:solidFill>
                          <a:effectLst/>
                          <a:latin typeface="Calibri" panose="020F0502020204030204" pitchFamily="34" charset="0"/>
                        </a:rPr>
                        <a:t>Albert Abreu</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26</a:t>
                      </a:r>
                    </a:p>
                  </a:txBody>
                  <a:tcPr marL="7620" marR="7620" marT="7620" marB="0" anchor="ctr"/>
                </a:tc>
                <a:tc>
                  <a:txBody>
                    <a:bodyPr/>
                    <a:lstStyle/>
                    <a:p>
                      <a:pPr marL="0" algn="ctr" defTabSz="914400" rtl="0" eaLnBrk="1" fontAlgn="b" latinLnBrk="0" hangingPunct="1"/>
                      <a:r>
                        <a:rPr lang="en-US" sz="1200" b="0" i="0" u="none" strike="noStrike" kern="1200" dirty="0">
                          <a:solidFill>
                            <a:schemeClr val="tx1"/>
                          </a:solidFill>
                          <a:effectLst/>
                          <a:latin typeface="Calibri" panose="020F0502020204030204" pitchFamily="34" charset="0"/>
                          <a:ea typeface="+mn-ea"/>
                          <a:cs typeface="+mn-cs"/>
                        </a:rPr>
                        <a:t>KCR</a:t>
                      </a:r>
                    </a:p>
                  </a:txBody>
                  <a:tcPr marL="7620" marR="7620" marT="7620" marB="0" anchor="ctr"/>
                </a:tc>
                <a:tc>
                  <a:txBody>
                    <a:bodyPr/>
                    <a:lstStyle/>
                    <a:p>
                      <a:pPr marL="0" algn="ctr" defTabSz="914400" rtl="0" eaLnBrk="1" fontAlgn="b" latinLnBrk="0" hangingPunct="1"/>
                      <a:r>
                        <a:rPr lang="en-US" sz="1200" b="0" i="0" u="none" strike="noStrike" kern="1200" dirty="0">
                          <a:solidFill>
                            <a:schemeClr val="tx1"/>
                          </a:solidFill>
                          <a:effectLst/>
                          <a:latin typeface="Calibri" panose="020F0502020204030204" pitchFamily="34" charset="0"/>
                          <a:ea typeface="+mn-ea"/>
                          <a:cs typeface="+mn-cs"/>
                        </a:rPr>
                        <a:t>4.15</a:t>
                      </a:r>
                    </a:p>
                  </a:txBody>
                  <a:tcPr marL="7620" marR="7620" marT="7620" marB="0" anchor="ctr"/>
                </a:tc>
                <a:tc>
                  <a:txBody>
                    <a:bodyPr/>
                    <a:lstStyle/>
                    <a:p>
                      <a:pPr marL="0" algn="ctr" defTabSz="914400" rtl="0" eaLnBrk="1" fontAlgn="b" latinLnBrk="0" hangingPunct="1"/>
                      <a:r>
                        <a:rPr lang="en-US" sz="1200" b="0" i="0" u="none" strike="noStrike" kern="1200" dirty="0">
                          <a:solidFill>
                            <a:schemeClr val="tx1"/>
                          </a:solidFill>
                          <a:effectLst/>
                          <a:latin typeface="Calibri" panose="020F0502020204030204" pitchFamily="34" charset="0"/>
                          <a:ea typeface="+mn-ea"/>
                          <a:cs typeface="+mn-cs"/>
                        </a:rPr>
                        <a:t>4</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0</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3</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0</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0</a:t>
                      </a:r>
                    </a:p>
                  </a:txBody>
                  <a:tcPr marL="7620" marR="7620" marT="7620" marB="0" anchor="ctr"/>
                </a:tc>
                <a:extLst>
                  <a:ext uri="{0D108BD9-81ED-4DB2-BD59-A6C34878D82A}">
                    <a16:rowId xmlns:a16="http://schemas.microsoft.com/office/drawing/2014/main" val="4092665212"/>
                  </a:ext>
                </a:extLst>
              </a:tr>
              <a:tr h="370840">
                <a:tc>
                  <a:txBody>
                    <a:bodyPr/>
                    <a:lstStyle/>
                    <a:p>
                      <a:pPr algn="ctr" fontAlgn="b"/>
                      <a:r>
                        <a:rPr lang="en-US" sz="1200" b="0" i="0" u="none" strike="noStrike">
                          <a:solidFill>
                            <a:schemeClr val="tx1"/>
                          </a:solidFill>
                          <a:effectLst/>
                          <a:latin typeface="Calibri" panose="020F0502020204030204" pitchFamily="34" charset="0"/>
                        </a:rPr>
                        <a:t>5</a:t>
                      </a:r>
                    </a:p>
                  </a:txBody>
                  <a:tcPr marL="7620" marR="7620" marT="7620" marB="0" anchor="ctr"/>
                </a:tc>
                <a:tc>
                  <a:txBody>
                    <a:bodyPr/>
                    <a:lstStyle/>
                    <a:p>
                      <a:pPr algn="l" fontAlgn="b"/>
                      <a:r>
                        <a:rPr lang="en-US" sz="1200" b="0" i="0" u="none" strike="noStrike" dirty="0">
                          <a:solidFill>
                            <a:schemeClr val="tx1"/>
                          </a:solidFill>
                          <a:effectLst/>
                          <a:latin typeface="Calibri" panose="020F0502020204030204" pitchFamily="34" charset="0"/>
                        </a:rPr>
                        <a:t>Albert Abreu</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26</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NYY</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3.16</a:t>
                      </a:r>
                    </a:p>
                  </a:txBody>
                  <a:tcPr marL="7620" marR="7620" marT="7620" marB="0" anchor="ctr"/>
                </a:tc>
                <a:tc>
                  <a:txBody>
                    <a:bodyPr/>
                    <a:lstStyle/>
                    <a:p>
                      <a:pPr marL="0" algn="ctr" defTabSz="914400" rtl="0" eaLnBrk="1" fontAlgn="b" latinLnBrk="0" hangingPunct="1"/>
                      <a:r>
                        <a:rPr lang="en-US" sz="1200" b="0" i="0" u="none" strike="noStrike" kern="1200" dirty="0">
                          <a:solidFill>
                            <a:schemeClr val="tx1"/>
                          </a:solidFill>
                          <a:effectLst/>
                          <a:latin typeface="Calibri" panose="020F0502020204030204" pitchFamily="34" charset="0"/>
                          <a:ea typeface="+mn-ea"/>
                          <a:cs typeface="+mn-cs"/>
                        </a:rPr>
                        <a:t>22</a:t>
                      </a:r>
                    </a:p>
                  </a:txBody>
                  <a:tcPr marL="7620" marR="7620" marT="7620" marB="0" anchor="ctr"/>
                </a:tc>
                <a:tc>
                  <a:txBody>
                    <a:bodyPr/>
                    <a:lstStyle/>
                    <a:p>
                      <a:pPr marL="0" algn="ctr" defTabSz="914400" rtl="0" eaLnBrk="1" fontAlgn="b" latinLnBrk="0" hangingPunct="1"/>
                      <a:r>
                        <a:rPr lang="en-US" sz="1200" b="0" i="0" u="none" strike="noStrike" kern="1200" dirty="0">
                          <a:solidFill>
                            <a:schemeClr val="tx1"/>
                          </a:solidFill>
                          <a:effectLst/>
                          <a:latin typeface="Calibri" panose="020F0502020204030204" pitchFamily="34" charset="0"/>
                          <a:ea typeface="+mn-ea"/>
                          <a:cs typeface="+mn-cs"/>
                        </a:rPr>
                        <a:t>0</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8</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0</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0</a:t>
                      </a:r>
                    </a:p>
                  </a:txBody>
                  <a:tcPr marL="7620" marR="7620" marT="7620" marB="0" anchor="ctr"/>
                </a:tc>
                <a:extLst>
                  <a:ext uri="{0D108BD9-81ED-4DB2-BD59-A6C34878D82A}">
                    <a16:rowId xmlns:a16="http://schemas.microsoft.com/office/drawing/2014/main" val="1650280802"/>
                  </a:ext>
                </a:extLst>
              </a:tr>
              <a:tr h="370840">
                <a:tc>
                  <a:txBody>
                    <a:bodyPr/>
                    <a:lstStyle/>
                    <a:p>
                      <a:pPr algn="ctr" fontAlgn="b"/>
                      <a:r>
                        <a:rPr lang="en-US" sz="1200" b="0" i="0" u="none" strike="noStrike">
                          <a:solidFill>
                            <a:schemeClr val="tx1"/>
                          </a:solidFill>
                          <a:effectLst/>
                          <a:latin typeface="Calibri" panose="020F0502020204030204" pitchFamily="34" charset="0"/>
                        </a:rPr>
                        <a:t>6</a:t>
                      </a:r>
                    </a:p>
                  </a:txBody>
                  <a:tcPr marL="7620" marR="7620" marT="7620" marB="0" anchor="ctr"/>
                </a:tc>
                <a:tc>
                  <a:txBody>
                    <a:bodyPr/>
                    <a:lstStyle/>
                    <a:p>
                      <a:pPr algn="l" fontAlgn="b"/>
                      <a:r>
                        <a:rPr lang="en-US" sz="1200" b="0" i="0" u="none" strike="noStrike" dirty="0">
                          <a:solidFill>
                            <a:schemeClr val="tx1"/>
                          </a:solidFill>
                          <a:effectLst/>
                          <a:latin typeface="Calibri" panose="020F0502020204030204" pitchFamily="34" charset="0"/>
                        </a:rPr>
                        <a:t>Bryan Abreu</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25</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HOU</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1.94</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55</a:t>
                      </a:r>
                    </a:p>
                  </a:txBody>
                  <a:tcPr marL="7620" marR="7620" marT="7620" marB="0" anchor="ctr"/>
                </a:tc>
                <a:tc>
                  <a:txBody>
                    <a:bodyPr/>
                    <a:lstStyle/>
                    <a:p>
                      <a:pPr marL="0" algn="ctr" defTabSz="914400" rtl="0" eaLnBrk="1" fontAlgn="b" latinLnBrk="0" hangingPunct="1"/>
                      <a:r>
                        <a:rPr lang="en-US" sz="1200" b="0" i="0" u="none" strike="noStrike" kern="1200" dirty="0">
                          <a:solidFill>
                            <a:schemeClr val="tx1"/>
                          </a:solidFill>
                          <a:effectLst/>
                          <a:latin typeface="Calibri" panose="020F0502020204030204" pitchFamily="34" charset="0"/>
                          <a:ea typeface="+mn-ea"/>
                          <a:cs typeface="+mn-cs"/>
                        </a:rPr>
                        <a:t>0</a:t>
                      </a:r>
                    </a:p>
                  </a:txBody>
                  <a:tcPr marL="7620" marR="7620" marT="7620" marB="0" anchor="ctr"/>
                </a:tc>
                <a:tc>
                  <a:txBody>
                    <a:bodyPr/>
                    <a:lstStyle/>
                    <a:p>
                      <a:pPr marL="0" algn="ctr" defTabSz="914400" rtl="0" eaLnBrk="1" fontAlgn="b" latinLnBrk="0" hangingPunct="1"/>
                      <a:r>
                        <a:rPr lang="en-US" sz="1200" b="0" i="0" u="none" strike="noStrike" kern="1200" dirty="0">
                          <a:solidFill>
                            <a:schemeClr val="tx1"/>
                          </a:solidFill>
                          <a:effectLst/>
                          <a:latin typeface="Calibri" panose="020F0502020204030204" pitchFamily="34" charset="0"/>
                          <a:ea typeface="+mn-ea"/>
                          <a:cs typeface="+mn-cs"/>
                        </a:rPr>
                        <a:t>18</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0</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2</a:t>
                      </a:r>
                    </a:p>
                  </a:txBody>
                  <a:tcPr marL="7620" marR="7620" marT="7620" marB="0" anchor="ctr"/>
                </a:tc>
                <a:extLst>
                  <a:ext uri="{0D108BD9-81ED-4DB2-BD59-A6C34878D82A}">
                    <a16:rowId xmlns:a16="http://schemas.microsoft.com/office/drawing/2014/main" val="3523049616"/>
                  </a:ext>
                </a:extLst>
              </a:tr>
              <a:tr h="370840">
                <a:tc>
                  <a:txBody>
                    <a:bodyPr/>
                    <a:lstStyle/>
                    <a:p>
                      <a:pPr algn="ctr" fontAlgn="b"/>
                      <a:r>
                        <a:rPr lang="en-US" sz="1200" b="0" i="0" u="none" strike="noStrike">
                          <a:solidFill>
                            <a:schemeClr val="tx1"/>
                          </a:solidFill>
                          <a:effectLst/>
                          <a:latin typeface="Calibri" panose="020F0502020204030204" pitchFamily="34" charset="0"/>
                        </a:rPr>
                        <a:t>7</a:t>
                      </a:r>
                    </a:p>
                  </a:txBody>
                  <a:tcPr marL="7620" marR="7620" marT="7620" marB="0" anchor="ctr"/>
                </a:tc>
                <a:tc>
                  <a:txBody>
                    <a:bodyPr/>
                    <a:lstStyle/>
                    <a:p>
                      <a:pPr algn="l" fontAlgn="b"/>
                      <a:r>
                        <a:rPr lang="en-US" sz="1200" b="0" i="0" u="none" strike="noStrike" dirty="0">
                          <a:solidFill>
                            <a:schemeClr val="tx1"/>
                          </a:solidFill>
                          <a:effectLst/>
                          <a:latin typeface="Calibri" panose="020F0502020204030204" pitchFamily="34" charset="0"/>
                        </a:rPr>
                        <a:t>Domingo Acevedo</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28</a:t>
                      </a:r>
                    </a:p>
                  </a:txBody>
                  <a:tcPr marL="7620" marR="7620" marT="7620" marB="0" anchor="ctr"/>
                </a:tc>
                <a:tc>
                  <a:txBody>
                    <a:bodyPr/>
                    <a:lstStyle/>
                    <a:p>
                      <a:pPr marL="0" algn="ctr" defTabSz="914400" rtl="0" eaLnBrk="1" fontAlgn="b" latinLnBrk="0" hangingPunct="1"/>
                      <a:r>
                        <a:rPr lang="en-US" sz="1200" b="0" i="0" u="none" strike="noStrike" kern="1200" dirty="0">
                          <a:solidFill>
                            <a:schemeClr val="tx1"/>
                          </a:solidFill>
                          <a:effectLst/>
                          <a:latin typeface="Calibri" panose="020F0502020204030204" pitchFamily="34" charset="0"/>
                          <a:ea typeface="+mn-ea"/>
                          <a:cs typeface="+mn-cs"/>
                        </a:rPr>
                        <a:t>OAK</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3.33</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70</a:t>
                      </a:r>
                    </a:p>
                  </a:txBody>
                  <a:tcPr marL="7620" marR="7620" marT="7620" marB="0" anchor="ctr"/>
                </a:tc>
                <a:tc>
                  <a:txBody>
                    <a:bodyPr/>
                    <a:lstStyle/>
                    <a:p>
                      <a:pPr marL="0" algn="ctr" defTabSz="914400" rtl="0" eaLnBrk="1" fontAlgn="b" latinLnBrk="0" hangingPunct="1"/>
                      <a:r>
                        <a:rPr lang="en-US" sz="1200" b="0" i="0" u="none" strike="noStrike" kern="1200">
                          <a:solidFill>
                            <a:schemeClr val="tx1"/>
                          </a:solidFill>
                          <a:effectLst/>
                          <a:latin typeface="Calibri" panose="020F0502020204030204" pitchFamily="34" charset="0"/>
                          <a:ea typeface="+mn-ea"/>
                          <a:cs typeface="+mn-cs"/>
                        </a:rPr>
                        <a:t>0</a:t>
                      </a:r>
                    </a:p>
                  </a:txBody>
                  <a:tcPr marL="7620" marR="7620" marT="7620" marB="0" anchor="ctr"/>
                </a:tc>
                <a:tc>
                  <a:txBody>
                    <a:bodyPr/>
                    <a:lstStyle/>
                    <a:p>
                      <a:pPr marL="0" algn="ctr" defTabSz="914400" rtl="0" eaLnBrk="1" fontAlgn="b" latinLnBrk="0" hangingPunct="1"/>
                      <a:r>
                        <a:rPr lang="en-US" sz="1200" b="0" i="0" u="none" strike="noStrike" kern="1200" dirty="0">
                          <a:solidFill>
                            <a:schemeClr val="tx1"/>
                          </a:solidFill>
                          <a:effectLst/>
                          <a:latin typeface="Calibri" panose="020F0502020204030204" pitchFamily="34" charset="0"/>
                          <a:ea typeface="+mn-ea"/>
                          <a:cs typeface="+mn-cs"/>
                        </a:rPr>
                        <a:t>12</a:t>
                      </a:r>
                    </a:p>
                  </a:txBody>
                  <a:tcPr marL="7620" marR="7620" marT="7620" marB="0" anchor="ctr"/>
                </a:tc>
                <a:tc>
                  <a:txBody>
                    <a:bodyPr/>
                    <a:lstStyle/>
                    <a:p>
                      <a:pPr marL="0" algn="ctr" defTabSz="914400" rtl="0" eaLnBrk="1" fontAlgn="b" latinLnBrk="0" hangingPunct="1"/>
                      <a:r>
                        <a:rPr lang="en-US" sz="1200" b="0" i="0" u="none" strike="noStrike" kern="1200" dirty="0">
                          <a:solidFill>
                            <a:schemeClr val="tx1"/>
                          </a:solidFill>
                          <a:effectLst/>
                          <a:latin typeface="Calibri" panose="020F0502020204030204" pitchFamily="34" charset="0"/>
                          <a:ea typeface="+mn-ea"/>
                          <a:cs typeface="+mn-cs"/>
                        </a:rPr>
                        <a:t>0</a:t>
                      </a:r>
                    </a:p>
                  </a:txBody>
                  <a:tcPr marL="7620" marR="7620" marT="7620" marB="0" anchor="ctr"/>
                </a:tc>
                <a:tc>
                  <a:txBody>
                    <a:bodyPr/>
                    <a:lstStyle/>
                    <a:p>
                      <a:pPr marL="0" algn="ctr" defTabSz="914400" rtl="0" eaLnBrk="1" fontAlgn="b" latinLnBrk="0" hangingPunct="1"/>
                      <a:r>
                        <a:rPr lang="en-US" sz="1200" b="0" i="0" u="none" strike="noStrike" kern="1200" dirty="0">
                          <a:solidFill>
                            <a:schemeClr val="tx1"/>
                          </a:solidFill>
                          <a:effectLst/>
                          <a:latin typeface="Calibri" panose="020F0502020204030204" pitchFamily="34" charset="0"/>
                          <a:ea typeface="+mn-ea"/>
                          <a:cs typeface="+mn-cs"/>
                        </a:rPr>
                        <a:t>4</a:t>
                      </a:r>
                    </a:p>
                  </a:txBody>
                  <a:tcPr marL="7620" marR="7620" marT="7620" marB="0" anchor="ctr"/>
                </a:tc>
                <a:extLst>
                  <a:ext uri="{0D108BD9-81ED-4DB2-BD59-A6C34878D82A}">
                    <a16:rowId xmlns:a16="http://schemas.microsoft.com/office/drawing/2014/main" val="3472110191"/>
                  </a:ext>
                </a:extLst>
              </a:tr>
            </a:tbl>
          </a:graphicData>
        </a:graphic>
      </p:graphicFrame>
      <p:sp>
        <p:nvSpPr>
          <p:cNvPr id="13" name="TextBox 12">
            <a:extLst>
              <a:ext uri="{FF2B5EF4-FFF2-40B4-BE49-F238E27FC236}">
                <a16:creationId xmlns:a16="http://schemas.microsoft.com/office/drawing/2014/main" id="{363CCEDC-6292-A666-2CF0-34BAB24C8969}"/>
              </a:ext>
            </a:extLst>
          </p:cNvPr>
          <p:cNvSpPr txBox="1"/>
          <p:nvPr/>
        </p:nvSpPr>
        <p:spPr>
          <a:xfrm>
            <a:off x="2032000" y="5914495"/>
            <a:ext cx="4796118" cy="338554"/>
          </a:xfrm>
          <a:prstGeom prst="rect">
            <a:avLst/>
          </a:prstGeom>
          <a:noFill/>
        </p:spPr>
        <p:txBody>
          <a:bodyPr wrap="square" rtlCol="0">
            <a:spAutoFit/>
          </a:bodyPr>
          <a:lstStyle/>
          <a:p>
            <a:pPr marL="285750" indent="-285750">
              <a:buFont typeface="Arial" panose="020B0604020202020204" pitchFamily="34" charset="0"/>
              <a:buChar char="•"/>
            </a:pPr>
            <a:r>
              <a:rPr lang="en-US" sz="1600" kern="100" dirty="0">
                <a:solidFill>
                  <a:schemeClr val="accent6">
                    <a:lumMod val="60000"/>
                    <a:lumOff val="40000"/>
                  </a:schemeClr>
                </a:solidFill>
                <a:effectLst/>
                <a:latin typeface="Arial" panose="020B0604020202020204" pitchFamily="34" charset="0"/>
                <a:ea typeface="AR PL SungtiL GB"/>
                <a:cs typeface="Arial" panose="020B0604020202020204" pitchFamily="34" charset="0"/>
              </a:rPr>
              <a:t>1068 rows and 35 columns</a:t>
            </a:r>
            <a:endParaRPr lang="en-US" sz="1600" dirty="0">
              <a:solidFill>
                <a:schemeClr val="accent6">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793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Preprocessing</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Pitcher’s Performance Prediction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3" name="TextBox 12">
            <a:extLst>
              <a:ext uri="{FF2B5EF4-FFF2-40B4-BE49-F238E27FC236}">
                <a16:creationId xmlns:a16="http://schemas.microsoft.com/office/drawing/2014/main" id="{363CCEDC-6292-A666-2CF0-34BAB24C8969}"/>
              </a:ext>
            </a:extLst>
          </p:cNvPr>
          <p:cNvSpPr txBox="1"/>
          <p:nvPr/>
        </p:nvSpPr>
        <p:spPr>
          <a:xfrm>
            <a:off x="2221992" y="2299602"/>
            <a:ext cx="8795632" cy="923330"/>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Liberation Serif"/>
                <a:ea typeface="AR PL SungtiL GB"/>
                <a:cs typeface="Lohit Devanagari"/>
              </a:rPr>
              <a:t>R</a:t>
            </a:r>
            <a:r>
              <a:rPr lang="en-US" kern="100" dirty="0">
                <a:latin typeface="Liberation Serif"/>
              </a:rPr>
              <a:t>edunda</a:t>
            </a:r>
            <a:r>
              <a:rPr lang="en-US" sz="1800" kern="100" dirty="0">
                <a:effectLst/>
                <a:latin typeface="Liberation Serif"/>
                <a:ea typeface="AR PL SungtiL GB"/>
                <a:cs typeface="Lohit Devanagari"/>
              </a:rPr>
              <a:t>nt stats which are a combination of 2 or more stats were removed.</a:t>
            </a:r>
          </a:p>
          <a:p>
            <a:pPr marL="285750" indent="-285750">
              <a:buFont typeface="Arial" panose="020B0604020202020204" pitchFamily="34" charset="0"/>
              <a:buChar char="•"/>
            </a:pPr>
            <a:r>
              <a:rPr lang="en-US" kern="100" dirty="0">
                <a:latin typeface="Liberation Serif"/>
                <a:ea typeface="AR PL SungtiL GB"/>
                <a:cs typeface="Lohit Devanagari"/>
              </a:rPr>
              <a:t>T</a:t>
            </a:r>
            <a:r>
              <a:rPr lang="en-US" sz="1800" kern="100" dirty="0">
                <a:effectLst/>
                <a:latin typeface="Liberation Serif"/>
                <a:ea typeface="AR PL SungtiL GB"/>
                <a:cs typeface="Lohit Devanagari"/>
              </a:rPr>
              <a:t>uples were grouped based on the name of the player and averaged.</a:t>
            </a:r>
          </a:p>
          <a:p>
            <a:pPr marL="285750" indent="-285750">
              <a:buFont typeface="Arial" panose="020B0604020202020204" pitchFamily="34" charset="0"/>
              <a:buChar char="•"/>
            </a:pPr>
            <a:r>
              <a:rPr lang="en-US" kern="100" dirty="0">
                <a:latin typeface="Liberation Serif"/>
                <a:ea typeface="AR PL SungtiL GB"/>
                <a:cs typeface="Lohit Devanagari"/>
              </a:rPr>
              <a:t>R</a:t>
            </a:r>
            <a:r>
              <a:rPr lang="en-US" sz="1800" kern="100" dirty="0">
                <a:effectLst/>
                <a:latin typeface="Liberation Serif"/>
                <a:ea typeface="AR PL SungtiL GB"/>
                <a:cs typeface="Lohit Devanagari"/>
              </a:rPr>
              <a:t>emoved the stats of the pitchers who pitched less than 9 innings (1 match)</a:t>
            </a:r>
            <a:endParaRPr lang="en-US" sz="16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BE6E365-3889-8F81-A0A6-94F5177253FB}"/>
              </a:ext>
            </a:extLst>
          </p:cNvPr>
          <p:cNvSpPr txBox="1"/>
          <p:nvPr/>
        </p:nvSpPr>
        <p:spPr>
          <a:xfrm>
            <a:off x="2230957" y="3538286"/>
            <a:ext cx="7422777" cy="646331"/>
          </a:xfrm>
          <a:prstGeom prst="rect">
            <a:avLst/>
          </a:prstGeom>
          <a:noFill/>
        </p:spPr>
        <p:txBody>
          <a:bodyPr wrap="square" rtlCol="0">
            <a:spAutoFit/>
          </a:bodyPr>
          <a:lstStyle/>
          <a:p>
            <a:pPr algn="ctr"/>
            <a:r>
              <a:rPr lang="en-US" sz="1800" kern="100" dirty="0">
                <a:solidFill>
                  <a:schemeClr val="accent1">
                    <a:lumMod val="50000"/>
                  </a:schemeClr>
                </a:solidFill>
                <a:effectLst/>
                <a:latin typeface="+mj-lt"/>
                <a:ea typeface="AR PL SungtiL GB"/>
                <a:cs typeface="Lohit Devanagari"/>
              </a:rPr>
              <a:t>Score = (9*(SO/IP)) / (FIP + ERA)</a:t>
            </a:r>
          </a:p>
          <a:p>
            <a:endParaRPr lang="en-US" dirty="0"/>
          </a:p>
        </p:txBody>
      </p:sp>
      <p:sp>
        <p:nvSpPr>
          <p:cNvPr id="4" name="TextBox 3">
            <a:extLst>
              <a:ext uri="{FF2B5EF4-FFF2-40B4-BE49-F238E27FC236}">
                <a16:creationId xmlns:a16="http://schemas.microsoft.com/office/drawing/2014/main" id="{64CB17BE-C0FB-FEB5-C096-81A72028DE7F}"/>
              </a:ext>
            </a:extLst>
          </p:cNvPr>
          <p:cNvSpPr txBox="1"/>
          <p:nvPr/>
        </p:nvSpPr>
        <p:spPr>
          <a:xfrm>
            <a:off x="2526792" y="3936379"/>
            <a:ext cx="7413812" cy="1477328"/>
          </a:xfrm>
          <a:prstGeom prst="rect">
            <a:avLst/>
          </a:prstGeom>
          <a:noFill/>
        </p:spPr>
        <p:txBody>
          <a:bodyPr wrap="square" rtlCol="0">
            <a:spAutoFit/>
          </a:bodyPr>
          <a:lstStyle/>
          <a:p>
            <a:pPr marL="0" marR="0">
              <a:spcBef>
                <a:spcPts val="0"/>
              </a:spcBef>
              <a:spcAft>
                <a:spcPts val="0"/>
              </a:spcAft>
            </a:pPr>
            <a:r>
              <a:rPr lang="en-US" sz="1800" kern="100" dirty="0">
                <a:effectLst/>
                <a:latin typeface="Liberation Serif"/>
                <a:ea typeface="AR PL SungtiL GB"/>
                <a:cs typeface="Lohit Devanagari"/>
              </a:rPr>
              <a:t>SO: Strikeouts</a:t>
            </a:r>
          </a:p>
          <a:p>
            <a:pPr marL="0" marR="0">
              <a:spcBef>
                <a:spcPts val="0"/>
              </a:spcBef>
              <a:spcAft>
                <a:spcPts val="0"/>
              </a:spcAft>
            </a:pPr>
            <a:r>
              <a:rPr lang="en-US" sz="1800" kern="100" dirty="0">
                <a:effectLst/>
                <a:latin typeface="Liberation Serif"/>
                <a:ea typeface="AR PL SungtiL GB"/>
                <a:cs typeface="Lohit Devanagari"/>
              </a:rPr>
              <a:t>IP: Innings pitched</a:t>
            </a:r>
          </a:p>
          <a:p>
            <a:pPr marL="0" marR="0">
              <a:spcBef>
                <a:spcPts val="0"/>
              </a:spcBef>
              <a:spcAft>
                <a:spcPts val="0"/>
              </a:spcAft>
            </a:pPr>
            <a:r>
              <a:rPr lang="en-US" sz="1800" kern="100" dirty="0">
                <a:effectLst/>
                <a:latin typeface="Liberation Serif"/>
                <a:ea typeface="AR PL SungtiL GB"/>
                <a:cs typeface="Lohit Devanagari"/>
              </a:rPr>
              <a:t>FIP: Fielding independent pitching</a:t>
            </a:r>
          </a:p>
          <a:p>
            <a:pPr marL="0" marR="0">
              <a:spcBef>
                <a:spcPts val="0"/>
              </a:spcBef>
              <a:spcAft>
                <a:spcPts val="0"/>
              </a:spcAft>
            </a:pPr>
            <a:r>
              <a:rPr lang="en-US" sz="1800" kern="100" dirty="0">
                <a:effectLst/>
                <a:latin typeface="Liberation Serif"/>
                <a:ea typeface="AR PL SungtiL GB"/>
                <a:cs typeface="Lohit Devanagari"/>
              </a:rPr>
              <a:t>ERA: 9 * ER / IP</a:t>
            </a:r>
          </a:p>
          <a:p>
            <a:endParaRPr lang="en-US" dirty="0"/>
          </a:p>
        </p:txBody>
      </p:sp>
      <p:sp>
        <p:nvSpPr>
          <p:cNvPr id="5" name="TextBox 4">
            <a:extLst>
              <a:ext uri="{FF2B5EF4-FFF2-40B4-BE49-F238E27FC236}">
                <a16:creationId xmlns:a16="http://schemas.microsoft.com/office/drawing/2014/main" id="{2CAE6926-8D52-E72C-D27B-17E0CEE81F54}"/>
              </a:ext>
            </a:extLst>
          </p:cNvPr>
          <p:cNvSpPr txBox="1"/>
          <p:nvPr/>
        </p:nvSpPr>
        <p:spPr>
          <a:xfrm>
            <a:off x="2221992" y="5403767"/>
            <a:ext cx="7539317" cy="646331"/>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Liberation Serif"/>
                <a:ea typeface="AR PL SungtiL GB"/>
                <a:cs typeface="Lohit Devanagari"/>
              </a:rPr>
              <a:t>The dataset was then split into train and test sets with 66-34 percentage split.</a:t>
            </a:r>
          </a:p>
          <a:p>
            <a:pPr marL="285750" indent="-285750">
              <a:buFont typeface="Arial" panose="020B0604020202020204" pitchFamily="34" charset="0"/>
              <a:buChar char="•"/>
            </a:pPr>
            <a:r>
              <a:rPr lang="en-US" kern="100" dirty="0">
                <a:latin typeface="Liberation Serif"/>
                <a:ea typeface="AR PL SungtiL GB"/>
                <a:cs typeface="Lohit Devanagari"/>
              </a:rPr>
              <a:t>649 rows and 16 columns</a:t>
            </a:r>
            <a:r>
              <a:rPr lang="en-US" sz="1800" kern="100" dirty="0">
                <a:effectLst/>
                <a:latin typeface="Liberation Serif"/>
                <a:ea typeface="AR PL SungtiL GB"/>
                <a:cs typeface="Lohit Devanagari"/>
              </a:rPr>
              <a:t> </a:t>
            </a:r>
            <a:endParaRPr lang="en-US" dirty="0"/>
          </a:p>
        </p:txBody>
      </p:sp>
    </p:spTree>
    <p:extLst>
      <p:ext uri="{BB962C8B-B14F-4D97-AF65-F5344CB8AC3E}">
        <p14:creationId xmlns:p14="http://schemas.microsoft.com/office/powerpoint/2010/main" val="2437192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Preprocessing</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Pitcher’s Performance Prediction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8" name="TextBox 7">
            <a:extLst>
              <a:ext uri="{FF2B5EF4-FFF2-40B4-BE49-F238E27FC236}">
                <a16:creationId xmlns:a16="http://schemas.microsoft.com/office/drawing/2014/main" id="{6C2B25EA-B709-55CF-9CAC-31BB1BCA2CF2}"/>
              </a:ext>
            </a:extLst>
          </p:cNvPr>
          <p:cNvSpPr txBox="1"/>
          <p:nvPr/>
        </p:nvSpPr>
        <p:spPr>
          <a:xfrm>
            <a:off x="2898558" y="2468880"/>
            <a:ext cx="7126942" cy="369332"/>
          </a:xfrm>
          <a:prstGeom prst="rect">
            <a:avLst/>
          </a:prstGeom>
          <a:noFill/>
        </p:spPr>
        <p:txBody>
          <a:bodyPr wrap="square" rtlCol="0">
            <a:spAutoFit/>
          </a:bodyPr>
          <a:lstStyle/>
          <a:p>
            <a:pPr marL="285750" indent="-285750">
              <a:buFont typeface="Arial" panose="020B0604020202020204" pitchFamily="34" charset="0"/>
              <a:buChar char="•"/>
            </a:pPr>
            <a:r>
              <a:rPr lang="en-US" kern="100" dirty="0">
                <a:latin typeface="Liberation Serif"/>
              </a:rPr>
              <a:t>Finally, both train and test set were standardized</a:t>
            </a:r>
          </a:p>
        </p:txBody>
      </p:sp>
      <p:pic>
        <p:nvPicPr>
          <p:cNvPr id="10" name="Picture 9">
            <a:extLst>
              <a:ext uri="{FF2B5EF4-FFF2-40B4-BE49-F238E27FC236}">
                <a16:creationId xmlns:a16="http://schemas.microsoft.com/office/drawing/2014/main" id="{987813AA-AC6E-2443-1A53-B63F75D706E1}"/>
              </a:ext>
            </a:extLst>
          </p:cNvPr>
          <p:cNvPicPr>
            <a:picLocks noChangeAspect="1"/>
          </p:cNvPicPr>
          <p:nvPr/>
        </p:nvPicPr>
        <p:blipFill>
          <a:blip r:embed="rId2"/>
          <a:stretch>
            <a:fillRect/>
          </a:stretch>
        </p:blipFill>
        <p:spPr>
          <a:xfrm>
            <a:off x="1660567" y="3051310"/>
            <a:ext cx="4323249" cy="3349491"/>
          </a:xfrm>
          <a:prstGeom prst="rect">
            <a:avLst/>
          </a:prstGeom>
        </p:spPr>
      </p:pic>
      <p:pic>
        <p:nvPicPr>
          <p:cNvPr id="12" name="Picture 11">
            <a:extLst>
              <a:ext uri="{FF2B5EF4-FFF2-40B4-BE49-F238E27FC236}">
                <a16:creationId xmlns:a16="http://schemas.microsoft.com/office/drawing/2014/main" id="{D5C2432B-50D8-67A5-BAC7-59B50C370462}"/>
              </a:ext>
            </a:extLst>
          </p:cNvPr>
          <p:cNvPicPr>
            <a:picLocks noChangeAspect="1"/>
          </p:cNvPicPr>
          <p:nvPr/>
        </p:nvPicPr>
        <p:blipFill>
          <a:blip r:embed="rId3"/>
          <a:stretch>
            <a:fillRect/>
          </a:stretch>
        </p:blipFill>
        <p:spPr>
          <a:xfrm>
            <a:off x="6613830" y="3051310"/>
            <a:ext cx="4331538" cy="3349490"/>
          </a:xfrm>
          <a:prstGeom prst="rect">
            <a:avLst/>
          </a:prstGeom>
        </p:spPr>
      </p:pic>
    </p:spTree>
    <p:extLst>
      <p:ext uri="{BB962C8B-B14F-4D97-AF65-F5344CB8AC3E}">
        <p14:creationId xmlns:p14="http://schemas.microsoft.com/office/powerpoint/2010/main" val="20072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FEATURE SELECTION</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Pitcher’s Performance Prediction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8" name="TextBox 7">
            <a:extLst>
              <a:ext uri="{FF2B5EF4-FFF2-40B4-BE49-F238E27FC236}">
                <a16:creationId xmlns:a16="http://schemas.microsoft.com/office/drawing/2014/main" id="{6C2B25EA-B709-55CF-9CAC-31BB1BCA2CF2}"/>
              </a:ext>
            </a:extLst>
          </p:cNvPr>
          <p:cNvSpPr txBox="1"/>
          <p:nvPr/>
        </p:nvSpPr>
        <p:spPr>
          <a:xfrm>
            <a:off x="1895250" y="2468880"/>
            <a:ext cx="8398451" cy="369332"/>
          </a:xfrm>
          <a:prstGeom prst="rect">
            <a:avLst/>
          </a:prstGeom>
          <a:noFill/>
        </p:spPr>
        <p:txBody>
          <a:bodyPr wrap="square" rtlCol="0">
            <a:spAutoFit/>
          </a:bodyPr>
          <a:lstStyle/>
          <a:p>
            <a:r>
              <a:rPr lang="en-US" kern="100" dirty="0">
                <a:solidFill>
                  <a:schemeClr val="accent1">
                    <a:lumMod val="50000"/>
                  </a:schemeClr>
                </a:solidFill>
                <a:latin typeface="+mj-lt"/>
              </a:rPr>
              <a:t>score ~</a:t>
            </a:r>
            <a:r>
              <a:rPr lang="en-US" kern="100" dirty="0" err="1">
                <a:solidFill>
                  <a:schemeClr val="accent1">
                    <a:lumMod val="50000"/>
                  </a:schemeClr>
                </a:solidFill>
                <a:latin typeface="+mj-lt"/>
              </a:rPr>
              <a:t>Age+G+GS+GF+CG+IBB+IP+BF+SHO+SV+H+R+ER+BK+WP</a:t>
            </a:r>
            <a:endParaRPr lang="en-US" kern="100" dirty="0">
              <a:solidFill>
                <a:schemeClr val="accent1">
                  <a:lumMod val="50000"/>
                </a:schemeClr>
              </a:solidFill>
              <a:latin typeface="+mj-lt"/>
            </a:endParaRPr>
          </a:p>
        </p:txBody>
      </p:sp>
      <p:sp>
        <p:nvSpPr>
          <p:cNvPr id="3" name="TextBox 2">
            <a:extLst>
              <a:ext uri="{FF2B5EF4-FFF2-40B4-BE49-F238E27FC236}">
                <a16:creationId xmlns:a16="http://schemas.microsoft.com/office/drawing/2014/main" id="{AD876269-8F5D-9D8E-D216-10154338BC26}"/>
              </a:ext>
            </a:extLst>
          </p:cNvPr>
          <p:cNvSpPr txBox="1"/>
          <p:nvPr/>
        </p:nvSpPr>
        <p:spPr>
          <a:xfrm>
            <a:off x="1895250" y="3281082"/>
            <a:ext cx="8315550" cy="1477328"/>
          </a:xfrm>
          <a:prstGeom prst="rect">
            <a:avLst/>
          </a:prstGeom>
          <a:noFill/>
        </p:spPr>
        <p:txBody>
          <a:bodyPr wrap="square" rtlCol="0">
            <a:spAutoFit/>
          </a:bodyPr>
          <a:lstStyle/>
          <a:p>
            <a:pPr marL="285750" indent="-285750">
              <a:buFont typeface="Arial" panose="020B0604020202020204" pitchFamily="34" charset="0"/>
              <a:buChar char="•"/>
            </a:pPr>
            <a:r>
              <a:rPr lang="en-US" kern="100" dirty="0">
                <a:latin typeface="Liberation Serif"/>
              </a:rPr>
              <a:t>Global F-test: Model is significant.</a:t>
            </a:r>
          </a:p>
          <a:p>
            <a:pPr marL="285750" indent="-285750">
              <a:buFont typeface="Arial" panose="020B0604020202020204" pitchFamily="34" charset="0"/>
              <a:buChar char="•"/>
            </a:pPr>
            <a:r>
              <a:rPr lang="en-US" kern="100" dirty="0">
                <a:latin typeface="Liberation Serif"/>
              </a:rPr>
              <a:t>95% confidence.</a:t>
            </a:r>
          </a:p>
          <a:p>
            <a:pPr marL="285750" indent="-285750">
              <a:buFont typeface="Arial" panose="020B0604020202020204" pitchFamily="34" charset="0"/>
              <a:buChar char="•"/>
            </a:pPr>
            <a:r>
              <a:rPr lang="en-US" kern="100" dirty="0">
                <a:latin typeface="Liberation Serif"/>
              </a:rPr>
              <a:t>F-test on each estimate of each feature: Age, G, GF, IBB, BF,  SHO, SV, H, R are significant.</a:t>
            </a:r>
          </a:p>
          <a:p>
            <a:pPr marL="285750" indent="-285750">
              <a:buFont typeface="Arial" panose="020B0604020202020204" pitchFamily="34" charset="0"/>
              <a:buChar char="•"/>
            </a:pPr>
            <a:r>
              <a:rPr lang="en-US" kern="100" dirty="0">
                <a:latin typeface="Liberation Serif"/>
              </a:rPr>
              <a:t>T-test on each estimate of each feature: GS, CG, IP,  H are significant.</a:t>
            </a:r>
          </a:p>
        </p:txBody>
      </p:sp>
    </p:spTree>
    <p:extLst>
      <p:ext uri="{BB962C8B-B14F-4D97-AF65-F5344CB8AC3E}">
        <p14:creationId xmlns:p14="http://schemas.microsoft.com/office/powerpoint/2010/main" val="3786681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MODEL BUILDING</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Pitcher’s Performance Prediction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8" name="TextBox 7">
            <a:extLst>
              <a:ext uri="{FF2B5EF4-FFF2-40B4-BE49-F238E27FC236}">
                <a16:creationId xmlns:a16="http://schemas.microsoft.com/office/drawing/2014/main" id="{6C2B25EA-B709-55CF-9CAC-31BB1BCA2CF2}"/>
              </a:ext>
            </a:extLst>
          </p:cNvPr>
          <p:cNvSpPr txBox="1"/>
          <p:nvPr/>
        </p:nvSpPr>
        <p:spPr>
          <a:xfrm>
            <a:off x="1321509" y="3059668"/>
            <a:ext cx="2004397" cy="369332"/>
          </a:xfrm>
          <a:prstGeom prst="rect">
            <a:avLst/>
          </a:prstGeom>
          <a:noFill/>
        </p:spPr>
        <p:txBody>
          <a:bodyPr wrap="square" rtlCol="0">
            <a:spAutoFit/>
          </a:bodyPr>
          <a:lstStyle/>
          <a:p>
            <a:r>
              <a:rPr lang="en-US" kern="100" dirty="0">
                <a:solidFill>
                  <a:schemeClr val="accent1">
                    <a:lumMod val="50000"/>
                  </a:schemeClr>
                </a:solidFill>
                <a:latin typeface="+mj-lt"/>
              </a:rPr>
              <a:t>f-test features</a:t>
            </a:r>
          </a:p>
        </p:txBody>
      </p:sp>
      <p:sp>
        <p:nvSpPr>
          <p:cNvPr id="4" name="TextBox 3">
            <a:extLst>
              <a:ext uri="{FF2B5EF4-FFF2-40B4-BE49-F238E27FC236}">
                <a16:creationId xmlns:a16="http://schemas.microsoft.com/office/drawing/2014/main" id="{E00EC76D-6123-340E-65B1-B6B3D1D5F69A}"/>
              </a:ext>
            </a:extLst>
          </p:cNvPr>
          <p:cNvSpPr txBox="1"/>
          <p:nvPr/>
        </p:nvSpPr>
        <p:spPr>
          <a:xfrm>
            <a:off x="1321509" y="3835122"/>
            <a:ext cx="2004397" cy="369332"/>
          </a:xfrm>
          <a:prstGeom prst="rect">
            <a:avLst/>
          </a:prstGeom>
          <a:noFill/>
        </p:spPr>
        <p:txBody>
          <a:bodyPr wrap="square" rtlCol="0">
            <a:spAutoFit/>
          </a:bodyPr>
          <a:lstStyle/>
          <a:p>
            <a:r>
              <a:rPr lang="en-US" kern="100" dirty="0">
                <a:solidFill>
                  <a:schemeClr val="accent1">
                    <a:lumMod val="50000"/>
                  </a:schemeClr>
                </a:solidFill>
                <a:latin typeface="+mj-lt"/>
              </a:rPr>
              <a:t>t-test features</a:t>
            </a:r>
          </a:p>
        </p:txBody>
      </p:sp>
      <p:sp>
        <p:nvSpPr>
          <p:cNvPr id="5" name="TextBox 4">
            <a:extLst>
              <a:ext uri="{FF2B5EF4-FFF2-40B4-BE49-F238E27FC236}">
                <a16:creationId xmlns:a16="http://schemas.microsoft.com/office/drawing/2014/main" id="{AB533DBF-5F78-1136-780A-8965BB78A1CE}"/>
              </a:ext>
            </a:extLst>
          </p:cNvPr>
          <p:cNvSpPr txBox="1"/>
          <p:nvPr/>
        </p:nvSpPr>
        <p:spPr>
          <a:xfrm>
            <a:off x="1321509" y="4579724"/>
            <a:ext cx="2004397" cy="369332"/>
          </a:xfrm>
          <a:prstGeom prst="rect">
            <a:avLst/>
          </a:prstGeom>
          <a:noFill/>
        </p:spPr>
        <p:txBody>
          <a:bodyPr wrap="square" rtlCol="0">
            <a:spAutoFit/>
          </a:bodyPr>
          <a:lstStyle/>
          <a:p>
            <a:r>
              <a:rPr lang="en-US" kern="100" dirty="0">
                <a:solidFill>
                  <a:schemeClr val="accent1">
                    <a:lumMod val="50000"/>
                  </a:schemeClr>
                </a:solidFill>
                <a:latin typeface="+mj-lt"/>
              </a:rPr>
              <a:t>all features</a:t>
            </a:r>
          </a:p>
        </p:txBody>
      </p:sp>
      <p:sp>
        <p:nvSpPr>
          <p:cNvPr id="9" name="TextBox 8">
            <a:extLst>
              <a:ext uri="{FF2B5EF4-FFF2-40B4-BE49-F238E27FC236}">
                <a16:creationId xmlns:a16="http://schemas.microsoft.com/office/drawing/2014/main" id="{3910B8A3-3F8C-9818-A99C-3318B4EC455C}"/>
              </a:ext>
            </a:extLst>
          </p:cNvPr>
          <p:cNvSpPr txBox="1"/>
          <p:nvPr/>
        </p:nvSpPr>
        <p:spPr>
          <a:xfrm>
            <a:off x="4446819" y="3360894"/>
            <a:ext cx="2805628" cy="369332"/>
          </a:xfrm>
          <a:prstGeom prst="rect">
            <a:avLst/>
          </a:prstGeom>
          <a:noFill/>
        </p:spPr>
        <p:txBody>
          <a:bodyPr wrap="square" rtlCol="0">
            <a:spAutoFit/>
          </a:bodyPr>
          <a:lstStyle/>
          <a:p>
            <a:r>
              <a:rPr lang="en-US" kern="100" dirty="0">
                <a:solidFill>
                  <a:schemeClr val="accent1">
                    <a:lumMod val="50000"/>
                  </a:schemeClr>
                </a:solidFill>
                <a:latin typeface="+mj-lt"/>
              </a:rPr>
              <a:t>poly with interaction</a:t>
            </a:r>
          </a:p>
        </p:txBody>
      </p:sp>
      <p:sp>
        <p:nvSpPr>
          <p:cNvPr id="10" name="TextBox 9">
            <a:extLst>
              <a:ext uri="{FF2B5EF4-FFF2-40B4-BE49-F238E27FC236}">
                <a16:creationId xmlns:a16="http://schemas.microsoft.com/office/drawing/2014/main" id="{009DF9EF-0FC4-D970-E052-A356DD1FA978}"/>
              </a:ext>
            </a:extLst>
          </p:cNvPr>
          <p:cNvSpPr txBox="1"/>
          <p:nvPr/>
        </p:nvSpPr>
        <p:spPr>
          <a:xfrm>
            <a:off x="4446818" y="4204454"/>
            <a:ext cx="3271796" cy="369332"/>
          </a:xfrm>
          <a:prstGeom prst="rect">
            <a:avLst/>
          </a:prstGeom>
          <a:noFill/>
        </p:spPr>
        <p:txBody>
          <a:bodyPr wrap="square" rtlCol="0">
            <a:spAutoFit/>
          </a:bodyPr>
          <a:lstStyle/>
          <a:p>
            <a:r>
              <a:rPr lang="en-US" kern="100" dirty="0">
                <a:solidFill>
                  <a:schemeClr val="accent1">
                    <a:lumMod val="50000"/>
                  </a:schemeClr>
                </a:solidFill>
                <a:latin typeface="+mj-lt"/>
              </a:rPr>
              <a:t>poly without interaction</a:t>
            </a:r>
          </a:p>
        </p:txBody>
      </p:sp>
      <p:sp>
        <p:nvSpPr>
          <p:cNvPr id="11" name="TextBox 10">
            <a:extLst>
              <a:ext uri="{FF2B5EF4-FFF2-40B4-BE49-F238E27FC236}">
                <a16:creationId xmlns:a16="http://schemas.microsoft.com/office/drawing/2014/main" id="{4A15427D-F5A0-3C8E-C8F1-F5FDB7C527F2}"/>
              </a:ext>
            </a:extLst>
          </p:cNvPr>
          <p:cNvSpPr txBox="1"/>
          <p:nvPr/>
        </p:nvSpPr>
        <p:spPr>
          <a:xfrm>
            <a:off x="8624372" y="3360894"/>
            <a:ext cx="1595393" cy="369332"/>
          </a:xfrm>
          <a:prstGeom prst="rect">
            <a:avLst/>
          </a:prstGeom>
          <a:noFill/>
        </p:spPr>
        <p:txBody>
          <a:bodyPr wrap="square" rtlCol="0">
            <a:spAutoFit/>
          </a:bodyPr>
          <a:lstStyle/>
          <a:p>
            <a:r>
              <a:rPr lang="en-US" kern="100" dirty="0">
                <a:solidFill>
                  <a:schemeClr val="accent1">
                    <a:lumMod val="50000"/>
                  </a:schemeClr>
                </a:solidFill>
                <a:latin typeface="+mj-lt"/>
              </a:rPr>
              <a:t>Degree 1:2</a:t>
            </a:r>
          </a:p>
        </p:txBody>
      </p:sp>
      <p:sp>
        <p:nvSpPr>
          <p:cNvPr id="12" name="TextBox 11">
            <a:extLst>
              <a:ext uri="{FF2B5EF4-FFF2-40B4-BE49-F238E27FC236}">
                <a16:creationId xmlns:a16="http://schemas.microsoft.com/office/drawing/2014/main" id="{25B8DB8F-6D77-8F93-E260-EEC61F758E6F}"/>
              </a:ext>
            </a:extLst>
          </p:cNvPr>
          <p:cNvSpPr txBox="1"/>
          <p:nvPr/>
        </p:nvSpPr>
        <p:spPr>
          <a:xfrm>
            <a:off x="8624372" y="4210392"/>
            <a:ext cx="1595393" cy="369332"/>
          </a:xfrm>
          <a:prstGeom prst="rect">
            <a:avLst/>
          </a:prstGeom>
          <a:noFill/>
        </p:spPr>
        <p:txBody>
          <a:bodyPr wrap="square" rtlCol="0">
            <a:spAutoFit/>
          </a:bodyPr>
          <a:lstStyle/>
          <a:p>
            <a:r>
              <a:rPr lang="en-US" kern="100" dirty="0">
                <a:solidFill>
                  <a:schemeClr val="accent1">
                    <a:lumMod val="50000"/>
                  </a:schemeClr>
                </a:solidFill>
                <a:latin typeface="+mj-lt"/>
              </a:rPr>
              <a:t>Degree 1:5</a:t>
            </a:r>
          </a:p>
        </p:txBody>
      </p:sp>
      <p:cxnSp>
        <p:nvCxnSpPr>
          <p:cNvPr id="14" name="Straight Connector 13">
            <a:extLst>
              <a:ext uri="{FF2B5EF4-FFF2-40B4-BE49-F238E27FC236}">
                <a16:creationId xmlns:a16="http://schemas.microsoft.com/office/drawing/2014/main" id="{342F28A0-6110-E6AD-5B96-B855AEEDE9E3}"/>
              </a:ext>
            </a:extLst>
          </p:cNvPr>
          <p:cNvCxnSpPr>
            <a:cxnSpLocks/>
            <a:stCxn id="8" idx="3"/>
            <a:endCxn id="9" idx="1"/>
          </p:cNvCxnSpPr>
          <p:nvPr/>
        </p:nvCxnSpPr>
        <p:spPr>
          <a:xfrm>
            <a:off x="3325906" y="3244334"/>
            <a:ext cx="1120913" cy="3012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0DF4DBD-6E7B-F334-0346-BE342B5BE20A}"/>
              </a:ext>
            </a:extLst>
          </p:cNvPr>
          <p:cNvCxnSpPr>
            <a:cxnSpLocks/>
            <a:stCxn id="4" idx="3"/>
            <a:endCxn id="9" idx="1"/>
          </p:cNvCxnSpPr>
          <p:nvPr/>
        </p:nvCxnSpPr>
        <p:spPr>
          <a:xfrm flipV="1">
            <a:off x="3325906" y="3545560"/>
            <a:ext cx="1120913" cy="4742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C453CDD-FC47-8656-557B-AF8AE97E8F09}"/>
              </a:ext>
            </a:extLst>
          </p:cNvPr>
          <p:cNvCxnSpPr>
            <a:cxnSpLocks/>
            <a:stCxn id="5" idx="3"/>
            <a:endCxn id="9" idx="1"/>
          </p:cNvCxnSpPr>
          <p:nvPr/>
        </p:nvCxnSpPr>
        <p:spPr>
          <a:xfrm flipV="1">
            <a:off x="3325906" y="3545560"/>
            <a:ext cx="1120913" cy="12188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38478E4-C48D-6662-4933-25387C52FAF0}"/>
              </a:ext>
            </a:extLst>
          </p:cNvPr>
          <p:cNvCxnSpPr>
            <a:stCxn id="8" idx="3"/>
            <a:endCxn id="10" idx="1"/>
          </p:cNvCxnSpPr>
          <p:nvPr/>
        </p:nvCxnSpPr>
        <p:spPr>
          <a:xfrm>
            <a:off x="3325906" y="3244334"/>
            <a:ext cx="1120912" cy="114478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9D87601-E444-07B1-D9D8-469B7867594F}"/>
              </a:ext>
            </a:extLst>
          </p:cNvPr>
          <p:cNvCxnSpPr>
            <a:stCxn id="4" idx="3"/>
            <a:endCxn id="10" idx="1"/>
          </p:cNvCxnSpPr>
          <p:nvPr/>
        </p:nvCxnSpPr>
        <p:spPr>
          <a:xfrm>
            <a:off x="3325906" y="4019788"/>
            <a:ext cx="1120912"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4ABF9EE-A72A-CD51-EF5A-007B71460531}"/>
              </a:ext>
            </a:extLst>
          </p:cNvPr>
          <p:cNvCxnSpPr>
            <a:cxnSpLocks/>
            <a:stCxn id="5" idx="3"/>
            <a:endCxn id="10" idx="1"/>
          </p:cNvCxnSpPr>
          <p:nvPr/>
        </p:nvCxnSpPr>
        <p:spPr>
          <a:xfrm flipV="1">
            <a:off x="3325906" y="4389120"/>
            <a:ext cx="1120912" cy="3752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4F2315A-BF36-7CED-DE45-4B919B16B414}"/>
              </a:ext>
            </a:extLst>
          </p:cNvPr>
          <p:cNvCxnSpPr>
            <a:stCxn id="9" idx="3"/>
            <a:endCxn id="11" idx="1"/>
          </p:cNvCxnSpPr>
          <p:nvPr/>
        </p:nvCxnSpPr>
        <p:spPr>
          <a:xfrm>
            <a:off x="7252447" y="3545560"/>
            <a:ext cx="13719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B9DABEB-3DF1-6182-702F-072897B1E19E}"/>
              </a:ext>
            </a:extLst>
          </p:cNvPr>
          <p:cNvCxnSpPr>
            <a:stCxn id="10" idx="3"/>
            <a:endCxn id="12" idx="1"/>
          </p:cNvCxnSpPr>
          <p:nvPr/>
        </p:nvCxnSpPr>
        <p:spPr>
          <a:xfrm>
            <a:off x="7718614" y="4389120"/>
            <a:ext cx="905758" cy="593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E08AEAA-78FA-7E09-9042-34F01664F3B4}"/>
              </a:ext>
            </a:extLst>
          </p:cNvPr>
          <p:cNvSpPr txBox="1"/>
          <p:nvPr/>
        </p:nvSpPr>
        <p:spPr>
          <a:xfrm>
            <a:off x="1443318" y="5593976"/>
            <a:ext cx="9009529"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lumMod val="50000"/>
                  </a:schemeClr>
                </a:solidFill>
                <a:latin typeface="Liberation Serif"/>
              </a:rPr>
              <a:t>21 models were trained</a:t>
            </a:r>
          </a:p>
          <a:p>
            <a:pPr marL="285750" indent="-285750">
              <a:buFont typeface="Arial" panose="020B0604020202020204" pitchFamily="34" charset="0"/>
              <a:buChar char="•"/>
            </a:pPr>
            <a:r>
              <a:rPr lang="en-US" dirty="0">
                <a:solidFill>
                  <a:schemeClr val="accent1">
                    <a:lumMod val="50000"/>
                  </a:schemeClr>
                </a:solidFill>
                <a:latin typeface="Liberation Serif"/>
              </a:rPr>
              <a:t>L2 and L1 Regularization – 6 models</a:t>
            </a:r>
          </a:p>
        </p:txBody>
      </p:sp>
    </p:spTree>
    <p:extLst>
      <p:ext uri="{BB962C8B-B14F-4D97-AF65-F5344CB8AC3E}">
        <p14:creationId xmlns:p14="http://schemas.microsoft.com/office/powerpoint/2010/main" val="190525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883C648-E95A-5163-D3A6-5C74ED53AA19}"/>
              </a:ext>
            </a:extLst>
          </p:cNvPr>
          <p:cNvPicPr>
            <a:picLocks noChangeAspect="1"/>
          </p:cNvPicPr>
          <p:nvPr/>
        </p:nvPicPr>
        <p:blipFill>
          <a:blip r:embed="rId2"/>
          <a:stretch>
            <a:fillRect/>
          </a:stretch>
        </p:blipFill>
        <p:spPr>
          <a:xfrm>
            <a:off x="487320" y="255067"/>
            <a:ext cx="4228115" cy="3135521"/>
          </a:xfrm>
          <a:prstGeom prst="rect">
            <a:avLst/>
          </a:prstGeom>
        </p:spPr>
      </p:pic>
      <p:pic>
        <p:nvPicPr>
          <p:cNvPr id="24" name="Picture 23">
            <a:extLst>
              <a:ext uri="{FF2B5EF4-FFF2-40B4-BE49-F238E27FC236}">
                <a16:creationId xmlns:a16="http://schemas.microsoft.com/office/drawing/2014/main" id="{65E97240-D813-F91D-7B65-3D4B46DED787}"/>
              </a:ext>
            </a:extLst>
          </p:cNvPr>
          <p:cNvPicPr>
            <a:picLocks noChangeAspect="1"/>
          </p:cNvPicPr>
          <p:nvPr/>
        </p:nvPicPr>
        <p:blipFill>
          <a:blip r:embed="rId3"/>
          <a:stretch>
            <a:fillRect/>
          </a:stretch>
        </p:blipFill>
        <p:spPr>
          <a:xfrm>
            <a:off x="7135875" y="204360"/>
            <a:ext cx="4228116" cy="3145445"/>
          </a:xfrm>
          <a:prstGeom prst="rect">
            <a:avLst/>
          </a:prstGeom>
        </p:spPr>
      </p:pic>
      <p:pic>
        <p:nvPicPr>
          <p:cNvPr id="27" name="Picture 26">
            <a:extLst>
              <a:ext uri="{FF2B5EF4-FFF2-40B4-BE49-F238E27FC236}">
                <a16:creationId xmlns:a16="http://schemas.microsoft.com/office/drawing/2014/main" id="{B665FAFE-7B92-18B4-9DAA-B78FD66A384C}"/>
              </a:ext>
            </a:extLst>
          </p:cNvPr>
          <p:cNvPicPr>
            <a:picLocks noChangeAspect="1"/>
          </p:cNvPicPr>
          <p:nvPr/>
        </p:nvPicPr>
        <p:blipFill>
          <a:blip r:embed="rId4"/>
          <a:stretch>
            <a:fillRect/>
          </a:stretch>
        </p:blipFill>
        <p:spPr>
          <a:xfrm>
            <a:off x="3826693" y="3521616"/>
            <a:ext cx="4228115" cy="3182513"/>
          </a:xfrm>
          <a:prstGeom prst="rect">
            <a:avLst/>
          </a:prstGeom>
        </p:spPr>
      </p:pic>
    </p:spTree>
    <p:extLst>
      <p:ext uri="{BB962C8B-B14F-4D97-AF65-F5344CB8AC3E}">
        <p14:creationId xmlns:p14="http://schemas.microsoft.com/office/powerpoint/2010/main" val="351574185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{B52B1FF2-6360-44F5-BCD1-8522BA62DA83}tf78438558_win32</Template>
  <TotalTime>93</TotalTime>
  <Words>606</Words>
  <Application>Microsoft Office PowerPoint</Application>
  <PresentationFormat>Widescreen</PresentationFormat>
  <Paragraphs>142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Liberation Serif</vt:lpstr>
      <vt:lpstr>Sabon Next LT</vt:lpstr>
      <vt:lpstr>Office Theme</vt:lpstr>
      <vt:lpstr>Baseball Pitcher’s performance prediction </vt:lpstr>
      <vt:lpstr>AGENDA</vt:lpstr>
      <vt:lpstr>PRIMARY GOAL</vt:lpstr>
      <vt:lpstr>Dataset</vt:lpstr>
      <vt:lpstr>Preprocessing</vt:lpstr>
      <vt:lpstr>Preprocessing</vt:lpstr>
      <vt:lpstr>FEATURE SELECTION</vt:lpstr>
      <vt:lpstr>MODEL BUILDING</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Baseball Pitcher’s performance prediction </dc:title>
  <dc:subject/>
  <dc:creator>Swaroop Meher</dc:creator>
  <cp:lastModifiedBy>Swaroop Meher</cp:lastModifiedBy>
  <cp:revision>3</cp:revision>
  <dcterms:created xsi:type="dcterms:W3CDTF">2022-12-08T18:45:06Z</dcterms:created>
  <dcterms:modified xsi:type="dcterms:W3CDTF">2022-12-08T20:19:00Z</dcterms:modified>
</cp:coreProperties>
</file>