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2" r:id="rId5"/>
    <p:sldId id="275" r:id="rId6"/>
    <p:sldId id="276" r:id="rId7"/>
    <p:sldId id="277" r:id="rId8"/>
    <p:sldId id="298" r:id="rId9"/>
    <p:sldId id="299" r:id="rId10"/>
    <p:sldId id="297" r:id="rId11"/>
    <p:sldId id="300" r:id="rId12"/>
    <p:sldId id="301" r:id="rId13"/>
    <p:sldId id="302" r:id="rId14"/>
    <p:sldId id="303" r:id="rId15"/>
    <p:sldId id="304" r:id="rId16"/>
    <p:sldId id="305" r:id="rId17"/>
    <p:sldId id="306" r:id="rId18"/>
    <p:sldId id="307" r:id="rId19"/>
    <p:sldId id="308" r:id="rId20"/>
    <p:sldId id="309" r:id="rId21"/>
    <p:sldId id="310" r:id="rId22"/>
    <p:sldId id="278" r:id="rId23"/>
    <p:sldId id="31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53E"/>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2705" autoAdjust="0"/>
  </p:normalViewPr>
  <p:slideViewPr>
    <p:cSldViewPr snapToGrid="0" showGuides="1">
      <p:cViewPr varScale="1">
        <p:scale>
          <a:sx n="81" d="100"/>
          <a:sy n="81" d="100"/>
        </p:scale>
        <p:origin x="754"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11/8/2023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11/8/2023</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Hello everyone, I am Swaroop and today I am going to introduce Amazon SageMaker and what are its capabilities with a small application.</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422079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1253714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1031672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2464836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1710316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286758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3748715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544423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extLst>
      <p:ext uri="{BB962C8B-B14F-4D97-AF65-F5344CB8AC3E}">
        <p14:creationId xmlns:p14="http://schemas.microsoft.com/office/powerpoint/2010/main" val="166442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SageMaker enables effortless scaling of computing resources, allowing data scientists to handle projects of varying sizes without the complexities of resource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SageMaker seamlessly integrates with other AWS services, including Amazon S3, Lambda, and API Gateway, providing a holistic ecosystem for machine learning solutions. This integration simplifies data storage, data processing, and model deployment.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SageMaker offers an end-to-end platform for machine learning, covering data preparation, model development, training, deployment, and monitoring. This streamlining reduces the need for using multiple tools or services.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SageMaker Autopilot simplifies machine learning for users without extensive coding experience. It automates all the ML pipeline jobs.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While SageMaker provides customization options, complex or highly specialized machine learning models may require more effort to develop and deploy compared to fully custom solutions.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We’ll see what’s SageMaker, it’s role in ML/AI, the application, and pros and cons</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105028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800" dirty="0">
                <a:effectLst/>
                <a:latin typeface="Times New Roman" panose="02020603050405020304" pitchFamily="18" charset="0"/>
                <a:ea typeface="Calibri" panose="020F0502020204030204" pitchFamily="34" charset="0"/>
              </a:rPr>
              <a:t>Amazon SageMaker is a comprehensive machine learning (ML) cloud service offered by Amazon Web Services (AWS) that is designed to streamline and democratize the process of building, training, deploying, and managing machine learning models with fully managed infrastructure, tools, and workflows. Key features of Amazon SageMaker include a wide array of pre-built algorithms, support for popular frameworks like TensorFlow and </a:t>
            </a:r>
            <a:r>
              <a:rPr lang="en-US" sz="1800" dirty="0" err="1">
                <a:effectLst/>
                <a:latin typeface="Times New Roman" panose="02020603050405020304" pitchFamily="18" charset="0"/>
                <a:ea typeface="Calibri" panose="020F0502020204030204" pitchFamily="34" charset="0"/>
              </a:rPr>
              <a:t>PyTorch</a:t>
            </a:r>
            <a:r>
              <a:rPr lang="en-US" sz="1800" dirty="0">
                <a:effectLst/>
                <a:latin typeface="Times New Roman" panose="02020603050405020304" pitchFamily="18" charset="0"/>
                <a:ea typeface="Calibri" panose="020F0502020204030204" pitchFamily="34" charset="0"/>
              </a:rPr>
              <a:t>, an integrated development environment, and </a:t>
            </a:r>
            <a:r>
              <a:rPr lang="en-US" sz="1800" dirty="0" err="1">
                <a:effectLst/>
                <a:latin typeface="Times New Roman" panose="02020603050405020304" pitchFamily="18" charset="0"/>
                <a:ea typeface="Calibri" panose="020F0502020204030204" pitchFamily="34" charset="0"/>
              </a:rPr>
              <a:t>AutoML</a:t>
            </a:r>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25917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ea typeface="微软雅黑"/>
                <a:cs typeface="Posterama" panose="020B0504020200020000" pitchFamily="34" charset="0"/>
              </a:rPr>
              <a:t>As you all know machine learning is a multi stage and an iterative process, SageMaker has various tools in each stage from data gathering to deploying a model in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ea typeface="微软雅黑"/>
                <a:cs typeface="Posterama" panose="020B0504020200020000" pitchFamily="34" charset="0"/>
              </a:rPr>
              <a:t>Monitoring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1.SageMaker Model Monitor automatically detects data and concept drift, making it easier for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MLOps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engineers to maintain model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2.SageMaker Model Monitor seamlessly integrates with Amazon CloudWatch, enabling you to set up custom alarms and notifications based on monitoring results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227969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726628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01662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323218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28215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601366" y="621390"/>
            <a:ext cx="5089895" cy="4261474"/>
          </a:xfrm>
        </p:spPr>
        <p:txBody>
          <a:bodyPr/>
          <a:lstStyle/>
          <a:p>
            <a:r>
              <a:rPr lang="en-US" altLang="zh-CN" dirty="0"/>
              <a:t>ML models on the Cloud: An introduction to Amazon SageMaker</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Swaroop Malina</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5" name="Picture Placeholder 4">
            <a:extLst>
              <a:ext uri="{FF2B5EF4-FFF2-40B4-BE49-F238E27FC236}">
                <a16:creationId xmlns:a16="http://schemas.microsoft.com/office/drawing/2014/main" id="{59B0C118-6638-A99D-8CA9-F18B5DB1CA1A}"/>
              </a:ext>
            </a:extLst>
          </p:cNvPr>
          <p:cNvPicPr>
            <a:picLocks noGrp="1" noChangeAspect="1"/>
          </p:cNvPicPr>
          <p:nvPr>
            <p:ph type="pic" sz="quarter" idx="47"/>
          </p:nvPr>
        </p:nvPicPr>
        <p:blipFill>
          <a:blip r:embed="rId5"/>
          <a:srcRect l="6518" r="6518"/>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34516" y="720311"/>
            <a:ext cx="5117162" cy="1325563"/>
          </a:xfrm>
        </p:spPr>
        <p:txBody>
          <a:bodyPr/>
          <a:lstStyle/>
          <a:p>
            <a:r>
              <a:rPr lang="en-US" sz="4000" dirty="0"/>
              <a:t>Code Approach</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34516" y="2058965"/>
            <a:ext cx="9264240" cy="542978"/>
          </a:xfrm>
        </p:spPr>
        <p:txBody>
          <a:bodyPr/>
          <a:lstStyle/>
          <a:p>
            <a:pPr marL="285750" indent="-285750">
              <a:buFont typeface="Arial" panose="020B0604020202020204" pitchFamily="34" charset="0"/>
              <a:buChar char="•"/>
            </a:pPr>
            <a:r>
              <a:rPr lang="en-US" sz="1800" dirty="0"/>
              <a:t>Amazon SageMaker Studio notebook with ml.t3.medium instance.</a:t>
            </a: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
        <p:nvSpPr>
          <p:cNvPr id="2" name="Rectangle 1">
            <a:extLst>
              <a:ext uri="{FF2B5EF4-FFF2-40B4-BE49-F238E27FC236}">
                <a16:creationId xmlns:a16="http://schemas.microsoft.com/office/drawing/2014/main" id="{0C78409D-F6A8-8BA8-DA74-2B8AB06DC9EF}"/>
              </a:ext>
            </a:extLst>
          </p:cNvPr>
          <p:cNvSpPr/>
          <p:nvPr/>
        </p:nvSpPr>
        <p:spPr>
          <a:xfrm>
            <a:off x="1072444" y="3059289"/>
            <a:ext cx="2088445" cy="116275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C4FFFE-4443-2FEB-C3BE-58045D347830}"/>
              </a:ext>
            </a:extLst>
          </p:cNvPr>
          <p:cNvSpPr txBox="1"/>
          <p:nvPr/>
        </p:nvSpPr>
        <p:spPr>
          <a:xfrm>
            <a:off x="1238991" y="3304778"/>
            <a:ext cx="1755349" cy="646331"/>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Data Preprocessing</a:t>
            </a:r>
          </a:p>
        </p:txBody>
      </p:sp>
      <p:sp>
        <p:nvSpPr>
          <p:cNvPr id="6" name="Rectangle 5">
            <a:extLst>
              <a:ext uri="{FF2B5EF4-FFF2-40B4-BE49-F238E27FC236}">
                <a16:creationId xmlns:a16="http://schemas.microsoft.com/office/drawing/2014/main" id="{F63641E9-E6D4-6899-2CBA-17B2A414D5B9}"/>
              </a:ext>
            </a:extLst>
          </p:cNvPr>
          <p:cNvSpPr/>
          <p:nvPr/>
        </p:nvSpPr>
        <p:spPr>
          <a:xfrm>
            <a:off x="3917244" y="3059098"/>
            <a:ext cx="2088445" cy="116275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DE7D50D-FB99-0B74-C23E-BCD0514ABF1E}"/>
              </a:ext>
            </a:extLst>
          </p:cNvPr>
          <p:cNvSpPr txBox="1"/>
          <p:nvPr/>
        </p:nvSpPr>
        <p:spPr>
          <a:xfrm>
            <a:off x="3977363" y="3304587"/>
            <a:ext cx="1968206" cy="646331"/>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bg1"/>
                </a:solidFill>
                <a:latin typeface="Posterama" panose="020B0504020200020000" pitchFamily="34" charset="0"/>
                <a:ea typeface="微软雅黑"/>
                <a:cs typeface="Posterama" panose="020B0504020200020000" pitchFamily="34" charset="0"/>
              </a:rPr>
              <a:t>Hyperparameter</a:t>
            </a:r>
          </a:p>
          <a:p>
            <a:pPr marL="0" indent="0" algn="ctr">
              <a:lnSpc>
                <a:spcPct val="100000"/>
              </a:lnSpc>
              <a:spcBef>
                <a:spcPts val="0"/>
              </a:spcBef>
              <a:buFontTx/>
              <a:buNone/>
            </a:pPr>
            <a:r>
              <a:rPr lang="en-US" dirty="0">
                <a:solidFill>
                  <a:schemeClr val="bg1"/>
                </a:solidFill>
                <a:latin typeface="Posterama" panose="020B0504020200020000" pitchFamily="34" charset="0"/>
                <a:ea typeface="微软雅黑"/>
                <a:cs typeface="Posterama" panose="020B0504020200020000" pitchFamily="34" charset="0"/>
              </a:rPr>
              <a:t>Tuning</a:t>
            </a:r>
            <a:endParaRPr lang="en-US" sz="1800" dirty="0">
              <a:solidFill>
                <a:schemeClr val="bg1"/>
              </a:solidFill>
              <a:latin typeface="Posterama" panose="020B0504020200020000" pitchFamily="34" charset="0"/>
              <a:ea typeface="微软雅黑"/>
              <a:cs typeface="Posterama" panose="020B0504020200020000" pitchFamily="34" charset="0"/>
            </a:endParaRPr>
          </a:p>
        </p:txBody>
      </p:sp>
      <p:sp>
        <p:nvSpPr>
          <p:cNvPr id="8" name="Rectangle 7">
            <a:extLst>
              <a:ext uri="{FF2B5EF4-FFF2-40B4-BE49-F238E27FC236}">
                <a16:creationId xmlns:a16="http://schemas.microsoft.com/office/drawing/2014/main" id="{49EB2BC3-BC0B-2D2A-379A-AF9F8CB33FBD}"/>
              </a:ext>
            </a:extLst>
          </p:cNvPr>
          <p:cNvSpPr/>
          <p:nvPr/>
        </p:nvSpPr>
        <p:spPr>
          <a:xfrm>
            <a:off x="6762044" y="3059098"/>
            <a:ext cx="2088445" cy="116275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1F0CC57-43F7-7BAD-4DE7-EED55E338930}"/>
              </a:ext>
            </a:extLst>
          </p:cNvPr>
          <p:cNvSpPr txBox="1"/>
          <p:nvPr/>
        </p:nvSpPr>
        <p:spPr>
          <a:xfrm>
            <a:off x="6905881" y="3429000"/>
            <a:ext cx="1800769" cy="369332"/>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bg1"/>
                </a:solidFill>
                <a:latin typeface="Posterama" panose="020B0504020200020000" pitchFamily="34" charset="0"/>
                <a:ea typeface="微软雅黑"/>
                <a:cs typeface="Posterama" panose="020B0504020200020000" pitchFamily="34" charset="0"/>
              </a:rPr>
              <a:t>Model training</a:t>
            </a:r>
          </a:p>
        </p:txBody>
      </p:sp>
      <p:sp>
        <p:nvSpPr>
          <p:cNvPr id="3" name="TextBox 2">
            <a:extLst>
              <a:ext uri="{FF2B5EF4-FFF2-40B4-BE49-F238E27FC236}">
                <a16:creationId xmlns:a16="http://schemas.microsoft.com/office/drawing/2014/main" id="{18EBA6B9-E2E5-7309-0AFE-E30AF67BA2D1}"/>
              </a:ext>
            </a:extLst>
          </p:cNvPr>
          <p:cNvSpPr txBox="1"/>
          <p:nvPr/>
        </p:nvSpPr>
        <p:spPr>
          <a:xfrm>
            <a:off x="1072444" y="4467533"/>
            <a:ext cx="2844800" cy="923330"/>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sz="1800" dirty="0">
                <a:solidFill>
                  <a:prstClr val="white"/>
                </a:solidFill>
                <a:latin typeface="Posterama" panose="020B0504020200020000" pitchFamily="34" charset="0"/>
                <a:ea typeface="微软雅黑"/>
                <a:cs typeface="Posterama" panose="020B0504020200020000" pitchFamily="34" charset="0"/>
              </a:rPr>
              <a:t>Feature Selection</a:t>
            </a:r>
          </a:p>
          <a:p>
            <a:pPr marL="285750" indent="-285750">
              <a:lnSpc>
                <a:spcPct val="100000"/>
              </a:lnSpc>
              <a:spcBef>
                <a:spcPts val="0"/>
              </a:spcBef>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Cardinality Reduction</a:t>
            </a:r>
          </a:p>
          <a:p>
            <a:pPr marL="285750" indent="-285750">
              <a:lnSpc>
                <a:spcPct val="100000"/>
              </a:lnSpc>
              <a:spcBef>
                <a:spcPts val="0"/>
              </a:spcBef>
              <a:buFont typeface="Arial" panose="020B0604020202020204" pitchFamily="34" charset="0"/>
              <a:buChar char="•"/>
            </a:pPr>
            <a:r>
              <a:rPr lang="en-US" sz="1800" dirty="0">
                <a:solidFill>
                  <a:prstClr val="white"/>
                </a:solidFill>
                <a:latin typeface="Posterama" panose="020B0504020200020000" pitchFamily="34" charset="0"/>
                <a:ea typeface="微软雅黑"/>
                <a:cs typeface="Posterama" panose="020B0504020200020000" pitchFamily="34" charset="0"/>
              </a:rPr>
              <a:t>Standardization</a:t>
            </a:r>
          </a:p>
        </p:txBody>
      </p:sp>
      <p:sp>
        <p:nvSpPr>
          <p:cNvPr id="11" name="TextBox 10">
            <a:extLst>
              <a:ext uri="{FF2B5EF4-FFF2-40B4-BE49-F238E27FC236}">
                <a16:creationId xmlns:a16="http://schemas.microsoft.com/office/drawing/2014/main" id="{C65E8695-03DE-CBF8-7CD2-965A8D69FB96}"/>
              </a:ext>
            </a:extLst>
          </p:cNvPr>
          <p:cNvSpPr txBox="1"/>
          <p:nvPr/>
        </p:nvSpPr>
        <p:spPr>
          <a:xfrm>
            <a:off x="3917244" y="4419397"/>
            <a:ext cx="2844800" cy="646331"/>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sz="1800" dirty="0">
                <a:solidFill>
                  <a:prstClr val="white"/>
                </a:solidFill>
                <a:latin typeface="Posterama" panose="020B0504020200020000" pitchFamily="34" charset="0"/>
                <a:ea typeface="微软雅黑"/>
                <a:cs typeface="Posterama" panose="020B0504020200020000" pitchFamily="34" charset="0"/>
              </a:rPr>
              <a:t>Stratified 3-fold split</a:t>
            </a:r>
          </a:p>
          <a:p>
            <a:pPr marL="285750" indent="-285750">
              <a:lnSpc>
                <a:spcPct val="100000"/>
              </a:lnSpc>
              <a:spcBef>
                <a:spcPts val="0"/>
              </a:spcBef>
              <a:buFont typeface="Arial" panose="020B0604020202020204" pitchFamily="34" charset="0"/>
              <a:buChar char="•"/>
            </a:pPr>
            <a:r>
              <a:rPr lang="en-US" dirty="0" err="1">
                <a:solidFill>
                  <a:prstClr val="white"/>
                </a:solidFill>
                <a:latin typeface="Posterama" panose="020B0504020200020000" pitchFamily="34" charset="0"/>
                <a:ea typeface="微软雅黑"/>
                <a:cs typeface="Posterama" panose="020B0504020200020000" pitchFamily="34" charset="0"/>
              </a:rPr>
              <a:t>GridSearchCV</a:t>
            </a:r>
            <a:endParaRPr lang="en-US"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68221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34516" y="720311"/>
            <a:ext cx="5117162" cy="1325563"/>
          </a:xfrm>
        </p:spPr>
        <p:txBody>
          <a:bodyPr/>
          <a:lstStyle/>
          <a:p>
            <a:r>
              <a:rPr lang="en-US" sz="4000" dirty="0"/>
              <a:t>Code Approach</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34516" y="2058965"/>
            <a:ext cx="9264240" cy="542978"/>
          </a:xfrm>
        </p:spPr>
        <p:txBody>
          <a:bodyPr/>
          <a:lstStyle/>
          <a:p>
            <a:pPr marL="285750" indent="-285750">
              <a:buFont typeface="Arial" panose="020B0604020202020204" pitchFamily="34" charset="0"/>
              <a:buChar char="•"/>
            </a:pPr>
            <a:r>
              <a:rPr lang="en-US" sz="1800" dirty="0"/>
              <a:t>Amazon SageMaker Studio notebook with ml.t3.medium instance.</a:t>
            </a: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
        <p:nvSpPr>
          <p:cNvPr id="2" name="Rectangle 1">
            <a:extLst>
              <a:ext uri="{FF2B5EF4-FFF2-40B4-BE49-F238E27FC236}">
                <a16:creationId xmlns:a16="http://schemas.microsoft.com/office/drawing/2014/main" id="{0C78409D-F6A8-8BA8-DA74-2B8AB06DC9EF}"/>
              </a:ext>
            </a:extLst>
          </p:cNvPr>
          <p:cNvSpPr/>
          <p:nvPr/>
        </p:nvSpPr>
        <p:spPr>
          <a:xfrm>
            <a:off x="1072444" y="3059289"/>
            <a:ext cx="2088445" cy="116275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C4FFFE-4443-2FEB-C3BE-58045D347830}"/>
              </a:ext>
            </a:extLst>
          </p:cNvPr>
          <p:cNvSpPr txBox="1"/>
          <p:nvPr/>
        </p:nvSpPr>
        <p:spPr>
          <a:xfrm>
            <a:off x="1072443" y="3429000"/>
            <a:ext cx="2088445" cy="369332"/>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Model Evaluation</a:t>
            </a:r>
          </a:p>
        </p:txBody>
      </p:sp>
      <p:sp>
        <p:nvSpPr>
          <p:cNvPr id="6" name="Rectangle 5">
            <a:extLst>
              <a:ext uri="{FF2B5EF4-FFF2-40B4-BE49-F238E27FC236}">
                <a16:creationId xmlns:a16="http://schemas.microsoft.com/office/drawing/2014/main" id="{F63641E9-E6D4-6899-2CBA-17B2A414D5B9}"/>
              </a:ext>
            </a:extLst>
          </p:cNvPr>
          <p:cNvSpPr/>
          <p:nvPr/>
        </p:nvSpPr>
        <p:spPr>
          <a:xfrm>
            <a:off x="3917244" y="3059098"/>
            <a:ext cx="2088445" cy="116275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DE7D50D-FB99-0B74-C23E-BCD0514ABF1E}"/>
              </a:ext>
            </a:extLst>
          </p:cNvPr>
          <p:cNvSpPr txBox="1"/>
          <p:nvPr/>
        </p:nvSpPr>
        <p:spPr>
          <a:xfrm>
            <a:off x="3856990" y="3455809"/>
            <a:ext cx="2208950" cy="369332"/>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bg1"/>
                </a:solidFill>
                <a:latin typeface="Posterama" panose="020B0504020200020000" pitchFamily="34" charset="0"/>
                <a:ea typeface="微软雅黑"/>
                <a:cs typeface="Posterama" panose="020B0504020200020000" pitchFamily="34" charset="0"/>
              </a:rPr>
              <a:t>Model Deployment</a:t>
            </a:r>
          </a:p>
        </p:txBody>
      </p:sp>
      <p:sp>
        <p:nvSpPr>
          <p:cNvPr id="8" name="Rectangle 7">
            <a:extLst>
              <a:ext uri="{FF2B5EF4-FFF2-40B4-BE49-F238E27FC236}">
                <a16:creationId xmlns:a16="http://schemas.microsoft.com/office/drawing/2014/main" id="{49EB2BC3-BC0B-2D2A-379A-AF9F8CB33FBD}"/>
              </a:ext>
            </a:extLst>
          </p:cNvPr>
          <p:cNvSpPr/>
          <p:nvPr/>
        </p:nvSpPr>
        <p:spPr>
          <a:xfrm>
            <a:off x="6762044" y="3059098"/>
            <a:ext cx="2088445" cy="116275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1F0CC57-43F7-7BAD-4DE7-EED55E338930}"/>
              </a:ext>
            </a:extLst>
          </p:cNvPr>
          <p:cNvSpPr txBox="1"/>
          <p:nvPr/>
        </p:nvSpPr>
        <p:spPr>
          <a:xfrm>
            <a:off x="6762044" y="3455809"/>
            <a:ext cx="2088445" cy="369332"/>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bg1"/>
                </a:solidFill>
                <a:latin typeface="Posterama" panose="020B0504020200020000" pitchFamily="34" charset="0"/>
                <a:ea typeface="微软雅黑"/>
                <a:cs typeface="Posterama" panose="020B0504020200020000" pitchFamily="34" charset="0"/>
              </a:rPr>
              <a:t>Model Monitoring</a:t>
            </a:r>
          </a:p>
        </p:txBody>
      </p:sp>
      <p:sp>
        <p:nvSpPr>
          <p:cNvPr id="12" name="TextBox 11">
            <a:extLst>
              <a:ext uri="{FF2B5EF4-FFF2-40B4-BE49-F238E27FC236}">
                <a16:creationId xmlns:a16="http://schemas.microsoft.com/office/drawing/2014/main" id="{5C52D573-6CC1-1F06-8AE0-B07795F8F79B}"/>
              </a:ext>
            </a:extLst>
          </p:cNvPr>
          <p:cNvSpPr txBox="1"/>
          <p:nvPr/>
        </p:nvSpPr>
        <p:spPr>
          <a:xfrm>
            <a:off x="3917244" y="4419397"/>
            <a:ext cx="2844800" cy="923330"/>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sz="1800" dirty="0">
                <a:solidFill>
                  <a:prstClr val="white"/>
                </a:solidFill>
                <a:latin typeface="Posterama" panose="020B0504020200020000" pitchFamily="34" charset="0"/>
                <a:ea typeface="微软雅黑"/>
                <a:cs typeface="Posterama" panose="020B0504020200020000" pitchFamily="34" charset="0"/>
              </a:rPr>
              <a:t>ml.m4.xlarge</a:t>
            </a:r>
          </a:p>
          <a:p>
            <a:pPr marL="285750" indent="-285750">
              <a:lnSpc>
                <a:spcPct val="100000"/>
              </a:lnSpc>
              <a:spcBef>
                <a:spcPts val="0"/>
              </a:spcBef>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REQUEST and RESPONSE</a:t>
            </a: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13" name="TextBox 12">
            <a:extLst>
              <a:ext uri="{FF2B5EF4-FFF2-40B4-BE49-F238E27FC236}">
                <a16:creationId xmlns:a16="http://schemas.microsoft.com/office/drawing/2014/main" id="{DA268F22-EFC0-0C6D-94AB-0AD1B9E3BA4D}"/>
              </a:ext>
            </a:extLst>
          </p:cNvPr>
          <p:cNvSpPr txBox="1"/>
          <p:nvPr/>
        </p:nvSpPr>
        <p:spPr>
          <a:xfrm>
            <a:off x="6762044" y="4419397"/>
            <a:ext cx="2844800" cy="923330"/>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sz="1800" dirty="0">
                <a:solidFill>
                  <a:prstClr val="white"/>
                </a:solidFill>
                <a:latin typeface="Posterama" panose="020B0504020200020000" pitchFamily="34" charset="0"/>
                <a:ea typeface="微软雅黑"/>
                <a:cs typeface="Posterama" panose="020B0504020200020000" pitchFamily="34" charset="0"/>
              </a:rPr>
              <a:t>ml.m4.xlarge</a:t>
            </a:r>
          </a:p>
          <a:p>
            <a:pPr marL="285750" indent="-285750">
              <a:lnSpc>
                <a:spcPct val="100000"/>
              </a:lnSpc>
              <a:spcBef>
                <a:spcPts val="0"/>
              </a:spcBef>
              <a:buFont typeface="Arial" panose="020B0604020202020204" pitchFamily="34" charset="0"/>
              <a:buChar char="•"/>
            </a:pPr>
            <a:r>
              <a:rPr lang="en-US" sz="1800" dirty="0">
                <a:solidFill>
                  <a:prstClr val="white"/>
                </a:solidFill>
                <a:latin typeface="Posterama" panose="020B0504020200020000" pitchFamily="34" charset="0"/>
                <a:ea typeface="微软雅黑"/>
                <a:cs typeface="Posterama" panose="020B0504020200020000" pitchFamily="34" charset="0"/>
              </a:rPr>
              <a:t>Monitor model quality with test set</a:t>
            </a:r>
          </a:p>
        </p:txBody>
      </p:sp>
      <p:pic>
        <p:nvPicPr>
          <p:cNvPr id="14" name="Picture 13">
            <a:extLst>
              <a:ext uri="{FF2B5EF4-FFF2-40B4-BE49-F238E27FC236}">
                <a16:creationId xmlns:a16="http://schemas.microsoft.com/office/drawing/2014/main" id="{F5D07883-1576-E83E-AD6E-626EE466A0E2}"/>
              </a:ext>
            </a:extLst>
          </p:cNvPr>
          <p:cNvPicPr>
            <a:picLocks noChangeAspect="1"/>
          </p:cNvPicPr>
          <p:nvPr/>
        </p:nvPicPr>
        <p:blipFill>
          <a:blip r:embed="rId3"/>
          <a:stretch>
            <a:fillRect/>
          </a:stretch>
        </p:blipFill>
        <p:spPr>
          <a:xfrm>
            <a:off x="9607050" y="2438603"/>
            <a:ext cx="1775614" cy="2949196"/>
          </a:xfrm>
          <a:prstGeom prst="rect">
            <a:avLst/>
          </a:prstGeom>
        </p:spPr>
      </p:pic>
    </p:spTree>
    <p:extLst>
      <p:ext uri="{BB962C8B-B14F-4D97-AF65-F5344CB8AC3E}">
        <p14:creationId xmlns:p14="http://schemas.microsoft.com/office/powerpoint/2010/main" val="2463661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pic>
        <p:nvPicPr>
          <p:cNvPr id="21" name="Picture 20">
            <a:extLst>
              <a:ext uri="{FF2B5EF4-FFF2-40B4-BE49-F238E27FC236}">
                <a16:creationId xmlns:a16="http://schemas.microsoft.com/office/drawing/2014/main" id="{E6072E7E-DCD9-A27B-802B-761383C021E2}"/>
              </a:ext>
            </a:extLst>
          </p:cNvPr>
          <p:cNvPicPr>
            <a:picLocks noChangeAspect="1"/>
          </p:cNvPicPr>
          <p:nvPr/>
        </p:nvPicPr>
        <p:blipFill>
          <a:blip r:embed="rId3"/>
          <a:stretch>
            <a:fillRect/>
          </a:stretch>
        </p:blipFill>
        <p:spPr>
          <a:xfrm>
            <a:off x="484632" y="568578"/>
            <a:ext cx="11065199" cy="5540220"/>
          </a:xfrm>
          <a:prstGeom prst="rect">
            <a:avLst/>
          </a:prstGeom>
        </p:spPr>
      </p:pic>
    </p:spTree>
    <p:extLst>
      <p:ext uri="{BB962C8B-B14F-4D97-AF65-F5344CB8AC3E}">
        <p14:creationId xmlns:p14="http://schemas.microsoft.com/office/powerpoint/2010/main" val="13068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34516" y="117521"/>
            <a:ext cx="5117162" cy="1325563"/>
          </a:xfrm>
        </p:spPr>
        <p:txBody>
          <a:bodyPr/>
          <a:lstStyle/>
          <a:p>
            <a:r>
              <a:rPr lang="en-US" sz="4000" dirty="0"/>
              <a:t>No Code Approach</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647404" y="1201220"/>
            <a:ext cx="8203084" cy="542978"/>
          </a:xfrm>
        </p:spPr>
        <p:txBody>
          <a:bodyPr/>
          <a:lstStyle/>
          <a:p>
            <a:pPr marL="285750" indent="-285750">
              <a:buFont typeface="Arial" panose="020B0604020202020204" pitchFamily="34" charset="0"/>
              <a:buChar char="•"/>
            </a:pPr>
            <a:r>
              <a:rPr lang="en-US" sz="1800" dirty="0"/>
              <a:t>Amazon SageMaker Autopilot</a:t>
            </a: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pic>
        <p:nvPicPr>
          <p:cNvPr id="3" name="Picture 2">
            <a:extLst>
              <a:ext uri="{FF2B5EF4-FFF2-40B4-BE49-F238E27FC236}">
                <a16:creationId xmlns:a16="http://schemas.microsoft.com/office/drawing/2014/main" id="{5B56B5E8-8901-8207-24BF-72E9E14B3033}"/>
              </a:ext>
            </a:extLst>
          </p:cNvPr>
          <p:cNvPicPr>
            <a:picLocks noChangeAspect="1"/>
          </p:cNvPicPr>
          <p:nvPr/>
        </p:nvPicPr>
        <p:blipFill>
          <a:blip r:embed="rId3"/>
          <a:stretch>
            <a:fillRect/>
          </a:stretch>
        </p:blipFill>
        <p:spPr>
          <a:xfrm>
            <a:off x="1497746" y="1744198"/>
            <a:ext cx="9196507" cy="4324548"/>
          </a:xfrm>
          <a:prstGeom prst="rect">
            <a:avLst/>
          </a:prstGeom>
        </p:spPr>
      </p:pic>
    </p:spTree>
    <p:extLst>
      <p:ext uri="{BB962C8B-B14F-4D97-AF65-F5344CB8AC3E}">
        <p14:creationId xmlns:p14="http://schemas.microsoft.com/office/powerpoint/2010/main" val="314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pic>
        <p:nvPicPr>
          <p:cNvPr id="2" name="Picture 1">
            <a:extLst>
              <a:ext uri="{FF2B5EF4-FFF2-40B4-BE49-F238E27FC236}">
                <a16:creationId xmlns:a16="http://schemas.microsoft.com/office/drawing/2014/main" id="{5C0592BE-9324-9BC9-F1D6-7F6B647F9EE3}"/>
              </a:ext>
            </a:extLst>
          </p:cNvPr>
          <p:cNvPicPr>
            <a:picLocks noChangeAspect="1"/>
          </p:cNvPicPr>
          <p:nvPr/>
        </p:nvPicPr>
        <p:blipFill>
          <a:blip r:embed="rId3"/>
          <a:stretch>
            <a:fillRect/>
          </a:stretch>
        </p:blipFill>
        <p:spPr>
          <a:xfrm>
            <a:off x="1644502" y="410422"/>
            <a:ext cx="8902996" cy="5720656"/>
          </a:xfrm>
          <a:prstGeom prst="rect">
            <a:avLst/>
          </a:prstGeom>
        </p:spPr>
      </p:pic>
    </p:spTree>
    <p:extLst>
      <p:ext uri="{BB962C8B-B14F-4D97-AF65-F5344CB8AC3E}">
        <p14:creationId xmlns:p14="http://schemas.microsoft.com/office/powerpoint/2010/main" val="82147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u="none" strike="noStrike" kern="1200" cap="none" spc="0" normalizeH="0" baseline="0" dirty="0">
              <a:ln>
                <a:noFill/>
              </a:ln>
              <a:solidFill>
                <a:schemeClr val="bg1"/>
              </a:solidFill>
              <a:effectLst/>
              <a:uLnTx/>
              <a:uFillTx/>
            </a:endParaRPr>
          </a:p>
        </p:txBody>
      </p:sp>
      <p:pic>
        <p:nvPicPr>
          <p:cNvPr id="3" name="Picture 2">
            <a:extLst>
              <a:ext uri="{FF2B5EF4-FFF2-40B4-BE49-F238E27FC236}">
                <a16:creationId xmlns:a16="http://schemas.microsoft.com/office/drawing/2014/main" id="{76E833FD-CFC3-26E9-378B-AA7066B7A95A}"/>
              </a:ext>
            </a:extLst>
          </p:cNvPr>
          <p:cNvPicPr>
            <a:picLocks noChangeAspect="1"/>
          </p:cNvPicPr>
          <p:nvPr/>
        </p:nvPicPr>
        <p:blipFill>
          <a:blip r:embed="rId3"/>
          <a:stretch>
            <a:fillRect/>
          </a:stretch>
        </p:blipFill>
        <p:spPr>
          <a:xfrm>
            <a:off x="325112" y="734345"/>
            <a:ext cx="11327649" cy="5029516"/>
          </a:xfrm>
          <a:prstGeom prst="rect">
            <a:avLst/>
          </a:prstGeom>
        </p:spPr>
      </p:pic>
    </p:spTree>
    <p:extLst>
      <p:ext uri="{BB962C8B-B14F-4D97-AF65-F5344CB8AC3E}">
        <p14:creationId xmlns:p14="http://schemas.microsoft.com/office/powerpoint/2010/main" val="84333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u="none" strike="noStrike" kern="1200" cap="none" spc="0" normalizeH="0" baseline="0" dirty="0">
              <a:ln>
                <a:noFill/>
              </a:ln>
              <a:solidFill>
                <a:schemeClr val="bg1"/>
              </a:solidFill>
              <a:effectLst/>
              <a:uLnTx/>
              <a:uFillTx/>
            </a:endParaRPr>
          </a:p>
        </p:txBody>
      </p:sp>
      <p:pic>
        <p:nvPicPr>
          <p:cNvPr id="2" name="Picture 1">
            <a:extLst>
              <a:ext uri="{FF2B5EF4-FFF2-40B4-BE49-F238E27FC236}">
                <a16:creationId xmlns:a16="http://schemas.microsoft.com/office/drawing/2014/main" id="{4B315E32-A4B8-892C-6F23-8D2C95004C75}"/>
              </a:ext>
            </a:extLst>
          </p:cNvPr>
          <p:cNvPicPr>
            <a:picLocks noChangeAspect="1"/>
          </p:cNvPicPr>
          <p:nvPr/>
        </p:nvPicPr>
        <p:blipFill>
          <a:blip r:embed="rId3"/>
          <a:stretch>
            <a:fillRect/>
          </a:stretch>
        </p:blipFill>
        <p:spPr>
          <a:xfrm>
            <a:off x="1706953" y="274955"/>
            <a:ext cx="8778093" cy="5706922"/>
          </a:xfrm>
          <a:prstGeom prst="rect">
            <a:avLst/>
          </a:prstGeom>
        </p:spPr>
      </p:pic>
    </p:spTree>
    <p:extLst>
      <p:ext uri="{BB962C8B-B14F-4D97-AF65-F5344CB8AC3E}">
        <p14:creationId xmlns:p14="http://schemas.microsoft.com/office/powerpoint/2010/main" val="3222117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u="none" strike="noStrike" kern="1200" cap="none" spc="0" normalizeH="0" baseline="0" dirty="0">
              <a:ln>
                <a:noFill/>
              </a:ln>
              <a:solidFill>
                <a:schemeClr val="bg1"/>
              </a:solidFill>
              <a:effectLst/>
              <a:uLnTx/>
              <a:uFillTx/>
            </a:endParaRPr>
          </a:p>
        </p:txBody>
      </p:sp>
      <p:sp>
        <p:nvSpPr>
          <p:cNvPr id="4" name="TextBox 3">
            <a:extLst>
              <a:ext uri="{FF2B5EF4-FFF2-40B4-BE49-F238E27FC236}">
                <a16:creationId xmlns:a16="http://schemas.microsoft.com/office/drawing/2014/main" id="{393D3743-CB0C-19BF-A95E-3362F0D4559F}"/>
              </a:ext>
            </a:extLst>
          </p:cNvPr>
          <p:cNvSpPr txBox="1"/>
          <p:nvPr/>
        </p:nvSpPr>
        <p:spPr>
          <a:xfrm>
            <a:off x="484632" y="301554"/>
            <a:ext cx="6096000" cy="707886"/>
          </a:xfrm>
          <a:prstGeom prst="rect">
            <a:avLst/>
          </a:prstGeom>
          <a:noFill/>
        </p:spPr>
        <p:txBody>
          <a:bodyPr wrap="square">
            <a:spAutoFit/>
          </a:bodyPr>
          <a:lstStyle/>
          <a:p>
            <a:r>
              <a:rPr lang="en-US" sz="4000" dirty="0">
                <a:solidFill>
                  <a:schemeClr val="bg1"/>
                </a:solidFill>
              </a:rPr>
              <a:t>Reports by Autopilot</a:t>
            </a:r>
          </a:p>
        </p:txBody>
      </p:sp>
      <p:pic>
        <p:nvPicPr>
          <p:cNvPr id="5" name="Picture 4">
            <a:extLst>
              <a:ext uri="{FF2B5EF4-FFF2-40B4-BE49-F238E27FC236}">
                <a16:creationId xmlns:a16="http://schemas.microsoft.com/office/drawing/2014/main" id="{83ED29A2-D2ED-21B6-A842-68CB94A75B26}"/>
              </a:ext>
            </a:extLst>
          </p:cNvPr>
          <p:cNvPicPr>
            <a:picLocks noChangeAspect="1"/>
          </p:cNvPicPr>
          <p:nvPr/>
        </p:nvPicPr>
        <p:blipFill>
          <a:blip r:embed="rId3"/>
          <a:stretch>
            <a:fillRect/>
          </a:stretch>
        </p:blipFill>
        <p:spPr>
          <a:xfrm>
            <a:off x="817596" y="2346225"/>
            <a:ext cx="5467103" cy="2510778"/>
          </a:xfrm>
          <a:prstGeom prst="rect">
            <a:avLst/>
          </a:prstGeom>
        </p:spPr>
      </p:pic>
      <p:sp>
        <p:nvSpPr>
          <p:cNvPr id="7" name="TextBox 6">
            <a:extLst>
              <a:ext uri="{FF2B5EF4-FFF2-40B4-BE49-F238E27FC236}">
                <a16:creationId xmlns:a16="http://schemas.microsoft.com/office/drawing/2014/main" id="{2DD3A943-E6D4-4886-7E18-0BE4263CE9D1}"/>
              </a:ext>
            </a:extLst>
          </p:cNvPr>
          <p:cNvSpPr txBox="1"/>
          <p:nvPr/>
        </p:nvSpPr>
        <p:spPr>
          <a:xfrm>
            <a:off x="620889" y="1354667"/>
            <a:ext cx="10573280" cy="646331"/>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dirty="0" err="1">
                <a:solidFill>
                  <a:prstClr val="white"/>
                </a:solidFill>
                <a:latin typeface="Posterama" panose="020B0504020200020000" pitchFamily="34" charset="0"/>
                <a:ea typeface="微软雅黑"/>
                <a:cs typeface="Posterama" panose="020B0504020200020000" pitchFamily="34" charset="0"/>
              </a:rPr>
              <a:t>Explainability</a:t>
            </a:r>
            <a:r>
              <a:rPr lang="en-US" dirty="0">
                <a:solidFill>
                  <a:prstClr val="white"/>
                </a:solidFill>
                <a:latin typeface="Posterama" panose="020B0504020200020000" pitchFamily="34" charset="0"/>
                <a:ea typeface="微软雅黑"/>
                <a:cs typeface="Posterama" panose="020B0504020200020000" pitchFamily="34" charset="0"/>
              </a:rPr>
              <a:t> report</a:t>
            </a:r>
          </a:p>
          <a:p>
            <a:pPr marL="285750" indent="-285750">
              <a:lnSpc>
                <a:spcPct val="100000"/>
              </a:lnSpc>
              <a:spcBef>
                <a:spcPts val="0"/>
              </a:spcBef>
              <a:buFont typeface="Arial" panose="020B0604020202020204" pitchFamily="34" charset="0"/>
              <a:buChar char="•"/>
            </a:pPr>
            <a:r>
              <a:rPr lang="en-US" sz="1800" dirty="0">
                <a:solidFill>
                  <a:prstClr val="white"/>
                </a:solidFill>
                <a:latin typeface="Posterama" panose="020B0504020200020000" pitchFamily="34" charset="0"/>
                <a:ea typeface="微软雅黑"/>
                <a:cs typeface="Posterama" panose="020B0504020200020000" pitchFamily="34" charset="0"/>
              </a:rPr>
              <a:t>Performance report</a:t>
            </a:r>
          </a:p>
        </p:txBody>
      </p:sp>
      <p:pic>
        <p:nvPicPr>
          <p:cNvPr id="8" name="Picture 7">
            <a:extLst>
              <a:ext uri="{FF2B5EF4-FFF2-40B4-BE49-F238E27FC236}">
                <a16:creationId xmlns:a16="http://schemas.microsoft.com/office/drawing/2014/main" id="{DF058ADA-A449-361C-4AAE-8CD44E4206BB}"/>
              </a:ext>
            </a:extLst>
          </p:cNvPr>
          <p:cNvPicPr>
            <a:picLocks noChangeAspect="1"/>
          </p:cNvPicPr>
          <p:nvPr/>
        </p:nvPicPr>
        <p:blipFill>
          <a:blip r:embed="rId4"/>
          <a:stretch>
            <a:fillRect/>
          </a:stretch>
        </p:blipFill>
        <p:spPr>
          <a:xfrm>
            <a:off x="7136407" y="1246964"/>
            <a:ext cx="4287058" cy="4364071"/>
          </a:xfrm>
          <a:prstGeom prst="rect">
            <a:avLst/>
          </a:prstGeom>
        </p:spPr>
      </p:pic>
    </p:spTree>
    <p:extLst>
      <p:ext uri="{BB962C8B-B14F-4D97-AF65-F5344CB8AC3E}">
        <p14:creationId xmlns:p14="http://schemas.microsoft.com/office/powerpoint/2010/main" val="2297482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u="none" strike="noStrike" kern="1200" cap="none" spc="0" normalizeH="0" baseline="0" dirty="0">
              <a:ln>
                <a:noFill/>
              </a:ln>
              <a:solidFill>
                <a:schemeClr val="bg1"/>
              </a:solidFill>
              <a:effectLst/>
              <a:uLnTx/>
              <a:uFillTx/>
            </a:endParaRPr>
          </a:p>
        </p:txBody>
      </p:sp>
      <p:sp>
        <p:nvSpPr>
          <p:cNvPr id="4" name="TextBox 3">
            <a:extLst>
              <a:ext uri="{FF2B5EF4-FFF2-40B4-BE49-F238E27FC236}">
                <a16:creationId xmlns:a16="http://schemas.microsoft.com/office/drawing/2014/main" id="{393D3743-CB0C-19BF-A95E-3362F0D4559F}"/>
              </a:ext>
            </a:extLst>
          </p:cNvPr>
          <p:cNvSpPr txBox="1"/>
          <p:nvPr/>
        </p:nvSpPr>
        <p:spPr>
          <a:xfrm>
            <a:off x="484632" y="301554"/>
            <a:ext cx="6096000" cy="707886"/>
          </a:xfrm>
          <a:prstGeom prst="rect">
            <a:avLst/>
          </a:prstGeom>
          <a:noFill/>
        </p:spPr>
        <p:txBody>
          <a:bodyPr wrap="square">
            <a:spAutoFit/>
          </a:bodyPr>
          <a:lstStyle/>
          <a:p>
            <a:r>
              <a:rPr lang="en-US" sz="4000" dirty="0">
                <a:solidFill>
                  <a:schemeClr val="bg1"/>
                </a:solidFill>
              </a:rPr>
              <a:t>Reports by Autopilot</a:t>
            </a:r>
          </a:p>
        </p:txBody>
      </p:sp>
      <p:pic>
        <p:nvPicPr>
          <p:cNvPr id="2" name="Picture 1">
            <a:extLst>
              <a:ext uri="{FF2B5EF4-FFF2-40B4-BE49-F238E27FC236}">
                <a16:creationId xmlns:a16="http://schemas.microsoft.com/office/drawing/2014/main" id="{65145A08-0BBA-1738-FE86-5848D58CA044}"/>
              </a:ext>
            </a:extLst>
          </p:cNvPr>
          <p:cNvPicPr>
            <a:picLocks noChangeAspect="1"/>
          </p:cNvPicPr>
          <p:nvPr/>
        </p:nvPicPr>
        <p:blipFill>
          <a:blip r:embed="rId3"/>
          <a:stretch>
            <a:fillRect/>
          </a:stretch>
        </p:blipFill>
        <p:spPr>
          <a:xfrm>
            <a:off x="944385" y="1839101"/>
            <a:ext cx="4021961" cy="3308632"/>
          </a:xfrm>
          <a:prstGeom prst="rect">
            <a:avLst/>
          </a:prstGeom>
        </p:spPr>
      </p:pic>
      <p:pic>
        <p:nvPicPr>
          <p:cNvPr id="3" name="Picture 2">
            <a:extLst>
              <a:ext uri="{FF2B5EF4-FFF2-40B4-BE49-F238E27FC236}">
                <a16:creationId xmlns:a16="http://schemas.microsoft.com/office/drawing/2014/main" id="{DE2C7850-5FE9-872F-30AC-7224BAAA2AD9}"/>
              </a:ext>
            </a:extLst>
          </p:cNvPr>
          <p:cNvPicPr>
            <a:picLocks noChangeAspect="1"/>
          </p:cNvPicPr>
          <p:nvPr/>
        </p:nvPicPr>
        <p:blipFill>
          <a:blip r:embed="rId4"/>
          <a:stretch>
            <a:fillRect/>
          </a:stretch>
        </p:blipFill>
        <p:spPr>
          <a:xfrm>
            <a:off x="6268825" y="1839101"/>
            <a:ext cx="4398872" cy="3308632"/>
          </a:xfrm>
          <a:prstGeom prst="rect">
            <a:avLst/>
          </a:prstGeom>
        </p:spPr>
      </p:pic>
    </p:spTree>
    <p:extLst>
      <p:ext uri="{BB962C8B-B14F-4D97-AF65-F5344CB8AC3E}">
        <p14:creationId xmlns:p14="http://schemas.microsoft.com/office/powerpoint/2010/main" val="1182110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7829" y="507076"/>
            <a:ext cx="10515600" cy="1115434"/>
          </a:xfrm>
        </p:spPr>
        <p:txBody>
          <a:bodyPr/>
          <a:lstStyle/>
          <a:p>
            <a:r>
              <a:rPr lang="en-US" dirty="0"/>
              <a:t>Pros and Cons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84632" y="6217920"/>
            <a:ext cx="4114800" cy="365125"/>
          </a:xfrm>
        </p:spPr>
        <p:txBody>
          <a:bodyPr/>
          <a:lstStyle/>
          <a:p>
            <a:r>
              <a:rPr lang="en-US" noProof="0" dirty="0"/>
              <a:t>Amazon SageMaker</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u="none" strike="noStrike" kern="1200" cap="none" spc="0" normalizeH="0" baseline="0" dirty="0">
              <a:ln>
                <a:noFill/>
              </a:ln>
              <a:solidFill>
                <a:schemeClr val="bg1"/>
              </a:solidFill>
              <a:effectLst/>
              <a:uLnTx/>
              <a:uFillTx/>
            </a:endParaRPr>
          </a:p>
        </p:txBody>
      </p:sp>
      <p:sp>
        <p:nvSpPr>
          <p:cNvPr id="5" name="TextBox 4">
            <a:extLst>
              <a:ext uri="{FF2B5EF4-FFF2-40B4-BE49-F238E27FC236}">
                <a16:creationId xmlns:a16="http://schemas.microsoft.com/office/drawing/2014/main" id="{574C1E39-A63A-DC6B-C815-3FF83BDF059C}"/>
              </a:ext>
            </a:extLst>
          </p:cNvPr>
          <p:cNvSpPr txBox="1"/>
          <p:nvPr/>
        </p:nvSpPr>
        <p:spPr>
          <a:xfrm>
            <a:off x="1235343" y="2519275"/>
            <a:ext cx="3889813" cy="1569660"/>
          </a:xfrm>
          <a:prstGeom prst="rect">
            <a:avLst/>
          </a:prstGeom>
        </p:spPr>
        <p:txBody>
          <a:bodyPr wrap="square" rtlCol="0">
            <a:spAutoFit/>
          </a:bodyPr>
          <a:lstStyle/>
          <a:p>
            <a:pPr marL="0" indent="0">
              <a:lnSpc>
                <a:spcPct val="100000"/>
              </a:lnSpc>
              <a:spcBef>
                <a:spcPts val="0"/>
              </a:spcBef>
              <a:buFontTx/>
              <a:buNone/>
            </a:pPr>
            <a:r>
              <a:rPr lang="en-US" sz="2400" dirty="0">
                <a:solidFill>
                  <a:prstClr val="white"/>
                </a:solidFill>
                <a:ea typeface="微软雅黑"/>
                <a:cs typeface="Posterama" panose="020B0504020200020000" pitchFamily="34" charset="0"/>
              </a:rPr>
              <a:t>Scalability and Flexibility</a:t>
            </a:r>
          </a:p>
          <a:p>
            <a:pPr marL="0" indent="0">
              <a:lnSpc>
                <a:spcPct val="100000"/>
              </a:lnSpc>
              <a:spcBef>
                <a:spcPts val="0"/>
              </a:spcBef>
              <a:buFontTx/>
              <a:buNone/>
            </a:pPr>
            <a:r>
              <a:rPr lang="en-US" sz="2400" dirty="0">
                <a:solidFill>
                  <a:prstClr val="white"/>
                </a:solidFill>
                <a:ea typeface="微软雅黑"/>
                <a:cs typeface="Posterama" panose="020B0504020200020000" pitchFamily="34" charset="0"/>
              </a:rPr>
              <a:t>Seamless Integration</a:t>
            </a:r>
          </a:p>
          <a:p>
            <a:pPr marL="0" indent="0">
              <a:lnSpc>
                <a:spcPct val="100000"/>
              </a:lnSpc>
              <a:spcBef>
                <a:spcPts val="0"/>
              </a:spcBef>
              <a:buFontTx/>
              <a:buNone/>
            </a:pPr>
            <a:r>
              <a:rPr lang="en-US" sz="2400" dirty="0">
                <a:solidFill>
                  <a:prstClr val="white"/>
                </a:solidFill>
                <a:ea typeface="微软雅黑"/>
                <a:cs typeface="Posterama" panose="020B0504020200020000" pitchFamily="34" charset="0"/>
              </a:rPr>
              <a:t>End-to-End Platform</a:t>
            </a:r>
          </a:p>
          <a:p>
            <a:pPr marL="0" indent="0">
              <a:lnSpc>
                <a:spcPct val="100000"/>
              </a:lnSpc>
              <a:spcBef>
                <a:spcPts val="0"/>
              </a:spcBef>
              <a:buFontTx/>
              <a:buNone/>
            </a:pPr>
            <a:r>
              <a:rPr lang="en-US" sz="2400" dirty="0">
                <a:solidFill>
                  <a:prstClr val="white"/>
                </a:solidFill>
                <a:ea typeface="微软雅黑"/>
                <a:cs typeface="Posterama" panose="020B0504020200020000" pitchFamily="34" charset="0"/>
              </a:rPr>
              <a:t>No-Code Approach</a:t>
            </a:r>
          </a:p>
        </p:txBody>
      </p:sp>
      <p:sp>
        <p:nvSpPr>
          <p:cNvPr id="11" name="TextBox 10">
            <a:extLst>
              <a:ext uri="{FF2B5EF4-FFF2-40B4-BE49-F238E27FC236}">
                <a16:creationId xmlns:a16="http://schemas.microsoft.com/office/drawing/2014/main" id="{171CA97D-FD92-2B28-0648-5C51D016E334}"/>
              </a:ext>
            </a:extLst>
          </p:cNvPr>
          <p:cNvSpPr txBox="1"/>
          <p:nvPr/>
        </p:nvSpPr>
        <p:spPr>
          <a:xfrm>
            <a:off x="6242756" y="2934773"/>
            <a:ext cx="3725333" cy="461665"/>
          </a:xfrm>
          <a:prstGeom prst="rect">
            <a:avLst/>
          </a:prstGeom>
          <a:noFill/>
        </p:spPr>
        <p:txBody>
          <a:bodyPr wrap="square">
            <a:spAutoFit/>
          </a:bodyPr>
          <a:lstStyle/>
          <a:p>
            <a:r>
              <a:rPr lang="en-US" sz="2400" dirty="0">
                <a:solidFill>
                  <a:schemeClr val="bg1"/>
                </a:solidFill>
              </a:rPr>
              <a:t>Customization Complexity</a:t>
            </a:r>
          </a:p>
        </p:txBody>
      </p:sp>
    </p:spTree>
    <p:extLst>
      <p:ext uri="{BB962C8B-B14F-4D97-AF65-F5344CB8AC3E}">
        <p14:creationId xmlns:p14="http://schemas.microsoft.com/office/powerpoint/2010/main" val="164028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Role in ML/AI</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Using SageMaker</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Pros and Cons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Summary</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Amazon SageMaker</a:t>
            </a: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737100" y="2871283"/>
            <a:ext cx="2717800" cy="1115434"/>
          </a:xfrm>
        </p:spPr>
        <p:txBody>
          <a:bodyPr/>
          <a:lstStyle/>
          <a:p>
            <a:r>
              <a:rPr lang="en-US" dirty="0"/>
              <a:t>Thank you</a:t>
            </a:r>
          </a:p>
        </p:txBody>
      </p:sp>
      <p:sp>
        <p:nvSpPr>
          <p:cNvPr id="2" name="TextBox 1">
            <a:extLst>
              <a:ext uri="{FF2B5EF4-FFF2-40B4-BE49-F238E27FC236}">
                <a16:creationId xmlns:a16="http://schemas.microsoft.com/office/drawing/2014/main" id="{7780DC93-E0D1-C79C-ED93-8AC917CC8E89}"/>
              </a:ext>
            </a:extLst>
          </p:cNvPr>
          <p:cNvSpPr txBox="1"/>
          <p:nvPr/>
        </p:nvSpPr>
        <p:spPr>
          <a:xfrm>
            <a:off x="4977279" y="6016333"/>
            <a:ext cx="2237441" cy="338554"/>
          </a:xfrm>
          <a:prstGeom prst="rect">
            <a:avLst/>
          </a:prstGeom>
        </p:spPr>
        <p:txBody>
          <a:bodyPr wrap="square" rtlCol="0">
            <a:spAutoFit/>
          </a:bodyPr>
          <a:lstStyle/>
          <a:p>
            <a:pPr marL="0" indent="0" algn="ctr">
              <a:lnSpc>
                <a:spcPct val="100000"/>
              </a:lnSpc>
              <a:spcBef>
                <a:spcPts val="0"/>
              </a:spcBef>
              <a:buFontTx/>
              <a:buNone/>
            </a:pPr>
            <a:r>
              <a:rPr lang="en-US" sz="1600" dirty="0">
                <a:solidFill>
                  <a:prstClr val="white"/>
                </a:solidFill>
                <a:latin typeface="Posterama" panose="020B0504020200020000" pitchFamily="34" charset="0"/>
                <a:ea typeface="微软雅黑"/>
                <a:cs typeface="Posterama" panose="020B0504020200020000" pitchFamily="34" charset="0"/>
              </a:rPr>
              <a:t>swaroopm@bu.edu</a:t>
            </a:r>
          </a:p>
        </p:txBody>
      </p:sp>
    </p:spTree>
    <p:extLst>
      <p:ext uri="{BB962C8B-B14F-4D97-AF65-F5344CB8AC3E}">
        <p14:creationId xmlns:p14="http://schemas.microsoft.com/office/powerpoint/2010/main" val="178216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34516" y="720311"/>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34516" y="2058965"/>
            <a:ext cx="4593296" cy="3158494"/>
          </a:xfrm>
        </p:spPr>
        <p:txBody>
          <a:bodyPr/>
          <a:lstStyle/>
          <a:p>
            <a:pPr marL="285750" indent="-285750">
              <a:buFont typeface="Arial" panose="020B0604020202020204" pitchFamily="34" charset="0"/>
              <a:buChar char="•"/>
            </a:pPr>
            <a:r>
              <a:rPr lang="en-US" sz="1800" dirty="0"/>
              <a:t>Machine learning (ML) cloud service by AWS</a:t>
            </a:r>
          </a:p>
          <a:p>
            <a:pPr marL="285750" indent="-285750">
              <a:buFont typeface="Arial" panose="020B0604020202020204" pitchFamily="34" charset="0"/>
              <a:buChar char="•"/>
            </a:pPr>
            <a:r>
              <a:rPr lang="en-US" sz="1800" dirty="0"/>
              <a:t>Streamline and democratize the process of building, training, deploying, and managing machine learning models.</a:t>
            </a:r>
          </a:p>
          <a:p>
            <a:pPr marL="285750" indent="-285750">
              <a:buFont typeface="Arial" panose="020B0604020202020204" pitchFamily="34" charset="0"/>
              <a:buChar char="•"/>
            </a:pPr>
            <a:r>
              <a:rPr lang="en-US" sz="1800" dirty="0"/>
              <a:t>Pre-built algorithms, support for frameworks like TensorFlow and </a:t>
            </a:r>
            <a:r>
              <a:rPr lang="en-US" sz="1800" dirty="0" err="1"/>
              <a:t>PyTorch</a:t>
            </a:r>
            <a:r>
              <a:rPr lang="en-US" sz="1800" dirty="0"/>
              <a:t>, an IDE, and </a:t>
            </a:r>
            <a:r>
              <a:rPr lang="en-US" sz="1800" dirty="0" err="1"/>
              <a:t>AutoML</a:t>
            </a:r>
            <a:r>
              <a:rPr lang="en-US" sz="1800" dirty="0"/>
              <a:t>.</a:t>
            </a: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pic>
        <p:nvPicPr>
          <p:cNvPr id="7" name="Picture 6">
            <a:extLst>
              <a:ext uri="{FF2B5EF4-FFF2-40B4-BE49-F238E27FC236}">
                <a16:creationId xmlns:a16="http://schemas.microsoft.com/office/drawing/2014/main" id="{D1F98FFD-7A50-D606-6456-EB576FE6282C}"/>
              </a:ext>
            </a:extLst>
          </p:cNvPr>
          <p:cNvPicPr>
            <a:picLocks noChangeAspect="1"/>
          </p:cNvPicPr>
          <p:nvPr/>
        </p:nvPicPr>
        <p:blipFill>
          <a:blip r:embed="rId3"/>
          <a:stretch>
            <a:fillRect/>
          </a:stretch>
        </p:blipFill>
        <p:spPr>
          <a:xfrm>
            <a:off x="5466234" y="2114563"/>
            <a:ext cx="6191250" cy="2047875"/>
          </a:xfrm>
          <a:prstGeom prst="rect">
            <a:avLst/>
          </a:prstGeo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err="1"/>
              <a:t>SageMaker’s</a:t>
            </a:r>
            <a:r>
              <a:rPr lang="en-US" dirty="0"/>
              <a:t> Role in ML/AI</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Role in ML/AI</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dirty="0"/>
              <a:t>Amazon SageMaker</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
        <p:nvSpPr>
          <p:cNvPr id="5" name="TextBox 4">
            <a:extLst>
              <a:ext uri="{FF2B5EF4-FFF2-40B4-BE49-F238E27FC236}">
                <a16:creationId xmlns:a16="http://schemas.microsoft.com/office/drawing/2014/main" id="{F258C52E-F93F-B8A7-2EE7-F2DFC215443B}"/>
              </a:ext>
            </a:extLst>
          </p:cNvPr>
          <p:cNvSpPr txBox="1"/>
          <p:nvPr/>
        </p:nvSpPr>
        <p:spPr>
          <a:xfrm>
            <a:off x="6580094" y="1210235"/>
            <a:ext cx="4614075" cy="3970318"/>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sz="1800" dirty="0">
                <a:solidFill>
                  <a:schemeClr val="bg1"/>
                </a:solidFill>
              </a:rPr>
              <a:t>Data Preparation and Feature Engineering</a:t>
            </a:r>
          </a:p>
          <a:p>
            <a:pPr marL="285750" indent="-285750">
              <a:lnSpc>
                <a:spcPct val="100000"/>
              </a:lnSpc>
              <a:spcBef>
                <a:spcPts val="0"/>
              </a:spcBef>
              <a:buFont typeface="Arial" panose="020B0604020202020204" pitchFamily="34" charset="0"/>
              <a:buChar char="•"/>
            </a:pPr>
            <a:r>
              <a:rPr lang="en-US" sz="1800" dirty="0">
                <a:solidFill>
                  <a:schemeClr val="bg1"/>
                </a:solidFill>
              </a:rPr>
              <a:t>Model Building and Training</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Studio Notebooks</a:t>
            </a:r>
          </a:p>
          <a:p>
            <a:pPr marL="742950" lvl="1" indent="-285750">
              <a:buFont typeface="Arial" panose="020B0604020202020204" pitchFamily="34" charset="0"/>
              <a:buChar char="•"/>
            </a:pPr>
            <a:r>
              <a:rPr lang="en-US" dirty="0">
                <a:solidFill>
                  <a:schemeClr val="bg1"/>
                </a:solidFill>
              </a:rPr>
              <a:t>SageMaker Autopilot -  No code</a:t>
            </a:r>
          </a:p>
          <a:p>
            <a:pPr marL="285750" indent="-285750">
              <a:lnSpc>
                <a:spcPct val="100000"/>
              </a:lnSpc>
              <a:spcBef>
                <a:spcPts val="0"/>
              </a:spcBef>
              <a:buFont typeface="Arial" panose="020B0604020202020204" pitchFamily="34" charset="0"/>
              <a:buChar char="•"/>
            </a:pPr>
            <a:r>
              <a:rPr lang="en-US" dirty="0">
                <a:solidFill>
                  <a:schemeClr val="bg1"/>
                </a:solidFill>
                <a:ea typeface="微软雅黑"/>
                <a:cs typeface="Posterama" panose="020B0504020200020000" pitchFamily="34" charset="0"/>
              </a:rPr>
              <a:t>Deployment</a:t>
            </a:r>
          </a:p>
          <a:p>
            <a:pPr marL="742950" lvl="1" indent="-285750">
              <a:buFont typeface="Arial" panose="020B0604020202020204" pitchFamily="34" charset="0"/>
              <a:buChar char="•"/>
            </a:pPr>
            <a:r>
              <a:rPr lang="en-US" dirty="0">
                <a:solidFill>
                  <a:schemeClr val="bg1"/>
                </a:solidFill>
                <a:ea typeface="微软雅黑"/>
                <a:cs typeface="Posterama" panose="020B0504020200020000" pitchFamily="34" charset="0"/>
              </a:rPr>
              <a:t>Endpoints</a:t>
            </a:r>
          </a:p>
          <a:p>
            <a:pPr marL="742950" lvl="1" indent="-285750">
              <a:buFont typeface="Arial" panose="020B0604020202020204" pitchFamily="34" charset="0"/>
              <a:buChar char="•"/>
            </a:pPr>
            <a:r>
              <a:rPr lang="en-US" dirty="0">
                <a:solidFill>
                  <a:schemeClr val="bg1"/>
                </a:solidFill>
                <a:ea typeface="微软雅黑"/>
                <a:cs typeface="Posterama" panose="020B0504020200020000" pitchFamily="34" charset="0"/>
              </a:rPr>
              <a:t>Batch Transform</a:t>
            </a:r>
          </a:p>
          <a:p>
            <a:pPr marL="742950" lvl="1" indent="-285750">
              <a:buFont typeface="Arial" panose="020B0604020202020204" pitchFamily="34" charset="0"/>
              <a:buChar char="•"/>
            </a:pPr>
            <a:r>
              <a:rPr lang="en-US" sz="1800" dirty="0">
                <a:solidFill>
                  <a:schemeClr val="bg1"/>
                </a:solidFill>
                <a:ea typeface="微软雅黑"/>
                <a:cs typeface="Posterama" panose="020B0504020200020000" pitchFamily="34" charset="0"/>
              </a:rPr>
              <a:t>Multi-Model Endpoints</a:t>
            </a:r>
          </a:p>
          <a:p>
            <a:pPr marL="285750" indent="-285750">
              <a:lnSpc>
                <a:spcPct val="100000"/>
              </a:lnSpc>
              <a:spcBef>
                <a:spcPts val="0"/>
              </a:spcBef>
              <a:buFont typeface="Arial" panose="020B0604020202020204" pitchFamily="34" charset="0"/>
              <a:buChar char="•"/>
            </a:pPr>
            <a:r>
              <a:rPr lang="en-US" dirty="0">
                <a:solidFill>
                  <a:schemeClr val="bg1"/>
                </a:solidFill>
                <a:ea typeface="微软雅黑"/>
                <a:cs typeface="Posterama" panose="020B0504020200020000" pitchFamily="34" charset="0"/>
              </a:rPr>
              <a:t>Monitoring</a:t>
            </a:r>
          </a:p>
          <a:p>
            <a:pPr marL="742950" lvl="1" indent="-285750">
              <a:buFont typeface="Arial" panose="020B0604020202020204" pitchFamily="34" charset="0"/>
              <a:buChar char="•"/>
            </a:pPr>
            <a:r>
              <a:rPr lang="en-US" dirty="0">
                <a:solidFill>
                  <a:schemeClr val="bg1"/>
                </a:solidFill>
                <a:ea typeface="微软雅黑"/>
                <a:cs typeface="Posterama" panose="020B0504020200020000" pitchFamily="34" charset="0"/>
              </a:rPr>
              <a:t>SageMaker Model Monitor</a:t>
            </a:r>
          </a:p>
          <a:p>
            <a:pPr marL="742950" lvl="1" indent="-285750">
              <a:buFont typeface="Arial" panose="020B0604020202020204" pitchFamily="34" charset="0"/>
              <a:buChar char="•"/>
            </a:pPr>
            <a:r>
              <a:rPr lang="en-US" dirty="0">
                <a:solidFill>
                  <a:schemeClr val="bg1"/>
                </a:solidFill>
                <a:ea typeface="微软雅黑"/>
                <a:cs typeface="Posterama" panose="020B0504020200020000" pitchFamily="34" charset="0"/>
              </a:rPr>
              <a:t>Amazon CloudWatch Integration</a:t>
            </a:r>
          </a:p>
          <a:p>
            <a:pPr marL="742950" lvl="1" indent="-285750">
              <a:buFont typeface="Arial" panose="020B0604020202020204" pitchFamily="34" charset="0"/>
              <a:buChar char="•"/>
            </a:pPr>
            <a:r>
              <a:rPr lang="en-US" dirty="0">
                <a:solidFill>
                  <a:schemeClr val="bg1"/>
                </a:solidFill>
                <a:ea typeface="微软雅黑"/>
                <a:cs typeface="Posterama" panose="020B0504020200020000" pitchFamily="34" charset="0"/>
              </a:rPr>
              <a:t>Custom Metrics and Dashboards</a:t>
            </a:r>
          </a:p>
          <a:p>
            <a:pPr marL="742950" lvl="1" indent="-285750">
              <a:buFont typeface="Arial" panose="020B0604020202020204" pitchFamily="34" charset="0"/>
              <a:buChar char="•"/>
            </a:pPr>
            <a:endParaRPr lang="en-US" dirty="0">
              <a:solidFill>
                <a:schemeClr val="bg1"/>
              </a:solidFill>
              <a:ea typeface="微软雅黑"/>
              <a:cs typeface="Posterama" panose="020B0504020200020000" pitchFamily="34" charset="0"/>
            </a:endParaRPr>
          </a:p>
          <a:p>
            <a:pPr marL="742950" lvl="1" indent="-285750">
              <a:buFont typeface="Arial" panose="020B0604020202020204" pitchFamily="34" charset="0"/>
              <a:buChar char="•"/>
            </a:pPr>
            <a:endParaRPr lang="en-US" dirty="0">
              <a:solidFill>
                <a:schemeClr val="bg1"/>
              </a:solidFill>
              <a:ea typeface="微软雅黑"/>
              <a:cs typeface="Posterama" panose="020B0504020200020000" pitchFamily="34" charset="0"/>
            </a:endParaRPr>
          </a:p>
        </p:txBody>
      </p:sp>
    </p:spTree>
    <p:extLst>
      <p:ext uri="{BB962C8B-B14F-4D97-AF65-F5344CB8AC3E}">
        <p14:creationId xmlns:p14="http://schemas.microsoft.com/office/powerpoint/2010/main" val="29398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noProof="0" dirty="0"/>
              <a:t>Amazon SageMaker</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3" name="Title 2">
            <a:extLst>
              <a:ext uri="{FF2B5EF4-FFF2-40B4-BE49-F238E27FC236}">
                <a16:creationId xmlns:a16="http://schemas.microsoft.com/office/drawing/2014/main" id="{66A344A4-D880-2B20-E447-E2B5C8C6F47C}"/>
              </a:ext>
            </a:extLst>
          </p:cNvPr>
          <p:cNvSpPr>
            <a:spLocks noGrp="1"/>
          </p:cNvSpPr>
          <p:nvPr>
            <p:ph type="title"/>
          </p:nvPr>
        </p:nvSpPr>
        <p:spPr>
          <a:xfrm>
            <a:off x="6257124" y="2804984"/>
            <a:ext cx="4518122" cy="1248031"/>
          </a:xfrm>
        </p:spPr>
        <p:txBody>
          <a:bodyPr/>
          <a:lstStyle/>
          <a:p>
            <a:r>
              <a:rPr lang="en-US" dirty="0"/>
              <a:t>Using Amazon SageMaker for Model Building, Training, Deployment, and Monitoring</a:t>
            </a:r>
          </a:p>
        </p:txBody>
      </p:sp>
    </p:spTree>
    <p:extLst>
      <p:ext uri="{BB962C8B-B14F-4D97-AF65-F5344CB8AC3E}">
        <p14:creationId xmlns:p14="http://schemas.microsoft.com/office/powerpoint/2010/main" val="44134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7572517" y="869576"/>
            <a:ext cx="3212024" cy="4787153"/>
          </a:xfrm>
        </p:spPr>
        <p:txBody>
          <a:bodyPr/>
          <a:lstStyle/>
          <a:p>
            <a:r>
              <a:rPr lang="en-US" dirty="0"/>
              <a:t>Data preparation*</a:t>
            </a:r>
            <a:br>
              <a:rPr lang="en-US" dirty="0"/>
            </a:br>
            <a:r>
              <a:rPr lang="en-US" dirty="0"/>
              <a:t>Model Building</a:t>
            </a:r>
            <a:br>
              <a:rPr lang="en-US" dirty="0"/>
            </a:br>
            <a:r>
              <a:rPr lang="en-US" dirty="0"/>
              <a:t>	- No code</a:t>
            </a:r>
            <a:br>
              <a:rPr lang="en-US" dirty="0"/>
            </a:br>
            <a:r>
              <a:rPr lang="en-US" dirty="0"/>
              <a:t>	- Code</a:t>
            </a:r>
            <a:br>
              <a:rPr lang="en-US" dirty="0"/>
            </a:br>
            <a:r>
              <a:rPr lang="en-US" dirty="0"/>
              <a:t>Model Training</a:t>
            </a:r>
            <a:br>
              <a:rPr lang="en-US" dirty="0"/>
            </a:br>
            <a:r>
              <a:rPr lang="en-US" dirty="0"/>
              <a:t>Testing*</a:t>
            </a:r>
            <a:br>
              <a:rPr lang="en-US" dirty="0"/>
            </a:br>
            <a:r>
              <a:rPr lang="en-US" dirty="0"/>
              <a:t>Deployment</a:t>
            </a:r>
            <a:br>
              <a:rPr lang="en-US" dirty="0"/>
            </a:br>
            <a:r>
              <a:rPr lang="en-US" dirty="0"/>
              <a:t>Monitoring</a:t>
            </a:r>
            <a:br>
              <a:rPr lang="en-US" dirty="0"/>
            </a:br>
            <a:br>
              <a:rPr lang="en-US" dirty="0"/>
            </a:br>
            <a:endParaRPr lang="en-US" dirty="0"/>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noProof="0" dirty="0"/>
              <a:t>Amazon SageMaker</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cxnSp>
        <p:nvCxnSpPr>
          <p:cNvPr id="10" name="Straight Connector 9">
            <a:extLst>
              <a:ext uri="{FF2B5EF4-FFF2-40B4-BE49-F238E27FC236}">
                <a16:creationId xmlns:a16="http://schemas.microsoft.com/office/drawing/2014/main" id="{383605A1-7723-8A97-BC9E-DD710C3919BB}"/>
              </a:ext>
            </a:extLst>
          </p:cNvPr>
          <p:cNvCxnSpPr/>
          <p:nvPr/>
        </p:nvCxnSpPr>
        <p:spPr>
          <a:xfrm flipV="1">
            <a:off x="6708826" y="2070847"/>
            <a:ext cx="0" cy="26266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3057A50-59BE-458F-C4D9-B32EAD3C238E}"/>
              </a:ext>
            </a:extLst>
          </p:cNvPr>
          <p:cNvCxnSpPr>
            <a:cxnSpLocks/>
          </p:cNvCxnSpPr>
          <p:nvPr/>
        </p:nvCxnSpPr>
        <p:spPr>
          <a:xfrm>
            <a:off x="6708826" y="2070847"/>
            <a:ext cx="73510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DE646B-8F95-7447-42A8-D932AB563940}"/>
              </a:ext>
            </a:extLst>
          </p:cNvPr>
          <p:cNvCxnSpPr>
            <a:cxnSpLocks/>
          </p:cNvCxnSpPr>
          <p:nvPr/>
        </p:nvCxnSpPr>
        <p:spPr>
          <a:xfrm>
            <a:off x="6708825" y="2474259"/>
            <a:ext cx="73510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CAEA025-30AB-C941-4662-FB9160C0215B}"/>
              </a:ext>
            </a:extLst>
          </p:cNvPr>
          <p:cNvCxnSpPr>
            <a:cxnSpLocks/>
          </p:cNvCxnSpPr>
          <p:nvPr/>
        </p:nvCxnSpPr>
        <p:spPr>
          <a:xfrm flipH="1">
            <a:off x="6708825" y="4697505"/>
            <a:ext cx="81256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Footer Placeholder 3">
            <a:extLst>
              <a:ext uri="{FF2B5EF4-FFF2-40B4-BE49-F238E27FC236}">
                <a16:creationId xmlns:a16="http://schemas.microsoft.com/office/drawing/2014/main" id="{AD1B8026-BCC0-5251-6371-0EDC0C1DE865}"/>
              </a:ext>
            </a:extLst>
          </p:cNvPr>
          <p:cNvSpPr txBox="1">
            <a:spLocks/>
          </p:cNvSpPr>
          <p:nvPr/>
        </p:nvSpPr>
        <p:spPr>
          <a:xfrm>
            <a:off x="10245401" y="3263152"/>
            <a:ext cx="812563"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CI/CD pipeline*</a:t>
            </a:r>
          </a:p>
        </p:txBody>
      </p:sp>
      <p:cxnSp>
        <p:nvCxnSpPr>
          <p:cNvPr id="26" name="Straight Arrow Connector 25">
            <a:extLst>
              <a:ext uri="{FF2B5EF4-FFF2-40B4-BE49-F238E27FC236}">
                <a16:creationId xmlns:a16="http://schemas.microsoft.com/office/drawing/2014/main" id="{49775B61-5F37-541B-7CFB-985403417FE5}"/>
              </a:ext>
            </a:extLst>
          </p:cNvPr>
          <p:cNvCxnSpPr/>
          <p:nvPr/>
        </p:nvCxnSpPr>
        <p:spPr>
          <a:xfrm>
            <a:off x="10237694" y="2474259"/>
            <a:ext cx="0" cy="196327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35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34516" y="720311"/>
            <a:ext cx="5117162" cy="1325563"/>
          </a:xfrm>
        </p:spPr>
        <p:txBody>
          <a:bodyPr/>
          <a:lstStyle/>
          <a:p>
            <a:r>
              <a:rPr lang="en-US" altLang="zh-CN" dirty="0"/>
              <a:t>Dataset</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34516" y="2058965"/>
            <a:ext cx="9264240" cy="2648502"/>
          </a:xfrm>
        </p:spPr>
        <p:txBody>
          <a:bodyPr/>
          <a:lstStyle/>
          <a:p>
            <a:pPr marL="285750" indent="-285750">
              <a:buFont typeface="Arial" panose="020B0604020202020204" pitchFamily="34" charset="0"/>
              <a:buChar char="•"/>
            </a:pPr>
            <a:r>
              <a:rPr lang="en-US" sz="1800" dirty="0"/>
              <a:t>Predicting if a delivery will be on time or not.</a:t>
            </a:r>
          </a:p>
          <a:p>
            <a:pPr marL="285750" indent="-285750">
              <a:buFont typeface="Arial" panose="020B0604020202020204" pitchFamily="34" charset="0"/>
              <a:buChar char="•"/>
            </a:pPr>
            <a:r>
              <a:rPr lang="en-US" sz="1800" dirty="0"/>
              <a:t>45,000 rows and 16 columns</a:t>
            </a:r>
          </a:p>
          <a:p>
            <a:pPr marL="285750" indent="-285750">
              <a:buFont typeface="Arial" panose="020B0604020202020204" pitchFamily="34" charset="0"/>
              <a:buChar char="•"/>
            </a:pPr>
            <a:r>
              <a:rPr lang="en-US" sz="1800" dirty="0"/>
              <a:t>Target: </a:t>
            </a:r>
            <a:r>
              <a:rPr lang="en-US" sz="1800" dirty="0" err="1"/>
              <a:t>classification_ontime</a:t>
            </a:r>
            <a:r>
              <a:rPr lang="en-US" sz="1800" dirty="0"/>
              <a:t> </a:t>
            </a:r>
          </a:p>
          <a:p>
            <a:pPr marL="285750" indent="-285750">
              <a:buFont typeface="Arial" panose="020B0604020202020204" pitchFamily="34" charset="0"/>
              <a:buChar char="•"/>
            </a:pPr>
            <a:r>
              <a:rPr lang="en-US" sz="1800" dirty="0" err="1"/>
              <a:t>total_items</a:t>
            </a:r>
            <a:r>
              <a:rPr lang="en-US" sz="1800" dirty="0"/>
              <a:t>, </a:t>
            </a:r>
            <a:r>
              <a:rPr lang="en-US" sz="1800" dirty="0" err="1"/>
              <a:t>zipcode</a:t>
            </a:r>
            <a:r>
              <a:rPr lang="en-US" sz="1800" dirty="0"/>
              <a:t>, </a:t>
            </a:r>
            <a:r>
              <a:rPr lang="en-US" sz="1800" dirty="0" err="1"/>
              <a:t>snow_depth</a:t>
            </a:r>
            <a:r>
              <a:rPr lang="en-US" sz="1800" dirty="0"/>
              <a:t>, temperature, pressure, </a:t>
            </a:r>
            <a:r>
              <a:rPr lang="en-US" sz="1800" dirty="0" err="1"/>
              <a:t>total_cloud_cover</a:t>
            </a:r>
            <a:r>
              <a:rPr lang="en-US" sz="1800" dirty="0"/>
              <a:t>, </a:t>
            </a:r>
            <a:r>
              <a:rPr lang="en-US" sz="1800" dirty="0" err="1"/>
              <a:t>relative_humidity</a:t>
            </a:r>
            <a:r>
              <a:rPr lang="en-US" sz="1800" dirty="0"/>
              <a:t>, </a:t>
            </a:r>
            <a:r>
              <a:rPr lang="en-US" sz="1800" dirty="0" err="1"/>
              <a:t>wind_speed</a:t>
            </a:r>
            <a:endParaRPr lang="en-US" sz="1800"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pic>
        <p:nvPicPr>
          <p:cNvPr id="3" name="Picture 2">
            <a:extLst>
              <a:ext uri="{FF2B5EF4-FFF2-40B4-BE49-F238E27FC236}">
                <a16:creationId xmlns:a16="http://schemas.microsoft.com/office/drawing/2014/main" id="{FEE27D67-8923-413D-4940-2454E81A236C}"/>
              </a:ext>
            </a:extLst>
          </p:cNvPr>
          <p:cNvPicPr>
            <a:picLocks noChangeAspect="1"/>
          </p:cNvPicPr>
          <p:nvPr/>
        </p:nvPicPr>
        <p:blipFill>
          <a:blip r:embed="rId3"/>
          <a:stretch>
            <a:fillRect/>
          </a:stretch>
        </p:blipFill>
        <p:spPr>
          <a:xfrm>
            <a:off x="728072" y="4510849"/>
            <a:ext cx="10735855" cy="783639"/>
          </a:xfrm>
          <a:prstGeom prst="rect">
            <a:avLst/>
          </a:prstGeom>
        </p:spPr>
      </p:pic>
    </p:spTree>
    <p:extLst>
      <p:ext uri="{BB962C8B-B14F-4D97-AF65-F5344CB8AC3E}">
        <p14:creationId xmlns:p14="http://schemas.microsoft.com/office/powerpoint/2010/main" val="129173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34516" y="720311"/>
            <a:ext cx="5117162" cy="1325563"/>
          </a:xfrm>
        </p:spPr>
        <p:txBody>
          <a:bodyPr/>
          <a:lstStyle/>
          <a:p>
            <a:r>
              <a:rPr lang="en-US" dirty="0"/>
              <a:t>Code Approach</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34516" y="2058965"/>
            <a:ext cx="9264240" cy="2648502"/>
          </a:xfrm>
        </p:spPr>
        <p:txBody>
          <a:bodyPr/>
          <a:lstStyle/>
          <a:p>
            <a:pPr marL="285750" indent="-285750">
              <a:buFont typeface="Arial" panose="020B0604020202020204" pitchFamily="34" charset="0"/>
              <a:buChar char="•"/>
            </a:pPr>
            <a:r>
              <a:rPr lang="en-US" sz="1800" dirty="0"/>
              <a:t>Amazon SageMaker Studio notebook with ml.t3.medium instance.</a:t>
            </a: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Amazon SageMaker</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sp>
        <p:nvSpPr>
          <p:cNvPr id="2" name="Rectangle 1">
            <a:extLst>
              <a:ext uri="{FF2B5EF4-FFF2-40B4-BE49-F238E27FC236}">
                <a16:creationId xmlns:a16="http://schemas.microsoft.com/office/drawing/2014/main" id="{0C78409D-F6A8-8BA8-DA74-2B8AB06DC9EF}"/>
              </a:ext>
            </a:extLst>
          </p:cNvPr>
          <p:cNvSpPr/>
          <p:nvPr/>
        </p:nvSpPr>
        <p:spPr>
          <a:xfrm>
            <a:off x="1072444" y="3059289"/>
            <a:ext cx="2088445" cy="116275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C4FFFE-4443-2FEB-C3BE-58045D347830}"/>
              </a:ext>
            </a:extLst>
          </p:cNvPr>
          <p:cNvSpPr txBox="1"/>
          <p:nvPr/>
        </p:nvSpPr>
        <p:spPr>
          <a:xfrm>
            <a:off x="1286932" y="3429000"/>
            <a:ext cx="1659468" cy="369332"/>
          </a:xfrm>
          <a:prstGeom prst="rect">
            <a:avLst/>
          </a:prstGeom>
        </p:spPr>
        <p:txBody>
          <a:bodyPr wrap="square" rtlCol="0">
            <a:spAutoFit/>
          </a:bodyPr>
          <a:lstStyle/>
          <a:p>
            <a:pPr marL="0" indent="0" algn="ctr">
              <a:lnSpc>
                <a:spcPct val="100000"/>
              </a:lnSpc>
              <a:spcBef>
                <a:spcPts val="0"/>
              </a:spcBef>
              <a:buFontTx/>
              <a:buNone/>
            </a:pPr>
            <a:r>
              <a:rPr lang="en-US" dirty="0">
                <a:solidFill>
                  <a:prstClr val="white"/>
                </a:solidFill>
                <a:latin typeface="Posterama" panose="020B0504020200020000" pitchFamily="34" charset="0"/>
                <a:ea typeface="微软雅黑"/>
                <a:cs typeface="Posterama" panose="020B0504020200020000" pitchFamily="34" charset="0"/>
              </a:rPr>
              <a:t>Dataset in S3</a:t>
            </a: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6" name="Rectangle 5">
            <a:extLst>
              <a:ext uri="{FF2B5EF4-FFF2-40B4-BE49-F238E27FC236}">
                <a16:creationId xmlns:a16="http://schemas.microsoft.com/office/drawing/2014/main" id="{F63641E9-E6D4-6899-2CBA-17B2A414D5B9}"/>
              </a:ext>
            </a:extLst>
          </p:cNvPr>
          <p:cNvSpPr/>
          <p:nvPr/>
        </p:nvSpPr>
        <p:spPr>
          <a:xfrm>
            <a:off x="4007555" y="3059289"/>
            <a:ext cx="2088445" cy="116275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DE7D50D-FB99-0B74-C23E-BCD0514ABF1E}"/>
              </a:ext>
            </a:extLst>
          </p:cNvPr>
          <p:cNvSpPr txBox="1"/>
          <p:nvPr/>
        </p:nvSpPr>
        <p:spPr>
          <a:xfrm>
            <a:off x="4067674" y="3304778"/>
            <a:ext cx="1968206" cy="646331"/>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bg1"/>
                </a:solidFill>
                <a:latin typeface="Posterama" panose="020B0504020200020000" pitchFamily="34" charset="0"/>
                <a:ea typeface="微软雅黑"/>
                <a:cs typeface="Posterama" panose="020B0504020200020000" pitchFamily="34" charset="0"/>
              </a:rPr>
              <a:t>Data Import to </a:t>
            </a:r>
            <a:r>
              <a:rPr lang="en-US" sz="1800" dirty="0">
                <a:solidFill>
                  <a:schemeClr val="bg1"/>
                </a:solidFill>
              </a:rPr>
              <a:t>Studio Notebook</a:t>
            </a:r>
            <a:endParaRPr lang="en-US" sz="1800" dirty="0">
              <a:solidFill>
                <a:schemeClr val="bg1"/>
              </a:solidFill>
              <a:latin typeface="Posterama" panose="020B0504020200020000" pitchFamily="34" charset="0"/>
              <a:ea typeface="微软雅黑"/>
              <a:cs typeface="Posterama" panose="020B0504020200020000" pitchFamily="34" charset="0"/>
            </a:endParaRPr>
          </a:p>
        </p:txBody>
      </p:sp>
      <p:sp>
        <p:nvSpPr>
          <p:cNvPr id="8" name="Rectangle 7">
            <a:extLst>
              <a:ext uri="{FF2B5EF4-FFF2-40B4-BE49-F238E27FC236}">
                <a16:creationId xmlns:a16="http://schemas.microsoft.com/office/drawing/2014/main" id="{49EB2BC3-BC0B-2D2A-379A-AF9F8CB33FBD}"/>
              </a:ext>
            </a:extLst>
          </p:cNvPr>
          <p:cNvSpPr/>
          <p:nvPr/>
        </p:nvSpPr>
        <p:spPr>
          <a:xfrm>
            <a:off x="6942666" y="3059289"/>
            <a:ext cx="2088445" cy="116275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1F0CC57-43F7-7BAD-4DE7-EED55E338930}"/>
              </a:ext>
            </a:extLst>
          </p:cNvPr>
          <p:cNvSpPr txBox="1"/>
          <p:nvPr/>
        </p:nvSpPr>
        <p:spPr>
          <a:xfrm>
            <a:off x="7659320" y="3429000"/>
            <a:ext cx="655136" cy="369332"/>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bg1"/>
                </a:solidFill>
                <a:latin typeface="Posterama" panose="020B0504020200020000" pitchFamily="34" charset="0"/>
                <a:ea typeface="微软雅黑"/>
                <a:cs typeface="Posterama" panose="020B0504020200020000" pitchFamily="34" charset="0"/>
              </a:rPr>
              <a:t>EDA</a:t>
            </a:r>
          </a:p>
        </p:txBody>
      </p:sp>
    </p:spTree>
    <p:extLst>
      <p:ext uri="{BB962C8B-B14F-4D97-AF65-F5344CB8AC3E}">
        <p14:creationId xmlns:p14="http://schemas.microsoft.com/office/powerpoint/2010/main" val="714775733"/>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1977</TotalTime>
  <Words>761</Words>
  <Application>Microsoft Office PowerPoint</Application>
  <PresentationFormat>Widescreen</PresentationFormat>
  <Paragraphs>140</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等线</vt:lpstr>
      <vt:lpstr>Abadi</vt:lpstr>
      <vt:lpstr>Arial</vt:lpstr>
      <vt:lpstr>Calibri</vt:lpstr>
      <vt:lpstr>Posterama</vt:lpstr>
      <vt:lpstr>Posterama Text Black</vt:lpstr>
      <vt:lpstr>Posterama Text SemiBold</vt:lpstr>
      <vt:lpstr>Times New Roman</vt:lpstr>
      <vt:lpstr>Custom</vt:lpstr>
      <vt:lpstr>ML models on the Cloud: An introduction to Amazon SageMaker</vt:lpstr>
      <vt:lpstr>Agenda</vt:lpstr>
      <vt:lpstr>Introduction</vt:lpstr>
      <vt:lpstr>SageMaker’s Role in ML/AI</vt:lpstr>
      <vt:lpstr>PowerPoint Presentation</vt:lpstr>
      <vt:lpstr>Using Amazon SageMaker for Model Building, Training, Deployment, and Monitoring</vt:lpstr>
      <vt:lpstr>Data preparation* Model Building  - No code  - Code Model Training Testing* Deployment Monitoring  </vt:lpstr>
      <vt:lpstr>Dataset</vt:lpstr>
      <vt:lpstr>Code Approach</vt:lpstr>
      <vt:lpstr>Code Approach</vt:lpstr>
      <vt:lpstr>Code Approach</vt:lpstr>
      <vt:lpstr>PowerPoint Presentation</vt:lpstr>
      <vt:lpstr>No Code Approach</vt:lpstr>
      <vt:lpstr>PowerPoint Presentation</vt:lpstr>
      <vt:lpstr>PowerPoint Presentation</vt:lpstr>
      <vt:lpstr>PowerPoint Presentation</vt:lpstr>
      <vt:lpstr>PowerPoint Presentation</vt:lpstr>
      <vt:lpstr>PowerPoint Presentation</vt:lpstr>
      <vt:lpstr>Pros and Cons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Swaroop Meher</dc:creator>
  <cp:lastModifiedBy>Swaroop Meher</cp:lastModifiedBy>
  <cp:revision>5</cp:revision>
  <dcterms:created xsi:type="dcterms:W3CDTF">2023-10-26T23:29:13Z</dcterms:created>
  <dcterms:modified xsi:type="dcterms:W3CDTF">2023-11-08T23:43:08Z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