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5" r:id="rId5"/>
    <p:sldId id="326" r:id="rId6"/>
    <p:sldId id="327" r:id="rId7"/>
    <p:sldId id="329" r:id="rId8"/>
    <p:sldId id="340" r:id="rId9"/>
    <p:sldId id="330" r:id="rId10"/>
    <p:sldId id="328" r:id="rId11"/>
    <p:sldId id="341" r:id="rId12"/>
    <p:sldId id="342" r:id="rId13"/>
    <p:sldId id="343" r:id="rId14"/>
    <p:sldId id="344" r:id="rId15"/>
    <p:sldId id="345" r:id="rId16"/>
    <p:sldId id="346" r:id="rId17"/>
    <p:sldId id="336" r:id="rId18"/>
    <p:sldId id="338" r:id="rId19"/>
    <p:sldId id="3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52068-8B23-B945-69EE-3564A403F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26000" intensity="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3267" y="1193877"/>
            <a:ext cx="4325466" cy="4325466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softEdge rad="2286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700"/>
            <a:ext cx="10515600" cy="159543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GENDERED PRONOUN RESOLUTION WITH BERT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Swaroop Meher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09061" y="1334821"/>
            <a:ext cx="2057401" cy="140830"/>
          </a:xfrm>
        </p:spPr>
        <p:txBody>
          <a:bodyPr/>
          <a:lstStyle/>
          <a:p>
            <a:r>
              <a:rPr lang="en-US" dirty="0"/>
              <a:t>PRONOUN RESOLUTION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C0D5A-9BB1-E92C-931D-734CE2FD1F68}"/>
              </a:ext>
            </a:extLst>
          </p:cNvPr>
          <p:cNvSpPr/>
          <p:nvPr/>
        </p:nvSpPr>
        <p:spPr>
          <a:xfrm>
            <a:off x="1295399" y="1981201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98FE8-BAF6-018E-D61F-7375D79C940C}"/>
              </a:ext>
            </a:extLst>
          </p:cNvPr>
          <p:cNvSpPr/>
          <p:nvPr/>
        </p:nvSpPr>
        <p:spPr>
          <a:xfrm>
            <a:off x="1295399" y="4105276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89FBE-5C65-A5B2-602D-330770D5A1E7}"/>
              </a:ext>
            </a:extLst>
          </p:cNvPr>
          <p:cNvSpPr/>
          <p:nvPr/>
        </p:nvSpPr>
        <p:spPr>
          <a:xfrm>
            <a:off x="9334499" y="1981201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A8F82-7080-9B07-16F6-3BF123186760}"/>
              </a:ext>
            </a:extLst>
          </p:cNvPr>
          <p:cNvSpPr/>
          <p:nvPr/>
        </p:nvSpPr>
        <p:spPr>
          <a:xfrm>
            <a:off x="4158139" y="4129089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916420-A810-9A5D-D59F-EDDDB1789D14}"/>
              </a:ext>
            </a:extLst>
          </p:cNvPr>
          <p:cNvSpPr/>
          <p:nvPr/>
        </p:nvSpPr>
        <p:spPr>
          <a:xfrm>
            <a:off x="4294270" y="4286251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323A81-A5F8-0BEE-9548-FB17146760A6}"/>
              </a:ext>
            </a:extLst>
          </p:cNvPr>
          <p:cNvSpPr/>
          <p:nvPr/>
        </p:nvSpPr>
        <p:spPr>
          <a:xfrm>
            <a:off x="4446670" y="4438651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12480-1C47-8976-F0F4-CC6D36F097F5}"/>
              </a:ext>
            </a:extLst>
          </p:cNvPr>
          <p:cNvSpPr/>
          <p:nvPr/>
        </p:nvSpPr>
        <p:spPr>
          <a:xfrm>
            <a:off x="4599070" y="4591051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3A3C229-44EE-8AED-6E86-C9B3C1535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93835"/>
              </p:ext>
            </p:extLst>
          </p:nvPr>
        </p:nvGraphicFramePr>
        <p:xfrm>
          <a:off x="7361874" y="4133851"/>
          <a:ext cx="20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2568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1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32740"/>
                  </a:ext>
                </a:extLst>
              </a:tr>
            </a:tbl>
          </a:graphicData>
        </a:graphic>
      </p:graphicFrame>
      <p:sp>
        <p:nvSpPr>
          <p:cNvPr id="15" name="Cube 14">
            <a:extLst>
              <a:ext uri="{FF2B5EF4-FFF2-40B4-BE49-F238E27FC236}">
                <a16:creationId xmlns:a16="http://schemas.microsoft.com/office/drawing/2014/main" id="{F7B46CF0-E965-370C-BDB3-FA9A2486E650}"/>
              </a:ext>
            </a:extLst>
          </p:cNvPr>
          <p:cNvSpPr/>
          <p:nvPr/>
        </p:nvSpPr>
        <p:spPr>
          <a:xfrm>
            <a:off x="9011205" y="4286250"/>
            <a:ext cx="1937861" cy="914401"/>
          </a:xfrm>
          <a:prstGeom prst="cube">
            <a:avLst>
              <a:gd name="adj" fmla="val 22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Feed-Forward Neural Network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38B2EF-52F4-5940-3CA1-BE696F87FC9B}"/>
              </a:ext>
            </a:extLst>
          </p:cNvPr>
          <p:cNvCxnSpPr>
            <a:stCxn id="13" idx="3"/>
          </p:cNvCxnSpPr>
          <p:nvPr/>
        </p:nvCxnSpPr>
        <p:spPr>
          <a:xfrm flipV="1">
            <a:off x="6084970" y="4286251"/>
            <a:ext cx="1276904" cy="762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8B1E7A-F8B0-4192-9C59-D05417C2DE7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084970" y="4695825"/>
            <a:ext cx="1276904" cy="3524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597596-B15D-6FE5-1C6C-194C0C927FC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84970" y="5048251"/>
            <a:ext cx="1276904" cy="857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3E4587-A41E-A6B4-6B12-F556D4B37A0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84970" y="5048251"/>
            <a:ext cx="1276904" cy="457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5A21AA-0F7E-C3ED-0A42-DE53FEF2B755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581900" y="4286250"/>
            <a:ext cx="1429305" cy="56147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AEA818-91FF-5140-31E9-2A2B7A8F241E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570154" y="4655218"/>
            <a:ext cx="1441051" cy="19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9BCA8D-C888-DAD1-A6B7-2BAFE5AA878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570154" y="4847720"/>
            <a:ext cx="1441051" cy="2646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680872-1EC6-9E92-3EF7-2449906CFD00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581900" y="4847720"/>
            <a:ext cx="1429305" cy="6411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0FB34A-A058-E879-9FAD-B936C38C309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038349" y="2895601"/>
            <a:ext cx="0" cy="12096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F78D40-E7F0-5601-97B6-9B77185DF1D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781299" y="4562476"/>
            <a:ext cx="1376840" cy="2381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651231-E21F-4458-D126-25C3D4E96E52}"/>
              </a:ext>
            </a:extLst>
          </p:cNvPr>
          <p:cNvCxnSpPr>
            <a:stCxn id="15" idx="0"/>
            <a:endCxn id="8" idx="2"/>
          </p:cNvCxnSpPr>
          <p:nvPr/>
        </p:nvCxnSpPr>
        <p:spPr>
          <a:xfrm flipH="1" flipV="1">
            <a:off x="10077449" y="2895601"/>
            <a:ext cx="6956" cy="139064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9B93984-88BF-1AB2-82FF-2D87C00F5533}"/>
              </a:ext>
            </a:extLst>
          </p:cNvPr>
          <p:cNvSpPr txBox="1"/>
          <p:nvPr/>
        </p:nvSpPr>
        <p:spPr>
          <a:xfrm>
            <a:off x="3524249" y="1972271"/>
            <a:ext cx="233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Peter</a:t>
            </a:r>
            <a:r>
              <a:rPr lang="en-US" dirty="0"/>
              <a:t> didn’t realize how old </a:t>
            </a:r>
            <a:r>
              <a:rPr lang="en-US" b="1" dirty="0">
                <a:solidFill>
                  <a:srgbClr val="FF0000"/>
                </a:solidFill>
              </a:rPr>
              <a:t>Henry</a:t>
            </a:r>
            <a:r>
              <a:rPr lang="en-US" dirty="0"/>
              <a:t> was until he saw </a:t>
            </a:r>
            <a:r>
              <a:rPr lang="en-US" b="1" dirty="0">
                <a:solidFill>
                  <a:srgbClr val="FF0000"/>
                </a:solidFill>
              </a:rPr>
              <a:t>his</a:t>
            </a:r>
            <a:r>
              <a:rPr lang="en-US" dirty="0"/>
              <a:t> daughter.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1AF67-B8D2-61DE-9A19-7124878EDCA4}"/>
              </a:ext>
            </a:extLst>
          </p:cNvPr>
          <p:cNvSpPr txBox="1"/>
          <p:nvPr/>
        </p:nvSpPr>
        <p:spPr>
          <a:xfrm>
            <a:off x="7728272" y="2249270"/>
            <a:ext cx="68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E0964F-B660-D43B-3BC9-B19BC75829BE}"/>
              </a:ext>
            </a:extLst>
          </p:cNvPr>
          <p:cNvCxnSpPr>
            <a:stCxn id="46" idx="1"/>
            <a:endCxn id="6" idx="3"/>
          </p:cNvCxnSpPr>
          <p:nvPr/>
        </p:nvCxnSpPr>
        <p:spPr>
          <a:xfrm flipH="1">
            <a:off x="2781299" y="2433936"/>
            <a:ext cx="742950" cy="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4EA802-5AA7-EB64-B053-5644153501A4}"/>
              </a:ext>
            </a:extLst>
          </p:cNvPr>
          <p:cNvCxnSpPr>
            <a:stCxn id="8" idx="1"/>
            <a:endCxn id="47" idx="3"/>
          </p:cNvCxnSpPr>
          <p:nvPr/>
        </p:nvCxnSpPr>
        <p:spPr>
          <a:xfrm flipH="1" flipV="1">
            <a:off x="8414935" y="2433936"/>
            <a:ext cx="919564" cy="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28A419-A38A-384C-5002-0E9B3907F7E8}"/>
              </a:ext>
            </a:extLst>
          </p:cNvPr>
          <p:cNvSpPr txBox="1"/>
          <p:nvPr/>
        </p:nvSpPr>
        <p:spPr>
          <a:xfrm>
            <a:off x="4158139" y="5711825"/>
            <a:ext cx="2033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9 of pretrained bert_en_uncased_L-12_H-768_A-12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6965E-8874-887F-C3B2-47F3E75369D2}"/>
              </a:ext>
            </a:extLst>
          </p:cNvPr>
          <p:cNvSpPr txBox="1"/>
          <p:nvPr/>
        </p:nvSpPr>
        <p:spPr>
          <a:xfrm>
            <a:off x="7051060" y="5953912"/>
            <a:ext cx="8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(3, 768)</a:t>
            </a:r>
          </a:p>
        </p:txBody>
      </p:sp>
    </p:spTree>
    <p:extLst>
      <p:ext uri="{BB962C8B-B14F-4D97-AF65-F5344CB8AC3E}">
        <p14:creationId xmlns:p14="http://schemas.microsoft.com/office/powerpoint/2010/main" val="345959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05280" y="1329645"/>
            <a:ext cx="2076451" cy="165191"/>
          </a:xfrm>
        </p:spPr>
        <p:txBody>
          <a:bodyPr/>
          <a:lstStyle/>
          <a:p>
            <a:r>
              <a:rPr lang="en-US" dirty="0"/>
              <a:t>PRONOUN RESOLUTION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98FE8-BAF6-018E-D61F-7375D79C940C}"/>
              </a:ext>
            </a:extLst>
          </p:cNvPr>
          <p:cNvSpPr/>
          <p:nvPr/>
        </p:nvSpPr>
        <p:spPr>
          <a:xfrm>
            <a:off x="1285611" y="3190120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Abbreviation Periods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A8F82-7080-9B07-16F6-3BF123186760}"/>
              </a:ext>
            </a:extLst>
          </p:cNvPr>
          <p:cNvSpPr/>
          <p:nvPr/>
        </p:nvSpPr>
        <p:spPr>
          <a:xfrm>
            <a:off x="3447744" y="3081338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916420-A810-9A5D-D59F-EDDDB1789D14}"/>
              </a:ext>
            </a:extLst>
          </p:cNvPr>
          <p:cNvSpPr/>
          <p:nvPr/>
        </p:nvSpPr>
        <p:spPr>
          <a:xfrm>
            <a:off x="3583875" y="3238500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323A81-A5F8-0BEE-9548-FB17146760A6}"/>
              </a:ext>
            </a:extLst>
          </p:cNvPr>
          <p:cNvSpPr/>
          <p:nvPr/>
        </p:nvSpPr>
        <p:spPr>
          <a:xfrm>
            <a:off x="3736275" y="3390900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12480-1C47-8976-F0F4-CC6D36F097F5}"/>
              </a:ext>
            </a:extLst>
          </p:cNvPr>
          <p:cNvSpPr/>
          <p:nvPr/>
        </p:nvSpPr>
        <p:spPr>
          <a:xfrm>
            <a:off x="3888675" y="3543300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3A3C229-44EE-8AED-6E86-C9B3C1535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18899"/>
              </p:ext>
            </p:extLst>
          </p:nvPr>
        </p:nvGraphicFramePr>
        <p:xfrm>
          <a:off x="9611996" y="4730113"/>
          <a:ext cx="20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2568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1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3274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38B2EF-52F4-5940-3CA1-BE696F87FC9B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6865700" y="3828119"/>
            <a:ext cx="2746296" cy="10543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8B1E7A-F8B0-4192-9C59-D05417C2DE7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6865700" y="3828119"/>
            <a:ext cx="2746296" cy="14639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597596-B15D-6FE5-1C6C-194C0C927FC6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6865700" y="3828119"/>
            <a:ext cx="2746296" cy="19021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3E4587-A41E-A6B4-6B12-F556D4B37A0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6865700" y="3828119"/>
            <a:ext cx="2746296" cy="22735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0FB34A-A058-E879-9FAD-B936C38C3092}"/>
              </a:ext>
            </a:extLst>
          </p:cNvPr>
          <p:cNvCxnSpPr>
            <a:cxnSpLocks/>
            <a:stCxn id="46" idx="2"/>
            <a:endCxn id="7" idx="0"/>
          </p:cNvCxnSpPr>
          <p:nvPr/>
        </p:nvCxnSpPr>
        <p:spPr>
          <a:xfrm flipH="1">
            <a:off x="2028561" y="2685844"/>
            <a:ext cx="5226" cy="50427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F78D40-E7F0-5601-97B6-9B77185DF1DD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2776737" y="3538538"/>
            <a:ext cx="671007" cy="15478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9B93984-88BF-1AB2-82FF-2D87C00F5533}"/>
              </a:ext>
            </a:extLst>
          </p:cNvPr>
          <p:cNvSpPr txBox="1"/>
          <p:nvPr/>
        </p:nvSpPr>
        <p:spPr>
          <a:xfrm>
            <a:off x="911397" y="1762514"/>
            <a:ext cx="2244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Peter</a:t>
            </a:r>
            <a:r>
              <a:rPr lang="en-US" dirty="0"/>
              <a:t> didn’t realize how old </a:t>
            </a:r>
            <a:r>
              <a:rPr lang="en-US" b="1" dirty="0">
                <a:solidFill>
                  <a:srgbClr val="FF0000"/>
                </a:solidFill>
              </a:rPr>
              <a:t>Henry</a:t>
            </a:r>
            <a:r>
              <a:rPr lang="en-US" dirty="0"/>
              <a:t> was until he saw </a:t>
            </a:r>
            <a:r>
              <a:rPr lang="en-US" b="1" dirty="0">
                <a:solidFill>
                  <a:srgbClr val="FF0000"/>
                </a:solidFill>
              </a:rPr>
              <a:t>his</a:t>
            </a:r>
            <a:r>
              <a:rPr lang="en-US" dirty="0"/>
              <a:t> daughter.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1AF67-B8D2-61DE-9A19-7124878EDCA4}"/>
              </a:ext>
            </a:extLst>
          </p:cNvPr>
          <p:cNvSpPr txBox="1"/>
          <p:nvPr/>
        </p:nvSpPr>
        <p:spPr>
          <a:xfrm>
            <a:off x="10011987" y="2000171"/>
            <a:ext cx="62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28A419-A38A-384C-5002-0E9B3907F7E8}"/>
              </a:ext>
            </a:extLst>
          </p:cNvPr>
          <p:cNvSpPr txBox="1"/>
          <p:nvPr/>
        </p:nvSpPr>
        <p:spPr>
          <a:xfrm>
            <a:off x="3447744" y="4664074"/>
            <a:ext cx="2033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9 of pretrained bert_en_uncased_L-12_H-768_A-12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6965E-8874-887F-C3B2-47F3E75369D2}"/>
              </a:ext>
            </a:extLst>
          </p:cNvPr>
          <p:cNvSpPr txBox="1"/>
          <p:nvPr/>
        </p:nvSpPr>
        <p:spPr>
          <a:xfrm>
            <a:off x="9304548" y="6381233"/>
            <a:ext cx="8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(3, 768)</a:t>
            </a:r>
          </a:p>
        </p:txBody>
      </p:sp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F81BD8B7-4917-1F14-A090-126F617A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07415"/>
              </p:ext>
            </p:extLst>
          </p:nvPr>
        </p:nvGraphicFramePr>
        <p:xfrm>
          <a:off x="9611996" y="1412241"/>
          <a:ext cx="20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2568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1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32740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94B82C-F750-D4FA-CDDB-0B1964B77692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865700" y="1564641"/>
            <a:ext cx="2746296" cy="22634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E4381-8E00-6122-9C4E-BE07088EE3DE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865700" y="1974215"/>
            <a:ext cx="2746296" cy="18539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A4868C-FF5E-F338-283D-A7B8ED5C1E8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865700" y="2412365"/>
            <a:ext cx="2746296" cy="141575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6A5667-386C-5DBD-4B8C-D358A2A0355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865700" y="2783841"/>
            <a:ext cx="2746296" cy="10442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14">
            <a:extLst>
              <a:ext uri="{FF2B5EF4-FFF2-40B4-BE49-F238E27FC236}">
                <a16:creationId xmlns:a16="http://schemas.microsoft.com/office/drawing/2014/main" id="{6480CE05-5922-0D4C-36D3-0690F872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47561"/>
              </p:ext>
            </p:extLst>
          </p:nvPr>
        </p:nvGraphicFramePr>
        <p:xfrm>
          <a:off x="9611996" y="3086100"/>
          <a:ext cx="20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2568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1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32740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45BBD8-9602-E1C6-278C-303AC8DA4BB6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865700" y="3238500"/>
            <a:ext cx="2746296" cy="58961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2B1A7E-9ACC-B189-675A-AEF25E4ABD68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865700" y="3648074"/>
            <a:ext cx="2746296" cy="18004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D1225C-8504-4E31-83B3-9207DCC818CC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6865700" y="3828119"/>
            <a:ext cx="2746296" cy="2581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6B23E4-0A72-9DE1-6698-D593AD4FAF6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6865700" y="3828119"/>
            <a:ext cx="2746296" cy="6295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31C64C-4B32-3279-2EDD-76711ECE65F9}"/>
              </a:ext>
            </a:extLst>
          </p:cNvPr>
          <p:cNvSpPr/>
          <p:nvPr/>
        </p:nvSpPr>
        <p:spPr>
          <a:xfrm>
            <a:off x="1290837" y="4629152"/>
            <a:ext cx="1485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</a:t>
            </a:r>
          </a:p>
        </p:txBody>
      </p:sp>
      <p:graphicFrame>
        <p:nvGraphicFramePr>
          <p:cNvPr id="50" name="Table 14">
            <a:extLst>
              <a:ext uri="{FF2B5EF4-FFF2-40B4-BE49-F238E27FC236}">
                <a16:creationId xmlns:a16="http://schemas.microsoft.com/office/drawing/2014/main" id="{244F281F-5982-786F-0EC0-AF5678BD9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94310"/>
              </p:ext>
            </p:extLst>
          </p:nvPr>
        </p:nvGraphicFramePr>
        <p:xfrm>
          <a:off x="6657420" y="3086439"/>
          <a:ext cx="20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2568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1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32740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AB7968-142E-C959-C32E-8D9DAD059CF2}"/>
              </a:ext>
            </a:extLst>
          </p:cNvPr>
          <p:cNvCxnSpPr/>
          <p:nvPr/>
        </p:nvCxnSpPr>
        <p:spPr>
          <a:xfrm flipV="1">
            <a:off x="5380516" y="3238839"/>
            <a:ext cx="1276904" cy="762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0B52BE-6ED7-F62A-CD43-1BF290011993}"/>
              </a:ext>
            </a:extLst>
          </p:cNvPr>
          <p:cNvCxnSpPr>
            <a:cxnSpLocks/>
          </p:cNvCxnSpPr>
          <p:nvPr/>
        </p:nvCxnSpPr>
        <p:spPr>
          <a:xfrm flipV="1">
            <a:off x="5380516" y="3648413"/>
            <a:ext cx="1276904" cy="3524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928093-FFA0-D282-5DEE-FD13D813B310}"/>
              </a:ext>
            </a:extLst>
          </p:cNvPr>
          <p:cNvCxnSpPr>
            <a:cxnSpLocks/>
          </p:cNvCxnSpPr>
          <p:nvPr/>
        </p:nvCxnSpPr>
        <p:spPr>
          <a:xfrm>
            <a:off x="5380516" y="4000839"/>
            <a:ext cx="1276904" cy="857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15C397-58A8-89B4-CAAF-CDE328183D20}"/>
              </a:ext>
            </a:extLst>
          </p:cNvPr>
          <p:cNvCxnSpPr>
            <a:cxnSpLocks/>
          </p:cNvCxnSpPr>
          <p:nvPr/>
        </p:nvCxnSpPr>
        <p:spPr>
          <a:xfrm>
            <a:off x="5380516" y="4000839"/>
            <a:ext cx="1276904" cy="457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8B8854-0C35-655A-4109-F4AECC046541}"/>
              </a:ext>
            </a:extLst>
          </p:cNvPr>
          <p:cNvCxnSpPr>
            <a:stCxn id="7" idx="2"/>
            <a:endCxn id="37" idx="0"/>
          </p:cNvCxnSpPr>
          <p:nvPr/>
        </p:nvCxnSpPr>
        <p:spPr>
          <a:xfrm>
            <a:off x="2028561" y="4104520"/>
            <a:ext cx="5226" cy="52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2937B0-3937-DD55-4D14-012CA0425BAB}"/>
              </a:ext>
            </a:extLst>
          </p:cNvPr>
          <p:cNvSpPr txBox="1"/>
          <p:nvPr/>
        </p:nvSpPr>
        <p:spPr>
          <a:xfrm>
            <a:off x="10011987" y="3737910"/>
            <a:ext cx="68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82F453-64F2-F897-B664-4D36C7CB1AFD}"/>
              </a:ext>
            </a:extLst>
          </p:cNvPr>
          <p:cNvSpPr txBox="1"/>
          <p:nvPr/>
        </p:nvSpPr>
        <p:spPr>
          <a:xfrm>
            <a:off x="10108264" y="536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AD7E8-8A23-7EB7-6D68-B1CD39F33BFC}"/>
              </a:ext>
            </a:extLst>
          </p:cNvPr>
          <p:cNvSpPr txBox="1"/>
          <p:nvPr/>
        </p:nvSpPr>
        <p:spPr>
          <a:xfrm>
            <a:off x="5396324" y="4730113"/>
            <a:ext cx="2522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(n, 256, 768)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w_id</a:t>
            </a:r>
            <a:r>
              <a:rPr lang="en-US" dirty="0"/>
              <a:t>, 768)</a:t>
            </a:r>
          </a:p>
          <a:p>
            <a:pPr algn="ctr"/>
            <a:r>
              <a:rPr lang="en-US" dirty="0"/>
              <a:t>Find the position </a:t>
            </a:r>
            <a:r>
              <a:rPr lang="en-US" dirty="0" err="1"/>
              <a:t>w_id</a:t>
            </a:r>
            <a:r>
              <a:rPr lang="en-US" dirty="0"/>
              <a:t> of the word in the sentence </a:t>
            </a:r>
            <a:r>
              <a:rPr lang="en-US" dirty="0" err="1"/>
              <a:t>s_id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D132D-E042-AB2F-31E2-F732E5C0BE8B}"/>
              </a:ext>
            </a:extLst>
          </p:cNvPr>
          <p:cNvSpPr txBox="1"/>
          <p:nvPr/>
        </p:nvSpPr>
        <p:spPr>
          <a:xfrm>
            <a:off x="1265862" y="5661348"/>
            <a:ext cx="168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bert_en_uncased_preprocess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8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624" y="1371603"/>
            <a:ext cx="2085976" cy="208280"/>
          </a:xfrm>
        </p:spPr>
        <p:txBody>
          <a:bodyPr/>
          <a:lstStyle/>
          <a:p>
            <a:r>
              <a:rPr lang="en-US" dirty="0"/>
              <a:t>PRONOUN RESOLUTION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3A3C229-44EE-8AED-6E86-C9B3C1535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40775"/>
              </p:ext>
            </p:extLst>
          </p:nvPr>
        </p:nvGraphicFramePr>
        <p:xfrm>
          <a:off x="2154935" y="4793615"/>
          <a:ext cx="20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2568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1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3274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38B2EF-52F4-5940-3CA1-BE696F87FC9B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2363215" y="3745214"/>
            <a:ext cx="2589341" cy="119571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8B1E7A-F8B0-4192-9C59-D05417C2DE70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2363215" y="3745214"/>
            <a:ext cx="2589341" cy="15094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597596-B15D-6FE5-1C6C-194C0C927FC6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2363215" y="3745214"/>
            <a:ext cx="2589341" cy="19783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3E4587-A41E-A6B4-6B12-F556D4B37A04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2363215" y="3745214"/>
            <a:ext cx="2589341" cy="236666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421AF67-B8D2-61DE-9A19-7124878EDCA4}"/>
              </a:ext>
            </a:extLst>
          </p:cNvPr>
          <p:cNvSpPr txBox="1"/>
          <p:nvPr/>
        </p:nvSpPr>
        <p:spPr>
          <a:xfrm>
            <a:off x="1402401" y="2019540"/>
            <a:ext cx="62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6965E-8874-887F-C3B2-47F3E75369D2}"/>
              </a:ext>
            </a:extLst>
          </p:cNvPr>
          <p:cNvSpPr txBox="1"/>
          <p:nvPr/>
        </p:nvSpPr>
        <p:spPr>
          <a:xfrm>
            <a:off x="1844121" y="6325868"/>
            <a:ext cx="8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(3, 768)</a:t>
            </a:r>
          </a:p>
        </p:txBody>
      </p:sp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F81BD8B7-4917-1F14-A090-126F617A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3525"/>
              </p:ext>
            </p:extLst>
          </p:nvPr>
        </p:nvGraphicFramePr>
        <p:xfrm>
          <a:off x="2154935" y="1475743"/>
          <a:ext cx="20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2568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1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32740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94B82C-F750-D4FA-CDDB-0B1964B77692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2363215" y="1684653"/>
            <a:ext cx="2589341" cy="206056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E4381-8E00-6122-9C4E-BE07088EE3DE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2363215" y="2063931"/>
            <a:ext cx="2589341" cy="168128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A4868C-FF5E-F338-283D-A7B8ED5C1E87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2363215" y="2453821"/>
            <a:ext cx="2589341" cy="12913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6A5667-386C-5DBD-4B8C-D358A2A03557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2363215" y="2838167"/>
            <a:ext cx="2589341" cy="9070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14">
            <a:extLst>
              <a:ext uri="{FF2B5EF4-FFF2-40B4-BE49-F238E27FC236}">
                <a16:creationId xmlns:a16="http://schemas.microsoft.com/office/drawing/2014/main" id="{6480CE05-5922-0D4C-36D3-0690F872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32387"/>
              </p:ext>
            </p:extLst>
          </p:nvPr>
        </p:nvGraphicFramePr>
        <p:xfrm>
          <a:off x="2154935" y="3149602"/>
          <a:ext cx="20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2568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1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32740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45BBD8-9602-E1C6-278C-303AC8DA4BB6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2363215" y="3338381"/>
            <a:ext cx="2589341" cy="4068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2B1A7E-9ACC-B189-675A-AEF25E4ABD68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2363215" y="3698587"/>
            <a:ext cx="2589341" cy="466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D1225C-8504-4E31-83B3-9207DCC818C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2363215" y="3745214"/>
            <a:ext cx="2589341" cy="39955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6B23E4-0A72-9DE1-6698-D593AD4FAF64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2363215" y="3745214"/>
            <a:ext cx="2589341" cy="6679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2937B0-3937-DD55-4D14-012CA0425BAB}"/>
              </a:ext>
            </a:extLst>
          </p:cNvPr>
          <p:cNvSpPr txBox="1"/>
          <p:nvPr/>
        </p:nvSpPr>
        <p:spPr>
          <a:xfrm>
            <a:off x="1295399" y="3728395"/>
            <a:ext cx="68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82F453-64F2-F897-B664-4D36C7CB1AFD}"/>
              </a:ext>
            </a:extLst>
          </p:cNvPr>
          <p:cNvSpPr txBox="1"/>
          <p:nvPr/>
        </p:nvSpPr>
        <p:spPr>
          <a:xfrm>
            <a:off x="1498678" y="5354183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</a:t>
            </a:r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A63D3FEF-1AB2-3439-D37A-1DE48A8D758A}"/>
              </a:ext>
            </a:extLst>
          </p:cNvPr>
          <p:cNvSpPr/>
          <p:nvPr/>
        </p:nvSpPr>
        <p:spPr>
          <a:xfrm>
            <a:off x="4952556" y="3183744"/>
            <a:ext cx="1937861" cy="914401"/>
          </a:xfrm>
          <a:prstGeom prst="cube">
            <a:avLst>
              <a:gd name="adj" fmla="val 22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Feed-Forward Neural Network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2E3247-5203-861B-5047-07E87BC68284}"/>
              </a:ext>
            </a:extLst>
          </p:cNvPr>
          <p:cNvSpPr txBox="1"/>
          <p:nvPr/>
        </p:nvSpPr>
        <p:spPr>
          <a:xfrm>
            <a:off x="5191126" y="4434546"/>
            <a:ext cx="146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Dense Layers</a:t>
            </a:r>
          </a:p>
          <a:p>
            <a:r>
              <a:rPr lang="en-US" dirty="0"/>
              <a:t>with Dropout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B3D87F3-7A78-E102-CC5C-69F379964F5A}"/>
              </a:ext>
            </a:extLst>
          </p:cNvPr>
          <p:cNvCxnSpPr>
            <a:stCxn id="63" idx="5"/>
          </p:cNvCxnSpPr>
          <p:nvPr/>
        </p:nvCxnSpPr>
        <p:spPr>
          <a:xfrm flipV="1">
            <a:off x="6890417" y="3523608"/>
            <a:ext cx="1986883" cy="130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AD0A0D4-00A5-2AF3-971A-A613F2FB497C}"/>
              </a:ext>
            </a:extLst>
          </p:cNvPr>
          <p:cNvSpPr txBox="1"/>
          <p:nvPr/>
        </p:nvSpPr>
        <p:spPr>
          <a:xfrm>
            <a:off x="8978346" y="3359063"/>
            <a:ext cx="68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Henry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CB3B36-6822-F0F0-961B-647F2ED5E768}"/>
              </a:ext>
            </a:extLst>
          </p:cNvPr>
          <p:cNvSpPr txBox="1"/>
          <p:nvPr/>
        </p:nvSpPr>
        <p:spPr>
          <a:xfrm>
            <a:off x="4952556" y="1944279"/>
            <a:ext cx="250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with 2000 samples</a:t>
            </a:r>
          </a:p>
          <a:p>
            <a:r>
              <a:rPr lang="en-US" dirty="0"/>
              <a:t>Validated with 454 samples</a:t>
            </a:r>
          </a:p>
          <a:p>
            <a:r>
              <a:rPr lang="en-US" dirty="0"/>
              <a:t>Tested with 2000 samples</a:t>
            </a:r>
          </a:p>
        </p:txBody>
      </p:sp>
    </p:spTree>
    <p:extLst>
      <p:ext uri="{BB962C8B-B14F-4D97-AF65-F5344CB8AC3E}">
        <p14:creationId xmlns:p14="http://schemas.microsoft.com/office/powerpoint/2010/main" val="235123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905000"/>
            <a:ext cx="100584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75724" y="1334523"/>
            <a:ext cx="2028826" cy="178930"/>
          </a:xfrm>
        </p:spPr>
        <p:txBody>
          <a:bodyPr/>
          <a:lstStyle/>
          <a:p>
            <a:r>
              <a:rPr lang="en-US" dirty="0"/>
              <a:t>PRONOUN RESOLUTION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FEB6F-C95F-644D-2CD6-77E9A3915187}"/>
              </a:ext>
            </a:extLst>
          </p:cNvPr>
          <p:cNvSpPr txBox="1"/>
          <p:nvPr/>
        </p:nvSpPr>
        <p:spPr>
          <a:xfrm>
            <a:off x="1295399" y="2819400"/>
            <a:ext cx="8943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embeddings used from Layer 12, test accuracy was 69%.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embeddings used from Layer 9, test accuracy was 74.65%.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embeddings used from Layer 9 and 5-fold Cross validation, ensemble test accuracy was 43%.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982A6-CE6A-73AD-805E-74A9FB5317BB}"/>
              </a:ext>
            </a:extLst>
          </p:cNvPr>
          <p:cNvSpPr txBox="1"/>
          <p:nvPr/>
        </p:nvSpPr>
        <p:spPr>
          <a:xfrm>
            <a:off x="1181100" y="5650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https://aclanthology.org/W19-3815.pdf</a:t>
            </a:r>
          </a:p>
        </p:txBody>
      </p:sp>
    </p:spTree>
    <p:extLst>
      <p:ext uri="{BB962C8B-B14F-4D97-AF65-F5344CB8AC3E}">
        <p14:creationId xmlns:p14="http://schemas.microsoft.com/office/powerpoint/2010/main" val="285724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GROWTH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90011" y="1329759"/>
            <a:ext cx="2047876" cy="169405"/>
          </a:xfrm>
        </p:spPr>
        <p:txBody>
          <a:bodyPr/>
          <a:lstStyle/>
          <a:p>
            <a:r>
              <a:rPr lang="en-US" dirty="0"/>
              <a:t>PRONOUN RESOLUTION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8128" y="1866900"/>
            <a:ext cx="4495744" cy="46482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 </a:t>
            </a:r>
            <a:r>
              <a:rPr lang="en-US" dirty="0" err="1">
                <a:latin typeface="+mn-lt"/>
              </a:rPr>
              <a:t>bert</a:t>
            </a:r>
            <a:r>
              <a:rPr lang="en-US" dirty="0">
                <a:latin typeface="+mn-lt"/>
              </a:rPr>
              <a:t> large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Ensemble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Collect more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 methods like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Handcrafted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Projection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IMPROVE ABILITY TO HANDLE LONGER TEXTS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99536" y="1358336"/>
            <a:ext cx="2047876" cy="150355"/>
          </a:xfrm>
        </p:spPr>
        <p:txBody>
          <a:bodyPr/>
          <a:lstStyle/>
          <a:p>
            <a:r>
              <a:rPr lang="en-US" dirty="0"/>
              <a:t>PRONOUN RESOLUTION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375285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just"/>
            <a:r>
              <a:rPr lang="en-US" sz="2000" spc="0" dirty="0">
                <a:ea typeface="+mn-lt"/>
                <a:cs typeface="+mn-lt"/>
              </a:rPr>
              <a:t>In summary, the method involves the utilization of the powerful BERT base pre-trained network to extract contextual embeddings of pertinent words in a given text in order to accurately map pronouns to their corresponding nouns. Our results have shown a accuracy of 75% through this efficient approach. However, we posit that with further refinement and augmentation, we can attain an even more impressive accuracy of approximately 90%.</a:t>
            </a: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Swaroop Meher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dirty="0"/>
              <a:t>swaroopm</a:t>
            </a:r>
            <a:r>
              <a:rPr lang="en-US" sz="2000" cap="all" spc="0" dirty="0"/>
              <a:t>@bu.edu | linkedin.com/in/</a:t>
            </a:r>
            <a:r>
              <a:rPr lang="en-US" sz="2000" cap="all" spc="0" dirty="0" err="1"/>
              <a:t>swaroop-meher</a:t>
            </a:r>
            <a:endParaRPr lang="en-US" sz="2000" cap="all" spc="0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36833" y="1303708"/>
            <a:ext cx="2026022" cy="243364"/>
          </a:xfrm>
        </p:spPr>
        <p:txBody>
          <a:bodyPr/>
          <a:lstStyle/>
          <a:p>
            <a:r>
              <a:rPr lang="en-US" dirty="0"/>
              <a:t>PRONOUN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860" y="2221992"/>
            <a:ext cx="3602736" cy="336499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Primary goal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Areas of growth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2" name="Picture 8" descr="Fine-tune BERT Model for Sentiment Analysis in Google Colab">
            <a:extLst>
              <a:ext uri="{FF2B5EF4-FFF2-40B4-BE49-F238E27FC236}">
                <a16:creationId xmlns:a16="http://schemas.microsoft.com/office/drawing/2014/main" id="{52A059E7-FFAA-2226-DB38-E24034266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27" y="1673352"/>
            <a:ext cx="7081338" cy="394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90623" y="1294743"/>
            <a:ext cx="2088777" cy="198540"/>
          </a:xfrm>
        </p:spPr>
        <p:txBody>
          <a:bodyPr/>
          <a:lstStyle/>
          <a:p>
            <a:r>
              <a:rPr lang="en-US" dirty="0"/>
              <a:t>PRONOUN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PronounResolution">
            <a:extLst>
              <a:ext uri="{FF2B5EF4-FFF2-40B4-BE49-F238E27FC236}">
                <a16:creationId xmlns:a16="http://schemas.microsoft.com/office/drawing/2014/main" id="{B02BD733-9568-164A-E57B-D89B6565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24" y="2196914"/>
            <a:ext cx="6515327" cy="20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82D73E-4122-8FB9-ADDC-FF58C7B317F5}"/>
              </a:ext>
            </a:extLst>
          </p:cNvPr>
          <p:cNvSpPr txBox="1"/>
          <p:nvPr/>
        </p:nvSpPr>
        <p:spPr>
          <a:xfrm>
            <a:off x="5449824" y="4809254"/>
            <a:ext cx="6252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Pronoun resolution is part of coreference resolution, the task of pairing an expression to its referring entity.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Resolution of ambiguous pronouns is a longstanding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Researchers have also found out that SOTA contain gender-bias. 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COREFERENCE RESOLUTION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75214" y="1339285"/>
            <a:ext cx="2028826" cy="169405"/>
          </a:xfrm>
        </p:spPr>
        <p:txBody>
          <a:bodyPr/>
          <a:lstStyle/>
          <a:p>
            <a:r>
              <a:rPr lang="en-US" dirty="0"/>
              <a:t>PRONOUN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Introduction to coreference resolution in Natural Language Processing (NLP)">
            <a:extLst>
              <a:ext uri="{FF2B5EF4-FFF2-40B4-BE49-F238E27FC236}">
                <a16:creationId xmlns:a16="http://schemas.microsoft.com/office/drawing/2014/main" id="{5A29744D-4D33-9AD7-1B0E-3B583933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438401"/>
            <a:ext cx="97536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0B9C0-C884-2DC5-B37E-A3B337FFA7F6}"/>
              </a:ext>
            </a:extLst>
          </p:cNvPr>
          <p:cNvSpPr txBox="1"/>
          <p:nvPr/>
        </p:nvSpPr>
        <p:spPr>
          <a:xfrm>
            <a:off x="1295399" y="5650469"/>
            <a:ext cx="561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https://neurosys.com/blog/intro-to-coreference-resolution-in-nlp</a:t>
            </a:r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PRONOUN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89501" y="1372623"/>
            <a:ext cx="2009776" cy="121780"/>
          </a:xfrm>
        </p:spPr>
        <p:txBody>
          <a:bodyPr/>
          <a:lstStyle/>
          <a:p>
            <a:r>
              <a:rPr lang="en-US" dirty="0"/>
              <a:t>PRONOUN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0B9C0-C884-2DC5-B37E-A3B337FFA7F6}"/>
              </a:ext>
            </a:extLst>
          </p:cNvPr>
          <p:cNvSpPr txBox="1"/>
          <p:nvPr/>
        </p:nvSpPr>
        <p:spPr>
          <a:xfrm>
            <a:off x="1295399" y="5465545"/>
            <a:ext cx="896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https://www.microsoft.com/en-us/research/blog/the-knowref-coreference-corpus-a-resource-for-training-and-evaluating-common-sense-in-ai/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F40B9-DA10-44C4-5138-CD656441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26" y="2868420"/>
            <a:ext cx="7229548" cy="112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8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85989" y="1347561"/>
            <a:ext cx="2031325" cy="150355"/>
          </a:xfrm>
        </p:spPr>
        <p:txBody>
          <a:bodyPr/>
          <a:lstStyle/>
          <a:p>
            <a:r>
              <a:rPr lang="en-US" dirty="0"/>
              <a:t>PRONOUN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14A0F-EDB8-BBAB-A0DA-F46B5C7A367C}"/>
              </a:ext>
            </a:extLst>
          </p:cNvPr>
          <p:cNvSpPr txBox="1"/>
          <p:nvPr/>
        </p:nvSpPr>
        <p:spPr>
          <a:xfrm>
            <a:off x="1173480" y="1397675"/>
            <a:ext cx="9229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AI Language aims to improve gender-fairness in modeling by releasing the Gendered Ambiguous Pronouns (GAP) dataset.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Gender-balanced pronouns (50% of its examples containing feminine pronouns, and 50% containing masculine pronouns).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E44C6-E214-4D05-E079-ED943E9BBE6C}"/>
              </a:ext>
            </a:extLst>
          </p:cNvPr>
          <p:cNvSpPr txBox="1"/>
          <p:nvPr/>
        </p:nvSpPr>
        <p:spPr>
          <a:xfrm>
            <a:off x="1102995" y="5742544"/>
            <a:ext cx="539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https://github.com/google-research-datasets/gap-coreference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A2455C1-384D-D892-B59B-021140A5D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94289"/>
              </p:ext>
            </p:extLst>
          </p:nvPr>
        </p:nvGraphicFramePr>
        <p:xfrm>
          <a:off x="1173480" y="3003989"/>
          <a:ext cx="9354027" cy="256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311">
                  <a:extLst>
                    <a:ext uri="{9D8B030D-6E8A-4147-A177-3AD203B41FA5}">
                      <a16:colId xmlns:a16="http://schemas.microsoft.com/office/drawing/2014/main" val="2321675979"/>
                    </a:ext>
                  </a:extLst>
                </a:gridCol>
                <a:gridCol w="541050">
                  <a:extLst>
                    <a:ext uri="{9D8B030D-6E8A-4147-A177-3AD203B41FA5}">
                      <a16:colId xmlns:a16="http://schemas.microsoft.com/office/drawing/2014/main" val="1572524905"/>
                    </a:ext>
                  </a:extLst>
                </a:gridCol>
                <a:gridCol w="871665">
                  <a:extLst>
                    <a:ext uri="{9D8B030D-6E8A-4147-A177-3AD203B41FA5}">
                      <a16:colId xmlns:a16="http://schemas.microsoft.com/office/drawing/2014/main" val="1139418862"/>
                    </a:ext>
                  </a:extLst>
                </a:gridCol>
                <a:gridCol w="1348677">
                  <a:extLst>
                    <a:ext uri="{9D8B030D-6E8A-4147-A177-3AD203B41FA5}">
                      <a16:colId xmlns:a16="http://schemas.microsoft.com/office/drawing/2014/main" val="1926888859"/>
                    </a:ext>
                  </a:extLst>
                </a:gridCol>
                <a:gridCol w="1300925">
                  <a:extLst>
                    <a:ext uri="{9D8B030D-6E8A-4147-A177-3AD203B41FA5}">
                      <a16:colId xmlns:a16="http://schemas.microsoft.com/office/drawing/2014/main" val="3581412465"/>
                    </a:ext>
                  </a:extLst>
                </a:gridCol>
                <a:gridCol w="810705">
                  <a:extLst>
                    <a:ext uri="{9D8B030D-6E8A-4147-A177-3AD203B41FA5}">
                      <a16:colId xmlns:a16="http://schemas.microsoft.com/office/drawing/2014/main" val="3051286499"/>
                    </a:ext>
                  </a:extLst>
                </a:gridCol>
                <a:gridCol w="762127">
                  <a:extLst>
                    <a:ext uri="{9D8B030D-6E8A-4147-A177-3AD203B41FA5}">
                      <a16:colId xmlns:a16="http://schemas.microsoft.com/office/drawing/2014/main" val="2937058683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3288919508"/>
                    </a:ext>
                  </a:extLst>
                </a:gridCol>
                <a:gridCol w="815467">
                  <a:extLst>
                    <a:ext uri="{9D8B030D-6E8A-4147-A177-3AD203B41FA5}">
                      <a16:colId xmlns:a16="http://schemas.microsoft.com/office/drawing/2014/main" val="1949454396"/>
                    </a:ext>
                  </a:extLst>
                </a:gridCol>
                <a:gridCol w="766890">
                  <a:extLst>
                    <a:ext uri="{9D8B030D-6E8A-4147-A177-3AD203B41FA5}">
                      <a16:colId xmlns:a16="http://schemas.microsoft.com/office/drawing/2014/main" val="3792542878"/>
                    </a:ext>
                  </a:extLst>
                </a:gridCol>
              </a:tblGrid>
              <a:tr h="663136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Pronoun-offset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A-offset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A-</a:t>
                      </a:r>
                      <a:r>
                        <a:rPr lang="en-US" sz="1600" dirty="0" err="1"/>
                        <a:t>coref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B-offset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B-</a:t>
                      </a:r>
                      <a:r>
                        <a:rPr lang="en-US" sz="1600" dirty="0" err="1"/>
                        <a:t>coref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08804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600" dirty="0"/>
                        <a:t>development-1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Cheryl Cassidy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Pauline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52932"/>
                  </a:ext>
                </a:extLst>
              </a:tr>
              <a:tr h="569710">
                <a:tc>
                  <a:txBody>
                    <a:bodyPr/>
                    <a:lstStyle/>
                    <a:p>
                      <a:r>
                        <a:rPr lang="en-US" sz="1600" dirty="0"/>
                        <a:t>validation-1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46151"/>
                  </a:ext>
                </a:extLst>
              </a:tr>
              <a:tr h="569710">
                <a:tc>
                  <a:txBody>
                    <a:bodyPr/>
                    <a:lstStyle/>
                    <a:p>
                      <a:r>
                        <a:rPr lang="en-US" sz="1600" dirty="0"/>
                        <a:t>test-1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5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Research Summary with Co-reference Resolutions..🇬 | Kaggle">
            <a:extLst>
              <a:ext uri="{FF2B5EF4-FFF2-40B4-BE49-F238E27FC236}">
                <a16:creationId xmlns:a16="http://schemas.microsoft.com/office/drawing/2014/main" id="{E3FFBE13-B4BA-ABD3-655C-02AA81B8E1D6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188" b="10188"/>
          <a:stretch>
            <a:fillRect/>
          </a:stretch>
        </p:blipFill>
        <p:spPr bwMode="auto">
          <a:xfrm>
            <a:off x="1524000" y="1485900"/>
            <a:ext cx="9144000" cy="38862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1028700"/>
            <a:ext cx="8110728" cy="457200"/>
          </a:xfrm>
        </p:spPr>
        <p:txBody>
          <a:bodyPr/>
          <a:lstStyle/>
          <a:p>
            <a:r>
              <a:rPr lang="en-US" dirty="0"/>
              <a:t>Primary 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070386" cy="1063393"/>
          </a:xfrm>
        </p:spPr>
        <p:txBody>
          <a:bodyPr/>
          <a:lstStyle/>
          <a:p>
            <a:r>
              <a:rPr lang="en-US" dirty="0"/>
              <a:t>JUST RESOLVE IT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47161" y="1311663"/>
            <a:ext cx="2143126" cy="150355"/>
          </a:xfrm>
        </p:spPr>
        <p:txBody>
          <a:bodyPr/>
          <a:lstStyle/>
          <a:p>
            <a:r>
              <a:rPr lang="en-US" dirty="0"/>
              <a:t>PRONOUN RESOLUTION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14A0F-EDB8-BBAB-A0DA-F46B5C7A367C}"/>
              </a:ext>
            </a:extLst>
          </p:cNvPr>
          <p:cNvSpPr txBox="1"/>
          <p:nvPr/>
        </p:nvSpPr>
        <p:spPr>
          <a:xfrm>
            <a:off x="1188720" y="1524000"/>
            <a:ext cx="922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this data and classify to one of the three classes A, B, and Neither.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8B3F6E-1717-5C1B-081D-322B73B61AA6}"/>
              </a:ext>
            </a:extLst>
          </p:cNvPr>
          <p:cNvSpPr/>
          <p:nvPr/>
        </p:nvSpPr>
        <p:spPr>
          <a:xfrm>
            <a:off x="1466850" y="2924175"/>
            <a:ext cx="13335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6990-A72B-2C2A-A74A-CB5FBEE54E07}"/>
              </a:ext>
            </a:extLst>
          </p:cNvPr>
          <p:cNvSpPr/>
          <p:nvPr/>
        </p:nvSpPr>
        <p:spPr>
          <a:xfrm>
            <a:off x="5772150" y="2924175"/>
            <a:ext cx="148494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E4F6A7-ED84-F106-36FE-02F76428F4F5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7257097" y="2458402"/>
            <a:ext cx="2339340" cy="10372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DC28D6-1457-04A0-1751-ACB300DA6F8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257097" y="3486150"/>
            <a:ext cx="2348865" cy="95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19DD72-99DF-0C0E-6587-A21CFAC58A3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800350" y="3495675"/>
            <a:ext cx="297180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FBC6B-752A-764D-7AC9-1C5AB80C4DA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257097" y="3495675"/>
            <a:ext cx="2277683" cy="10479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FEEBF-B5CD-EE7F-B265-0D06A9FBDDD7}"/>
              </a:ext>
            </a:extLst>
          </p:cNvPr>
          <p:cNvSpPr txBox="1"/>
          <p:nvPr/>
        </p:nvSpPr>
        <p:spPr>
          <a:xfrm>
            <a:off x="9596437" y="22737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A6F636-E381-A871-8176-DAF39F6651CC}"/>
              </a:ext>
            </a:extLst>
          </p:cNvPr>
          <p:cNvSpPr txBox="1"/>
          <p:nvPr/>
        </p:nvSpPr>
        <p:spPr>
          <a:xfrm>
            <a:off x="9605962" y="331100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Neither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D9BCAC-1D94-5428-E49B-6F87C88D1EBA}"/>
              </a:ext>
            </a:extLst>
          </p:cNvPr>
          <p:cNvSpPr txBox="1"/>
          <p:nvPr/>
        </p:nvSpPr>
        <p:spPr>
          <a:xfrm>
            <a:off x="9590025" y="4348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0456DE-A230-E2F8-7EE9-E071F986CD9C}"/>
              </a:ext>
            </a:extLst>
          </p:cNvPr>
          <p:cNvSpPr/>
          <p:nvPr/>
        </p:nvSpPr>
        <p:spPr>
          <a:xfrm>
            <a:off x="3591879" y="2924175"/>
            <a:ext cx="13335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</a:t>
            </a:r>
          </a:p>
        </p:txBody>
      </p:sp>
    </p:spTree>
    <p:extLst>
      <p:ext uri="{BB962C8B-B14F-4D97-AF65-F5344CB8AC3E}">
        <p14:creationId xmlns:p14="http://schemas.microsoft.com/office/powerpoint/2010/main" val="276822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18077" y="1296423"/>
            <a:ext cx="2114551" cy="169405"/>
          </a:xfrm>
        </p:spPr>
        <p:txBody>
          <a:bodyPr/>
          <a:lstStyle/>
          <a:p>
            <a:r>
              <a:rPr lang="en-US" dirty="0"/>
              <a:t>PRONOUN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FEB6F-C95F-644D-2CD6-77E9A3915187}"/>
              </a:ext>
            </a:extLst>
          </p:cNvPr>
          <p:cNvSpPr txBox="1"/>
          <p:nvPr/>
        </p:nvSpPr>
        <p:spPr>
          <a:xfrm>
            <a:off x="1400175" y="1857375"/>
            <a:ext cx="8943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abbreviation periods.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 the text into sentences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pretrained model to gather the contextual embeddings of the nouns and pronoun we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 these embeddings to a feed forward fully connected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it on train dataset along with hyperparameter tuning. Evaluate using validation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the right class for the given text, nouns and pronoun in the test dataset</a:t>
            </a:r>
          </a:p>
        </p:txBody>
      </p:sp>
    </p:spTree>
    <p:extLst>
      <p:ext uri="{BB962C8B-B14F-4D97-AF65-F5344CB8AC3E}">
        <p14:creationId xmlns:p14="http://schemas.microsoft.com/office/powerpoint/2010/main" val="407401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{079831C7-1ACA-4702-B3EB-CF490CF9B470}tf67061901_win32</Template>
  <TotalTime>242</TotalTime>
  <Words>623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Daytona Condensed Light</vt:lpstr>
      <vt:lpstr>Posterama</vt:lpstr>
      <vt:lpstr>Office Theme</vt:lpstr>
      <vt:lpstr>GENDERED PRONOUN RESOLUTION WITH BERT</vt:lpstr>
      <vt:lpstr>Agenda</vt:lpstr>
      <vt:lpstr>Introduction</vt:lpstr>
      <vt:lpstr>COREFERENCE RESOLUTION</vt:lpstr>
      <vt:lpstr>AMBIGUOUS PRONOUN</vt:lpstr>
      <vt:lpstr>DATASET</vt:lpstr>
      <vt:lpstr>Primary goal</vt:lpstr>
      <vt:lpstr>PowerPoint Presentation</vt:lpstr>
      <vt:lpstr>PROPOSED SOLUTION</vt:lpstr>
      <vt:lpstr>PROPOSED SOLUTION</vt:lpstr>
      <vt:lpstr>PREPROCESSING</vt:lpstr>
      <vt:lpstr>NEURAL NETWORK</vt:lpstr>
      <vt:lpstr>RESULTS</vt:lpstr>
      <vt:lpstr>Areas of GROWTH</vt:lpstr>
      <vt:lpstr>Summary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GENDERED PRONOUN RESOLUTION WITH BERT</dc:title>
  <dc:creator>Swaroop Meher</dc:creator>
  <cp:lastModifiedBy>Swaroop Meher</cp:lastModifiedBy>
  <cp:revision>2</cp:revision>
  <dcterms:created xsi:type="dcterms:W3CDTF">2023-05-01T14:44:16Z</dcterms:created>
  <dcterms:modified xsi:type="dcterms:W3CDTF">2023-05-01T19:19:22Z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