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72" r:id="rId8"/>
    <p:sldId id="262" r:id="rId9"/>
    <p:sldId id="273" r:id="rId10"/>
    <p:sldId id="275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8" r:id="rId21"/>
    <p:sldId id="285" r:id="rId22"/>
    <p:sldId id="286" r:id="rId23"/>
    <p:sldId id="287" r:id="rId24"/>
    <p:sldId id="289" r:id="rId25"/>
    <p:sldId id="290" r:id="rId26"/>
    <p:sldId id="269" r:id="rId27"/>
    <p:sldId id="291" r:id="rId28"/>
    <p:sldId id="292" r:id="rId29"/>
    <p:sldId id="266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0511" y="3366247"/>
            <a:ext cx="5264500" cy="2157890"/>
          </a:xfrm>
        </p:spPr>
        <p:txBody>
          <a:bodyPr/>
          <a:lstStyle/>
          <a:p>
            <a:r>
              <a:rPr lang="en-US" dirty="0"/>
              <a:t>Identifying Contrails to Reduce Global Warming [ICRGW]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0511" y="5595855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Swaroop Meher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58587"/>
            <a:ext cx="5111750" cy="5794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087903"/>
            <a:ext cx="5111750" cy="25517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Satellite images taken by NASA’s GOES-16 Advanced Baseline Imager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Paper: “</a:t>
            </a:r>
            <a:r>
              <a:rPr lang="en-US" dirty="0" err="1"/>
              <a:t>OpenContrails</a:t>
            </a:r>
            <a:r>
              <a:rPr lang="en-US" dirty="0"/>
              <a:t>: Benchmarking Contrail Detection on GOES-16 ABI”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Ground truth was determined by (generally) 4+ different labelers annotating each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20.5k train records, 18k </a:t>
            </a:r>
            <a:r>
              <a:rPr lang="en-US" dirty="0" err="1"/>
              <a:t>val</a:t>
            </a:r>
            <a:r>
              <a:rPr lang="en-US" dirty="0"/>
              <a:t> records, and 18k test records (private)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ICRGW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F0B8A9-6394-9F92-B884-45A5B26C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32" y="3570009"/>
            <a:ext cx="4961218" cy="248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58587"/>
            <a:ext cx="5111750" cy="5794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799" y="1087903"/>
            <a:ext cx="5732929" cy="25517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9 images of different bands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Each band has 8 frames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Each frame is 10 mins apart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Ground truth – single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ICRGW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14BC1-82D8-278C-93C7-AE2A1061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8" y="2505522"/>
            <a:ext cx="5517777" cy="37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3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92760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58587"/>
            <a:ext cx="5111750" cy="579437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D7E65-DE63-6B86-1319-E0E199943651}"/>
              </a:ext>
            </a:extLst>
          </p:cNvPr>
          <p:cNvSpPr/>
          <p:nvPr/>
        </p:nvSpPr>
        <p:spPr>
          <a:xfrm>
            <a:off x="1362075" y="15221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E67F92-9D4A-A56F-71FF-FD00C9BD6083}"/>
              </a:ext>
            </a:extLst>
          </p:cNvPr>
          <p:cNvSpPr/>
          <p:nvPr/>
        </p:nvSpPr>
        <p:spPr>
          <a:xfrm>
            <a:off x="1514475" y="16745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92C1CC-ED6E-0C78-6630-4BD27150C210}"/>
              </a:ext>
            </a:extLst>
          </p:cNvPr>
          <p:cNvSpPr/>
          <p:nvPr/>
        </p:nvSpPr>
        <p:spPr>
          <a:xfrm>
            <a:off x="1666875" y="18269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4EAE5D-3AF6-EC1F-253F-1EF6A8EFC010}"/>
              </a:ext>
            </a:extLst>
          </p:cNvPr>
          <p:cNvSpPr/>
          <p:nvPr/>
        </p:nvSpPr>
        <p:spPr>
          <a:xfrm>
            <a:off x="1819275" y="19793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F7F7DC-E678-4118-2696-1A0B3F6A0536}"/>
              </a:ext>
            </a:extLst>
          </p:cNvPr>
          <p:cNvSpPr/>
          <p:nvPr/>
        </p:nvSpPr>
        <p:spPr>
          <a:xfrm>
            <a:off x="1971675" y="21317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A72A6E-D2F4-B06E-5C01-6879618295CF}"/>
              </a:ext>
            </a:extLst>
          </p:cNvPr>
          <p:cNvSpPr/>
          <p:nvPr/>
        </p:nvSpPr>
        <p:spPr>
          <a:xfrm>
            <a:off x="2124075" y="22841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360E9-FB03-4E97-C3B9-9D36A3466A01}"/>
              </a:ext>
            </a:extLst>
          </p:cNvPr>
          <p:cNvSpPr/>
          <p:nvPr/>
        </p:nvSpPr>
        <p:spPr>
          <a:xfrm>
            <a:off x="2276475" y="24365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800A5-70D0-7DA9-E2FD-32126C0C0EAC}"/>
              </a:ext>
            </a:extLst>
          </p:cNvPr>
          <p:cNvSpPr/>
          <p:nvPr/>
        </p:nvSpPr>
        <p:spPr>
          <a:xfrm>
            <a:off x="2428875" y="25889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66E9D2-E1DC-9383-9339-F5BA85DD64AD}"/>
              </a:ext>
            </a:extLst>
          </p:cNvPr>
          <p:cNvCxnSpPr>
            <a:cxnSpLocks/>
          </p:cNvCxnSpPr>
          <p:nvPr/>
        </p:nvCxnSpPr>
        <p:spPr>
          <a:xfrm flipV="1">
            <a:off x="3024841" y="1791040"/>
            <a:ext cx="1564341" cy="40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E3122C0-1BFE-7F6F-D813-DC86B93033A0}"/>
              </a:ext>
            </a:extLst>
          </p:cNvPr>
          <p:cNvSpPr/>
          <p:nvPr/>
        </p:nvSpPr>
        <p:spPr>
          <a:xfrm>
            <a:off x="1514475" y="16745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CB0B89-797B-9C43-4C16-BBA136AD75C6}"/>
              </a:ext>
            </a:extLst>
          </p:cNvPr>
          <p:cNvSpPr/>
          <p:nvPr/>
        </p:nvSpPr>
        <p:spPr>
          <a:xfrm>
            <a:off x="1666875" y="18269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7DC66A-4838-6D90-C738-A3920F5EAD43}"/>
              </a:ext>
            </a:extLst>
          </p:cNvPr>
          <p:cNvSpPr/>
          <p:nvPr/>
        </p:nvSpPr>
        <p:spPr>
          <a:xfrm>
            <a:off x="1819275" y="19793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35FA41-4FD7-0298-9F8D-91A7A59AAD12}"/>
              </a:ext>
            </a:extLst>
          </p:cNvPr>
          <p:cNvSpPr/>
          <p:nvPr/>
        </p:nvSpPr>
        <p:spPr>
          <a:xfrm>
            <a:off x="1971675" y="21317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C2586F-1B30-64C9-63CD-B708DF1B1A87}"/>
              </a:ext>
            </a:extLst>
          </p:cNvPr>
          <p:cNvSpPr/>
          <p:nvPr/>
        </p:nvSpPr>
        <p:spPr>
          <a:xfrm>
            <a:off x="2124075" y="22841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5049D6-95AA-D88D-528E-035538E4A341}"/>
              </a:ext>
            </a:extLst>
          </p:cNvPr>
          <p:cNvSpPr/>
          <p:nvPr/>
        </p:nvSpPr>
        <p:spPr>
          <a:xfrm>
            <a:off x="2276475" y="24365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66E5B0-B179-9FA4-904B-CC128421C396}"/>
              </a:ext>
            </a:extLst>
          </p:cNvPr>
          <p:cNvSpPr/>
          <p:nvPr/>
        </p:nvSpPr>
        <p:spPr>
          <a:xfrm>
            <a:off x="2428875" y="25889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73940D-E6FE-585E-20EE-FA8A8749CDF1}"/>
              </a:ext>
            </a:extLst>
          </p:cNvPr>
          <p:cNvSpPr/>
          <p:nvPr/>
        </p:nvSpPr>
        <p:spPr>
          <a:xfrm>
            <a:off x="4589182" y="13697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534BBF-F953-DC8B-496B-28C829E25FE2}"/>
              </a:ext>
            </a:extLst>
          </p:cNvPr>
          <p:cNvSpPr/>
          <p:nvPr/>
        </p:nvSpPr>
        <p:spPr>
          <a:xfrm>
            <a:off x="4741582" y="15221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A7205A-4ADA-9615-BAEA-811C1EC7EB80}"/>
              </a:ext>
            </a:extLst>
          </p:cNvPr>
          <p:cNvSpPr/>
          <p:nvPr/>
        </p:nvSpPr>
        <p:spPr>
          <a:xfrm>
            <a:off x="4893982" y="16745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09A1D0-441A-BD4F-3873-FB5D9354A836}"/>
              </a:ext>
            </a:extLst>
          </p:cNvPr>
          <p:cNvSpPr/>
          <p:nvPr/>
        </p:nvSpPr>
        <p:spPr>
          <a:xfrm>
            <a:off x="5046382" y="18269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4D3613-D9E2-E237-9B5F-EA348A8B7384}"/>
              </a:ext>
            </a:extLst>
          </p:cNvPr>
          <p:cNvSpPr/>
          <p:nvPr/>
        </p:nvSpPr>
        <p:spPr>
          <a:xfrm>
            <a:off x="5198782" y="19793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F9629C-3582-3902-041C-6B2103A0F2C4}"/>
              </a:ext>
            </a:extLst>
          </p:cNvPr>
          <p:cNvSpPr/>
          <p:nvPr/>
        </p:nvSpPr>
        <p:spPr>
          <a:xfrm>
            <a:off x="5351182" y="21317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FE60B5-B112-DAAB-785A-4B3B754D2F08}"/>
              </a:ext>
            </a:extLst>
          </p:cNvPr>
          <p:cNvSpPr/>
          <p:nvPr/>
        </p:nvSpPr>
        <p:spPr>
          <a:xfrm>
            <a:off x="5503582" y="22841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69B279-93B7-6237-26CE-1E83CCDB0BB8}"/>
              </a:ext>
            </a:extLst>
          </p:cNvPr>
          <p:cNvSpPr/>
          <p:nvPr/>
        </p:nvSpPr>
        <p:spPr>
          <a:xfrm>
            <a:off x="5655982" y="24365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B88937-C4A2-419A-806C-AD1B1B700B52}"/>
              </a:ext>
            </a:extLst>
          </p:cNvPr>
          <p:cNvSpPr/>
          <p:nvPr/>
        </p:nvSpPr>
        <p:spPr>
          <a:xfrm>
            <a:off x="4741582" y="15221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DCDA48-423C-43BC-E558-0B0156303DED}"/>
              </a:ext>
            </a:extLst>
          </p:cNvPr>
          <p:cNvSpPr/>
          <p:nvPr/>
        </p:nvSpPr>
        <p:spPr>
          <a:xfrm>
            <a:off x="4893982" y="16745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DEC4DB-2B24-A3CE-F424-B4DDF700E488}"/>
              </a:ext>
            </a:extLst>
          </p:cNvPr>
          <p:cNvSpPr/>
          <p:nvPr/>
        </p:nvSpPr>
        <p:spPr>
          <a:xfrm>
            <a:off x="5046382" y="18269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BABF56-761A-339B-36BE-84F7DE6F82E7}"/>
              </a:ext>
            </a:extLst>
          </p:cNvPr>
          <p:cNvSpPr/>
          <p:nvPr/>
        </p:nvSpPr>
        <p:spPr>
          <a:xfrm>
            <a:off x="5198782" y="19793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47A511-DDF8-C5E6-38FC-549951D9FA15}"/>
              </a:ext>
            </a:extLst>
          </p:cNvPr>
          <p:cNvSpPr/>
          <p:nvPr/>
        </p:nvSpPr>
        <p:spPr>
          <a:xfrm>
            <a:off x="5351182" y="21317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7A506D-8E7D-D43D-1F91-1A43E4E91078}"/>
              </a:ext>
            </a:extLst>
          </p:cNvPr>
          <p:cNvSpPr/>
          <p:nvPr/>
        </p:nvSpPr>
        <p:spPr>
          <a:xfrm>
            <a:off x="5503582" y="22841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4B8ED8-3885-F11A-F2A2-D5F376C1B302}"/>
              </a:ext>
            </a:extLst>
          </p:cNvPr>
          <p:cNvSpPr/>
          <p:nvPr/>
        </p:nvSpPr>
        <p:spPr>
          <a:xfrm>
            <a:off x="5655982" y="24365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9548FD-587A-DBE8-7FF0-51B8CCD3BDE8}"/>
              </a:ext>
            </a:extLst>
          </p:cNvPr>
          <p:cNvSpPr txBox="1"/>
          <p:nvPr/>
        </p:nvSpPr>
        <p:spPr>
          <a:xfrm rot="20741797">
            <a:off x="3228451" y="1692904"/>
            <a:ext cx="98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frame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57B6DE-9594-A15C-1C9A-56DFBD88C0A5}"/>
              </a:ext>
            </a:extLst>
          </p:cNvPr>
          <p:cNvSpPr txBox="1"/>
          <p:nvPr/>
        </p:nvSpPr>
        <p:spPr>
          <a:xfrm>
            <a:off x="1585539" y="3652009"/>
            <a:ext cx="102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 frames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D57D0-A849-E5F0-88BE-C79324F5A32E}"/>
              </a:ext>
            </a:extLst>
          </p:cNvPr>
          <p:cNvSpPr/>
          <p:nvPr/>
        </p:nvSpPr>
        <p:spPr>
          <a:xfrm>
            <a:off x="5808382" y="2588900"/>
            <a:ext cx="1020482" cy="103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0AB5AE-2337-3DAF-7EE3-E57574192CFF}"/>
              </a:ext>
            </a:extLst>
          </p:cNvPr>
          <p:cNvSpPr txBox="1"/>
          <p:nvPr/>
        </p:nvSpPr>
        <p:spPr>
          <a:xfrm>
            <a:off x="6734737" y="1852656"/>
            <a:ext cx="153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bands (8-16)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01B9A3-BF73-F15E-6337-AA1967BCAC7F}"/>
              </a:ext>
            </a:extLst>
          </p:cNvPr>
          <p:cNvCxnSpPr>
            <a:stCxn id="53" idx="2"/>
          </p:cNvCxnSpPr>
          <p:nvPr/>
        </p:nvCxnSpPr>
        <p:spPr>
          <a:xfrm>
            <a:off x="6318623" y="3628806"/>
            <a:ext cx="0" cy="9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4E935AE5-617D-911A-1033-1B75C83A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623" y="4630950"/>
            <a:ext cx="1577477" cy="165368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E9016D4-E665-71B6-5E6D-4945D8E210CC}"/>
              </a:ext>
            </a:extLst>
          </p:cNvPr>
          <p:cNvSpPr txBox="1"/>
          <p:nvPr/>
        </p:nvSpPr>
        <p:spPr>
          <a:xfrm>
            <a:off x="6420783" y="3895901"/>
            <a:ext cx="1978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RGB – b11, b14, b15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A2D1BA-7C43-C595-D103-F4C75B5C6BDF}"/>
              </a:ext>
            </a:extLst>
          </p:cNvPr>
          <p:cNvSpPr txBox="1"/>
          <p:nvPr/>
        </p:nvSpPr>
        <p:spPr>
          <a:xfrm>
            <a:off x="5034428" y="628500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(256,256,3)</a:t>
            </a:r>
          </a:p>
        </p:txBody>
      </p:sp>
    </p:spTree>
    <p:extLst>
      <p:ext uri="{BB962C8B-B14F-4D97-AF65-F5344CB8AC3E}">
        <p14:creationId xmlns:p14="http://schemas.microsoft.com/office/powerpoint/2010/main" val="84272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58587"/>
            <a:ext cx="5111750" cy="579437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E935AE5-617D-911A-1033-1B75C83A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42804"/>
            <a:ext cx="1577477" cy="1653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325E05-451B-C83E-AFA4-48990A0B270A}"/>
              </a:ext>
            </a:extLst>
          </p:cNvPr>
          <p:cNvSpPr txBox="1"/>
          <p:nvPr/>
        </p:nvSpPr>
        <p:spPr>
          <a:xfrm>
            <a:off x="1638065" y="3536790"/>
            <a:ext cx="157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(N, 256, 256, 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C4A92-42E7-DF56-4158-73B32722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95204"/>
            <a:ext cx="1577477" cy="1653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4F527-E6BE-A09B-1E08-E77FCA71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47604"/>
            <a:ext cx="1577477" cy="1653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9EA906-F18D-1197-35DA-280ED924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00004"/>
            <a:ext cx="1577477" cy="165368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72202D-FC91-4318-F3ED-5907DDEBBB04}"/>
              </a:ext>
            </a:extLst>
          </p:cNvPr>
          <p:cNvCxnSpPr>
            <a:stCxn id="10" idx="3"/>
          </p:cNvCxnSpPr>
          <p:nvPr/>
        </p:nvCxnSpPr>
        <p:spPr>
          <a:xfrm flipV="1">
            <a:off x="3482477" y="2599765"/>
            <a:ext cx="1761876" cy="2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69E728-08DA-73DF-08F1-9C5980DF116D}"/>
              </a:ext>
            </a:extLst>
          </p:cNvPr>
          <p:cNvSpPr txBox="1"/>
          <p:nvPr/>
        </p:nvSpPr>
        <p:spPr>
          <a:xfrm>
            <a:off x="3895009" y="2261211"/>
            <a:ext cx="81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DEDUP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463F85-721A-B1AF-60E9-715B50ED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85" y="1495204"/>
            <a:ext cx="1577477" cy="16536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F31B2A-F944-905D-19E3-4F9357A49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485" y="1647604"/>
            <a:ext cx="1577477" cy="16536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DF8C52-DD14-442B-C65C-A88F91FB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885" y="1800004"/>
            <a:ext cx="1577477" cy="16536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F5FCE3C-03BB-D24A-D53F-1DF53EFE9446}"/>
              </a:ext>
            </a:extLst>
          </p:cNvPr>
          <p:cNvSpPr txBox="1"/>
          <p:nvPr/>
        </p:nvSpPr>
        <p:spPr>
          <a:xfrm>
            <a:off x="5567082" y="3536790"/>
            <a:ext cx="1936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(N-X, 256, 256,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3952D4-BC36-080F-E002-1B851410933B}"/>
              </a:ext>
            </a:extLst>
          </p:cNvPr>
          <p:cNvSpPr txBox="1"/>
          <p:nvPr/>
        </p:nvSpPr>
        <p:spPr>
          <a:xfrm>
            <a:off x="3895009" y="2658119"/>
            <a:ext cx="81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PHASH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532E84-B4ED-0438-118A-8701D12B1417}"/>
              </a:ext>
            </a:extLst>
          </p:cNvPr>
          <p:cNvCxnSpPr/>
          <p:nvPr/>
        </p:nvCxnSpPr>
        <p:spPr>
          <a:xfrm flipH="1">
            <a:off x="6473825" y="5360894"/>
            <a:ext cx="70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7C0B76F-09F3-70B4-0C12-51B58046E0D9}"/>
              </a:ext>
            </a:extLst>
          </p:cNvPr>
          <p:cNvCxnSpPr>
            <a:stCxn id="34" idx="2"/>
          </p:cNvCxnSpPr>
          <p:nvPr/>
        </p:nvCxnSpPr>
        <p:spPr>
          <a:xfrm>
            <a:off x="6535193" y="3875344"/>
            <a:ext cx="9042" cy="1611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214993-BCB1-6E2B-1870-D9801D48D3FD}"/>
              </a:ext>
            </a:extLst>
          </p:cNvPr>
          <p:cNvCxnSpPr>
            <a:cxnSpLocks/>
          </p:cNvCxnSpPr>
          <p:nvPr/>
        </p:nvCxnSpPr>
        <p:spPr>
          <a:xfrm flipH="1">
            <a:off x="4464424" y="5486400"/>
            <a:ext cx="20798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8F910AC-22AE-91BF-DBD5-0C309D28F941}"/>
              </a:ext>
            </a:extLst>
          </p:cNvPr>
          <p:cNvSpPr txBox="1"/>
          <p:nvPr/>
        </p:nvSpPr>
        <p:spPr>
          <a:xfrm>
            <a:off x="4630192" y="5111484"/>
            <a:ext cx="175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AUGMENTATION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4BEE50C-D038-E148-6E0C-F48F1F6F87B2}"/>
              </a:ext>
            </a:extLst>
          </p:cNvPr>
          <p:cNvSpPr txBox="1"/>
          <p:nvPr/>
        </p:nvSpPr>
        <p:spPr>
          <a:xfrm>
            <a:off x="4618794" y="5525353"/>
            <a:ext cx="21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RANDOM HFLIP</a:t>
            </a:r>
          </a:p>
          <a:p>
            <a:r>
              <a:rPr lang="en-US" sz="1600" dirty="0"/>
              <a:t>RANDOM ROTATION</a:t>
            </a:r>
          </a:p>
          <a:p>
            <a:r>
              <a:rPr lang="en-US" sz="1600" dirty="0"/>
              <a:t>RESIZE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A376138-99C3-5D85-6DE4-7292B60B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75" y="4270471"/>
            <a:ext cx="1577477" cy="165368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CCBD0D2-2D05-4F8B-D8F3-816519B97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75" y="4422871"/>
            <a:ext cx="1577477" cy="165368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EC1EE40-26D3-9F78-FE18-09A954E4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975" y="4575271"/>
            <a:ext cx="1577477" cy="165368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DA4E57E-C7AC-9DE4-A65A-B4C69EE89C0E}"/>
              </a:ext>
            </a:extLst>
          </p:cNvPr>
          <p:cNvSpPr txBox="1"/>
          <p:nvPr/>
        </p:nvSpPr>
        <p:spPr>
          <a:xfrm>
            <a:off x="2070690" y="6283619"/>
            <a:ext cx="24362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(N-X+Y, 256*S, 256*S, 3)</a:t>
            </a:r>
          </a:p>
        </p:txBody>
      </p:sp>
    </p:spTree>
    <p:extLst>
      <p:ext uri="{BB962C8B-B14F-4D97-AF65-F5344CB8AC3E}">
        <p14:creationId xmlns:p14="http://schemas.microsoft.com/office/powerpoint/2010/main" val="233826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91162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58587"/>
            <a:ext cx="5111750" cy="579437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544D2-5E1E-516E-869F-8DB5BE3EAA96}"/>
              </a:ext>
            </a:extLst>
          </p:cNvPr>
          <p:cNvSpPr txBox="1"/>
          <p:nvPr/>
        </p:nvSpPr>
        <p:spPr>
          <a:xfrm>
            <a:off x="1362075" y="1389528"/>
            <a:ext cx="65089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UNet</a:t>
            </a:r>
            <a:r>
              <a:rPr lang="en-US" dirty="0"/>
              <a:t>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Backbones: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Efficientnetb3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Efficientnetb5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Efficientnetb7 (best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Resnet50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InceptionV3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 - Resnext101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Pretrained on </a:t>
            </a:r>
            <a:r>
              <a:rPr lang="en-US" dirty="0" err="1"/>
              <a:t>Imagenet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99667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ICRGW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669C63-5324-2A1A-1BFB-4783DA52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466" y="567047"/>
            <a:ext cx="5111750" cy="579437"/>
          </a:xfrm>
        </p:spPr>
        <p:txBody>
          <a:bodyPr/>
          <a:lstStyle/>
          <a:p>
            <a:pPr algn="l"/>
            <a:r>
              <a:rPr lang="en-US" dirty="0"/>
              <a:t>model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0234C0-7314-2E8F-CCA2-7D935B8B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54906"/>
            <a:ext cx="7606553" cy="48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58587"/>
            <a:ext cx="5111750" cy="579437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544D2-5E1E-516E-869F-8DB5BE3EAA96}"/>
              </a:ext>
            </a:extLst>
          </p:cNvPr>
          <p:cNvSpPr txBox="1"/>
          <p:nvPr/>
        </p:nvSpPr>
        <p:spPr>
          <a:xfrm>
            <a:off x="1362075" y="1389528"/>
            <a:ext cx="65089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LR – 0.01, 0.001, 0.03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LR schedulers: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ReduceLRonPlateau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Polynomial Decay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Cosine Decay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Cosine Annealing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Exponential Decay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Epochs – 20, 50,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ModelCheckpoint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EarlyStopping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– Dice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Optimizer - 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2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0578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6" y="349624"/>
            <a:ext cx="2895600" cy="56482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6" y="1247121"/>
            <a:ext cx="4524290" cy="4363757"/>
          </a:xfrm>
        </p:spPr>
        <p:txBody>
          <a:bodyPr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Primary goals</a:t>
            </a:r>
          </a:p>
          <a:p>
            <a:r>
              <a:rPr lang="en-US" sz="1600" dirty="0"/>
              <a:t>Dataset</a:t>
            </a:r>
          </a:p>
          <a:p>
            <a:r>
              <a:rPr lang="en-US" sz="1600" dirty="0"/>
              <a:t>Preprocessing</a:t>
            </a:r>
          </a:p>
          <a:p>
            <a:r>
              <a:rPr lang="en-US" sz="1600" dirty="0"/>
              <a:t>Model</a:t>
            </a:r>
          </a:p>
          <a:p>
            <a:r>
              <a:rPr lang="en-US" sz="1600" dirty="0"/>
              <a:t>Results</a:t>
            </a:r>
          </a:p>
          <a:p>
            <a:r>
              <a:rPr lang="en-US" sz="1600" dirty="0"/>
              <a:t>Challenges faced</a:t>
            </a:r>
          </a:p>
          <a:p>
            <a:r>
              <a:rPr lang="en-US" sz="1600" dirty="0"/>
              <a:t>Areas of growth</a:t>
            </a:r>
          </a:p>
          <a:p>
            <a:r>
              <a:rPr lang="en-US" sz="1600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58587"/>
            <a:ext cx="5111750" cy="57943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F0C9202-8992-5DEB-0195-5BC0B7D00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83448"/>
              </p:ext>
            </p:extLst>
          </p:nvPr>
        </p:nvGraphicFramePr>
        <p:xfrm>
          <a:off x="1362075" y="2424749"/>
          <a:ext cx="6466542" cy="24448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55514">
                  <a:extLst>
                    <a:ext uri="{9D8B030D-6E8A-4147-A177-3AD203B41FA5}">
                      <a16:colId xmlns:a16="http://schemas.microsoft.com/office/drawing/2014/main" val="1731775823"/>
                    </a:ext>
                  </a:extLst>
                </a:gridCol>
                <a:gridCol w="2155514">
                  <a:extLst>
                    <a:ext uri="{9D8B030D-6E8A-4147-A177-3AD203B41FA5}">
                      <a16:colId xmlns:a16="http://schemas.microsoft.com/office/drawing/2014/main" val="3767489520"/>
                    </a:ext>
                  </a:extLst>
                </a:gridCol>
                <a:gridCol w="2155514">
                  <a:extLst>
                    <a:ext uri="{9D8B030D-6E8A-4147-A177-3AD203B41FA5}">
                      <a16:colId xmlns:a16="http://schemas.microsoft.com/office/drawing/2014/main" val="1246877341"/>
                    </a:ext>
                  </a:extLst>
                </a:gridCol>
              </a:tblGrid>
              <a:tr h="611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DICE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DICE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635636"/>
                  </a:ext>
                </a:extLst>
              </a:tr>
              <a:tr h="611219">
                <a:tc>
                  <a:txBody>
                    <a:bodyPr/>
                    <a:lstStyle/>
                    <a:p>
                      <a:r>
                        <a:rPr lang="en-US" dirty="0"/>
                        <a:t>EfficientnetB7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95742221"/>
                  </a:ext>
                </a:extLst>
              </a:tr>
              <a:tr h="611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EfficientnetB3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9949544"/>
                  </a:ext>
                </a:extLst>
              </a:tr>
              <a:tr h="61121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InceptionV3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22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02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1008877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ICRGW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669C63-5324-2A1A-1BFB-4783DA52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607" y="755306"/>
            <a:ext cx="5111750" cy="579437"/>
          </a:xfrm>
        </p:spPr>
        <p:txBody>
          <a:bodyPr/>
          <a:lstStyle/>
          <a:p>
            <a:pPr algn="l"/>
            <a:r>
              <a:rPr lang="en-US" dirty="0"/>
              <a:t>CHALLENGES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7281D-56AC-1800-7328-0DB4A3EEA02E}"/>
              </a:ext>
            </a:extLst>
          </p:cNvPr>
          <p:cNvSpPr txBox="1"/>
          <p:nvPr/>
        </p:nvSpPr>
        <p:spPr>
          <a:xfrm>
            <a:off x="1398494" y="1631576"/>
            <a:ext cx="9018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a huge dataset – 450GB.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Lack of prebuilt segmentation packages with the latest architecture in TensorFlow.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Limited usage of GPU and TPU.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Frequent crashes due OOM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AREAS OF GROWTH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12737593"/>
              </p:ext>
            </p:extLst>
          </p:nvPr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ICRGW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AREAS OF GROWTH</a:t>
            </a:r>
          </a:p>
        </p:txBody>
      </p:sp>
    </p:spTree>
    <p:extLst>
      <p:ext uri="{BB962C8B-B14F-4D97-AF65-F5344CB8AC3E}">
        <p14:creationId xmlns:p14="http://schemas.microsoft.com/office/powerpoint/2010/main" val="1385767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669C63-5324-2A1A-1BFB-4783DA52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607" y="755306"/>
            <a:ext cx="5111750" cy="579437"/>
          </a:xfrm>
        </p:spPr>
        <p:txBody>
          <a:bodyPr/>
          <a:lstStyle/>
          <a:p>
            <a:pPr algn="l"/>
            <a:r>
              <a:rPr lang="en-US" dirty="0"/>
              <a:t>AREAS OF GROWTH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7281D-56AC-1800-7328-0DB4A3EEA02E}"/>
              </a:ext>
            </a:extLst>
          </p:cNvPr>
          <p:cNvSpPr txBox="1"/>
          <p:nvPr/>
        </p:nvSpPr>
        <p:spPr>
          <a:xfrm>
            <a:off x="1398494" y="1631576"/>
            <a:ext cx="9018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Gather more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Try </a:t>
            </a:r>
            <a:r>
              <a:rPr lang="en-US" dirty="0" err="1"/>
              <a:t>Lovasz</a:t>
            </a:r>
            <a:r>
              <a:rPr lang="en-US" dirty="0"/>
              <a:t>-hinge loss and </a:t>
            </a:r>
            <a:r>
              <a:rPr lang="en-US" dirty="0" err="1"/>
              <a:t>focal_tversky_loss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Try a 2 model structure – Classification model + segmentation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resize and crop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Try </a:t>
            </a:r>
            <a:r>
              <a:rPr lang="en-US" dirty="0" err="1"/>
              <a:t>ResNeSt</a:t>
            </a:r>
            <a:r>
              <a:rPr lang="en-US" dirty="0"/>
              <a:t> – uses split attention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Try Visual transformers – visual attention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Resize the image to 1024*1024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92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8884" y="3194608"/>
            <a:ext cx="5469031" cy="2417297"/>
          </a:xfrm>
        </p:spPr>
        <p:txBody>
          <a:bodyPr>
            <a:normAutofit/>
          </a:bodyPr>
          <a:lstStyle/>
          <a:p>
            <a:r>
              <a:rPr lang="en-US" dirty="0"/>
              <a:t>Finally, I would like to conclude by saying that the project "Identifying Contrails to Reduce Global Warming" developed a machine learning pipeline, utilizing efficientnetb7, to segment satellite images for contrails. The best model achieved a high dice score of 0.62 on the test data, promising significant contributions in understanding and mitigating the impact of contrails on global warming.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ICRGW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479427"/>
          </a:xfrm>
        </p:spPr>
        <p:txBody>
          <a:bodyPr>
            <a:normAutofit/>
          </a:bodyPr>
          <a:lstStyle/>
          <a:p>
            <a:r>
              <a:rPr lang="en-US" dirty="0"/>
              <a:t>Swaroop Meher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ICRGW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58587"/>
            <a:ext cx="5111750" cy="57943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087903"/>
            <a:ext cx="5111750" cy="25517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Contrails are clouds of ice crystals that form in aircraft engine exhaust.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Trap heat within the Earth's atmosphere.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Contrails contribute approximately 1% of all human caused global warming.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them will help airlines avoid creating contrails and reduce their impact on climate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ICRGW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Major airlines are teaming up to tackle planet-warming… | Canary Media">
            <a:extLst>
              <a:ext uri="{FF2B5EF4-FFF2-40B4-BE49-F238E27FC236}">
                <a16:creationId xmlns:a16="http://schemas.microsoft.com/office/drawing/2014/main" id="{0462828C-A954-C977-9297-19769A75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76" y="3789550"/>
            <a:ext cx="5564841" cy="227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58587"/>
            <a:ext cx="5111750" cy="579437"/>
          </a:xfrm>
        </p:spPr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087903"/>
            <a:ext cx="5111750" cy="25517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Researchers have created models that can predict the occurrence of contrails and estimate the extent to which they contribute to warming.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validate these models, the researchers require satellite imagery.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Research team has hosted a competition on Kaggle to get the best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ICRGW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028A4-1A3E-AAEF-80F2-B4D2D5B0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685"/>
            <a:ext cx="12192000" cy="20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3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58587"/>
            <a:ext cx="5111750" cy="579437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087903"/>
            <a:ext cx="5111750" cy="25517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satellite imagery and segment the contrails if there are 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 a dice coefficient greater than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Tricky part is not every tiny cloud is a contrail.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Contrails must be at least 3x longer than they are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Contrails must either appear suddenly or enter from the sides of the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B95F0-AE2B-3BC5-8FBB-4A8AD629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493" y="3639671"/>
            <a:ext cx="7732059" cy="24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5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6" y="376517"/>
            <a:ext cx="5111750" cy="579437"/>
          </a:xfrm>
        </p:spPr>
        <p:txBody>
          <a:bodyPr/>
          <a:lstStyle/>
          <a:p>
            <a:r>
              <a:rPr lang="en-US" dirty="0"/>
              <a:t>SEMANTIC SEGMENTATION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ICRGW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4" name="Picture 6" descr="Segmentation — Organize everything I know documentation">
            <a:extLst>
              <a:ext uri="{FF2B5EF4-FFF2-40B4-BE49-F238E27FC236}">
                <a16:creationId xmlns:a16="http://schemas.microsoft.com/office/drawing/2014/main" id="{39FD342B-DF02-33AB-A373-41786483C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21" y="1347926"/>
            <a:ext cx="6800639" cy="4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2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58587"/>
            <a:ext cx="5111750" cy="579437"/>
          </a:xfrm>
        </p:spPr>
        <p:txBody>
          <a:bodyPr/>
          <a:lstStyle/>
          <a:p>
            <a:r>
              <a:rPr lang="en-US" dirty="0"/>
              <a:t>Dice coefficient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ICRGW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FCE95C-2632-BDA3-9874-9DC64DE1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217" y="1353377"/>
            <a:ext cx="4605565" cy="2075623"/>
          </a:xfrm>
          <a:prstGeom prst="rect">
            <a:avLst/>
          </a:prstGeom>
        </p:spPr>
      </p:pic>
      <p:pic>
        <p:nvPicPr>
          <p:cNvPr id="3074" name="Picture 2" descr="Understanding Evaluation Metrics in Medical Image Segmentation | by Nghi  Huynh | MLearning.ai | Medium">
            <a:extLst>
              <a:ext uri="{FF2B5EF4-FFF2-40B4-BE49-F238E27FC236}">
                <a16:creationId xmlns:a16="http://schemas.microsoft.com/office/drawing/2014/main" id="{DB86110C-3E09-8CC1-43F3-DCAB9D22C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46057"/>
            <a:ext cx="4402318" cy="207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4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979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716</TotalTime>
  <Words>679</Words>
  <Application>Microsoft Office PowerPoint</Application>
  <PresentationFormat>Widescreen</PresentationFormat>
  <Paragraphs>197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Tenorite</vt:lpstr>
      <vt:lpstr>Office Theme</vt:lpstr>
      <vt:lpstr>Identifying Contrails to Reduce Global Warming [ICRGW]</vt:lpstr>
      <vt:lpstr>AGENDA</vt:lpstr>
      <vt:lpstr>INTRODUCTION</vt:lpstr>
      <vt:lpstr>What can we do?</vt:lpstr>
      <vt:lpstr>PRIMARY GOALS</vt:lpstr>
      <vt:lpstr>Primary goals</vt:lpstr>
      <vt:lpstr>SEMANTIC SEGMENTATION</vt:lpstr>
      <vt:lpstr>Dice coefficient</vt:lpstr>
      <vt:lpstr>dataset</vt:lpstr>
      <vt:lpstr>dataset</vt:lpstr>
      <vt:lpstr>dataset</vt:lpstr>
      <vt:lpstr>PREPROCESSING</vt:lpstr>
      <vt:lpstr>PREPROCESSING</vt:lpstr>
      <vt:lpstr>PREPROCESSING</vt:lpstr>
      <vt:lpstr>model</vt:lpstr>
      <vt:lpstr>model</vt:lpstr>
      <vt:lpstr>model</vt:lpstr>
      <vt:lpstr>model</vt:lpstr>
      <vt:lpstr>Results</vt:lpstr>
      <vt:lpstr>Results</vt:lpstr>
      <vt:lpstr>CHALLENGES FACED</vt:lpstr>
      <vt:lpstr>CHALLENGES FACED</vt:lpstr>
      <vt:lpstr>AREAS OF GROWTH</vt:lpstr>
      <vt:lpstr>AREAS OF GROWTH</vt:lpstr>
      <vt:lpstr>AREAS OF GROWTH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Contrails to Reduce Global Warming [ICRGW]</dc:title>
  <dc:creator>Swaroop Meher</dc:creator>
  <cp:lastModifiedBy>Swaroop Meher</cp:lastModifiedBy>
  <cp:revision>3</cp:revision>
  <dcterms:created xsi:type="dcterms:W3CDTF">2023-08-01T21:03:14Z</dcterms:created>
  <dcterms:modified xsi:type="dcterms:W3CDTF">2023-08-02T20:09:28Z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