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0" r:id="rId6"/>
    <p:sldId id="259" r:id="rId7"/>
    <p:sldId id="262" r:id="rId8"/>
    <p:sldId id="261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ISOLATED SIGN LANGUAGE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SWAROOP MEHER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16681"/>
            <a:ext cx="11029616" cy="118872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6CF71-88A2-6B5D-4BC7-87157A5B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959" y="5714519"/>
            <a:ext cx="4286082" cy="4413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Swaroop Meher|kaggle.com/swaroopmeher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05091-76FE-CF4A-A277-5E07CD3A2A42}"/>
              </a:ext>
            </a:extLst>
          </p:cNvPr>
          <p:cNvSpPr txBox="1"/>
          <p:nvPr/>
        </p:nvSpPr>
        <p:spPr>
          <a:xfrm>
            <a:off x="1519112" y="5345187"/>
            <a:ext cx="91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thanks to all my co-participants in the competition for providing valuable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7348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SPECIAL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E9092E-15B7-874E-C452-E1652BE8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60493"/>
            <a:ext cx="11029615" cy="1559859"/>
          </a:xfrm>
        </p:spPr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Compact model of size &lt; 40 MB.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A model with less latency.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Ability to run on mobile devices locally.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DE3F9-CD19-8A34-5D5B-EA5B9523FB6E}"/>
              </a:ext>
            </a:extLst>
          </p:cNvPr>
          <p:cNvSpPr txBox="1"/>
          <p:nvPr/>
        </p:nvSpPr>
        <p:spPr>
          <a:xfrm>
            <a:off x="699247" y="4616824"/>
            <a:ext cx="960853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C4043"/>
                </a:solidFill>
                <a:effectLst/>
                <a:latin typeface="Inter"/>
              </a:rPr>
              <a:t> It’s a Kaggle competition to help the </a:t>
            </a:r>
            <a:r>
              <a:rPr lang="en-US" sz="1400" b="0" i="0" dirty="0" err="1">
                <a:solidFill>
                  <a:srgbClr val="3C4043"/>
                </a:solidFill>
                <a:effectLst/>
                <a:latin typeface="Inter"/>
              </a:rPr>
              <a:t>Popsign</a:t>
            </a:r>
            <a:r>
              <a:rPr lang="en-US" sz="1400" b="0" i="0" dirty="0">
                <a:solidFill>
                  <a:srgbClr val="3C4043"/>
                </a:solidFill>
                <a:effectLst/>
                <a:latin typeface="Inter"/>
              </a:rPr>
              <a:t> app identify signs made in processed videos, which will support the development of mobile apps to help teach parents sign language so they can communicate with their Deaf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C4043"/>
                </a:solidFill>
                <a:effectLst/>
                <a:latin typeface="Inter"/>
              </a:rPr>
              <a:t>February 23</a:t>
            </a:r>
            <a:r>
              <a:rPr lang="en-US" sz="1400" b="1" i="0" baseline="30000" dirty="0">
                <a:solidFill>
                  <a:srgbClr val="3C4043"/>
                </a:solidFill>
                <a:effectLst/>
                <a:latin typeface="Inter"/>
              </a:rPr>
              <a:t>rd</a:t>
            </a:r>
            <a:r>
              <a:rPr lang="en-US" sz="1400" b="1" i="0" dirty="0">
                <a:solidFill>
                  <a:srgbClr val="3C4043"/>
                </a:solidFill>
                <a:effectLst/>
                <a:latin typeface="Inter"/>
              </a:rPr>
              <a:t> 2023 – May 1</a:t>
            </a:r>
            <a:r>
              <a:rPr lang="en-US" sz="1400" b="1" i="0" baseline="30000" dirty="0">
                <a:solidFill>
                  <a:srgbClr val="3C4043"/>
                </a:solidFill>
                <a:effectLst/>
                <a:latin typeface="Inter"/>
              </a:rPr>
              <a:t>st</a:t>
            </a:r>
            <a:r>
              <a:rPr lang="en-US" sz="1400" b="1" i="0" dirty="0">
                <a:solidFill>
                  <a:srgbClr val="3C4043"/>
                </a:solidFill>
                <a:effectLst/>
                <a:latin typeface="Inter"/>
              </a:rPr>
              <a:t> 2023</a:t>
            </a:r>
            <a:endParaRPr lang="en-US" sz="1400" b="0" i="0" dirty="0">
              <a:solidFill>
                <a:srgbClr val="3C4043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4043"/>
                </a:solidFill>
                <a:latin typeface="Inter"/>
              </a:rPr>
              <a:t>Prize money of $50,000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4043"/>
                </a:solidFill>
                <a:latin typeface="Inter"/>
              </a:rPr>
              <a:t>Rank: 396/1165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410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82F60-2391-BC0C-4D33-609688909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8439"/>
            <a:ext cx="11029615" cy="3634486"/>
          </a:xfrm>
        </p:spPr>
        <p:txBody>
          <a:bodyPr anchor="t"/>
          <a:lstStyle/>
          <a:p>
            <a:r>
              <a:rPr lang="en-US" dirty="0"/>
              <a:t>Landmark data of hands, face, and pose.</a:t>
            </a:r>
          </a:p>
          <a:p>
            <a:r>
              <a:rPr lang="en-US" dirty="0"/>
              <a:t>94479 rows and 56 GB</a:t>
            </a:r>
          </a:p>
          <a:p>
            <a:r>
              <a:rPr lang="en-US" dirty="0"/>
              <a:t>Each row has a file of shape (</a:t>
            </a:r>
            <a:r>
              <a:rPr lang="en-US" dirty="0" err="1"/>
              <a:t>n_frames</a:t>
            </a:r>
            <a:r>
              <a:rPr lang="en-US" dirty="0"/>
              <a:t>, 543, 3)</a:t>
            </a:r>
          </a:p>
          <a:p>
            <a:r>
              <a:rPr lang="en-US" dirty="0"/>
              <a:t>The landmarks were extracted from raw videos with the </a:t>
            </a:r>
            <a:r>
              <a:rPr lang="en-US" dirty="0" err="1"/>
              <a:t>MediaPipe</a:t>
            </a:r>
            <a:r>
              <a:rPr lang="en-US" dirty="0"/>
              <a:t> holistic model.</a:t>
            </a:r>
          </a:p>
          <a:p>
            <a:r>
              <a:rPr lang="en-US" dirty="0"/>
              <a:t>There are NULL values as well.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DD5BDF8-1D5A-293A-80A8-82D005F14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616076"/>
              </p:ext>
            </p:extLst>
          </p:nvPr>
        </p:nvGraphicFramePr>
        <p:xfrm>
          <a:off x="2562391" y="4293643"/>
          <a:ext cx="6581501" cy="1946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404">
                  <a:extLst>
                    <a:ext uri="{9D8B030D-6E8A-4147-A177-3AD203B41FA5}">
                      <a16:colId xmlns:a16="http://schemas.microsoft.com/office/drawing/2014/main" val="179533411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992580816"/>
                    </a:ext>
                  </a:extLst>
                </a:gridCol>
                <a:gridCol w="1566164">
                  <a:extLst>
                    <a:ext uri="{9D8B030D-6E8A-4147-A177-3AD203B41FA5}">
                      <a16:colId xmlns:a16="http://schemas.microsoft.com/office/drawing/2014/main" val="3596317026"/>
                    </a:ext>
                  </a:extLst>
                </a:gridCol>
                <a:gridCol w="683133">
                  <a:extLst>
                    <a:ext uri="{9D8B030D-6E8A-4147-A177-3AD203B41FA5}">
                      <a16:colId xmlns:a16="http://schemas.microsoft.com/office/drawing/2014/main" val="934146801"/>
                    </a:ext>
                  </a:extLst>
                </a:gridCol>
              </a:tblGrid>
              <a:tr h="515959"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participant_id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sequence_id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496651"/>
                  </a:ext>
                </a:extLst>
              </a:tr>
              <a:tr h="515959">
                <a:tc>
                  <a:txBody>
                    <a:bodyPr/>
                    <a:lstStyle/>
                    <a:p>
                      <a:r>
                        <a:rPr lang="fr-FR" dirty="0" err="1"/>
                        <a:t>train_landmark_files</a:t>
                      </a:r>
                      <a:r>
                        <a:rPr lang="fr-FR" dirty="0"/>
                        <a:t>/26734/1000035562.parquet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26734</a:t>
                      </a:r>
                    </a:p>
                    <a:p>
                      <a:pPr fontAlgn="t"/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1000035562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41216"/>
                  </a:ext>
                </a:extLst>
              </a:tr>
              <a:tr h="515959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9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40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82F60-2391-BC0C-4D33-609688909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91" y="1890875"/>
            <a:ext cx="4948362" cy="1795770"/>
          </a:xfrm>
        </p:spPr>
        <p:txBody>
          <a:bodyPr anchor="t">
            <a:normAutofit/>
          </a:bodyPr>
          <a:lstStyle/>
          <a:p>
            <a:r>
              <a:rPr lang="en-US" dirty="0"/>
              <a:t>21 unique participants.</a:t>
            </a:r>
          </a:p>
          <a:p>
            <a:r>
              <a:rPr lang="en-US" dirty="0"/>
              <a:t>250 signs.</a:t>
            </a:r>
          </a:p>
          <a:p>
            <a:r>
              <a:rPr lang="en-US" dirty="0"/>
              <a:t>Each sign has around 300 – 400 rows.</a:t>
            </a:r>
          </a:p>
          <a:p>
            <a:r>
              <a:rPr lang="en-US" dirty="0"/>
              <a:t>The mean of no. of frames in each video is 40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C1047CF-676E-44A7-22B5-CB6088702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758" y="1557339"/>
            <a:ext cx="5639045" cy="44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1AC8F8-2A14-56D9-75C2-010CC846A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788" y="3686644"/>
            <a:ext cx="1243613" cy="211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5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82F60-2391-BC0C-4D33-609688909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8439"/>
            <a:ext cx="11029615" cy="3634486"/>
          </a:xfrm>
        </p:spPr>
        <p:txBody>
          <a:bodyPr anchor="t"/>
          <a:lstStyle/>
          <a:p>
            <a:r>
              <a:rPr lang="en-US" dirty="0"/>
              <a:t>The most important part of this project.</a:t>
            </a:r>
          </a:p>
          <a:p>
            <a:r>
              <a:rPr lang="en-US" dirty="0"/>
              <a:t>Label encoding on target column.</a:t>
            </a:r>
          </a:p>
          <a:p>
            <a:r>
              <a:rPr lang="en-US" dirty="0"/>
              <a:t>4 various experiments</a:t>
            </a:r>
          </a:p>
          <a:p>
            <a:r>
              <a:rPr lang="en-US" dirty="0"/>
              <a:t>Selected</a:t>
            </a:r>
          </a:p>
          <a:p>
            <a:pPr lvl="1"/>
            <a:r>
              <a:rPr lang="en-US" sz="1800" dirty="0"/>
              <a:t>Lips, left hand, right hand, average of pose and face with 3 co-ordinates x, y, z - </a:t>
            </a:r>
            <a:r>
              <a:rPr lang="en-US" sz="1800" dirty="0">
                <a:solidFill>
                  <a:schemeClr val="accent2"/>
                </a:solidFill>
              </a:rPr>
              <a:t>P1</a:t>
            </a:r>
          </a:p>
          <a:p>
            <a:pPr lvl="1"/>
            <a:r>
              <a:rPr lang="en-US" sz="1800" dirty="0"/>
              <a:t>Lips, left hand, right hand, average of pose and face with 2 co-ordinates x, y – </a:t>
            </a:r>
            <a:r>
              <a:rPr lang="en-US" sz="1800" dirty="0">
                <a:solidFill>
                  <a:schemeClr val="accent2"/>
                </a:solidFill>
              </a:rPr>
              <a:t>P2</a:t>
            </a:r>
          </a:p>
          <a:p>
            <a:pPr lvl="1"/>
            <a:r>
              <a:rPr lang="en-US" sz="1800" dirty="0"/>
              <a:t>Lips, left hand, left pose with only 2 co-ordinates x, y – </a:t>
            </a:r>
            <a:r>
              <a:rPr lang="en-US" sz="1800" dirty="0">
                <a:solidFill>
                  <a:schemeClr val="accent2"/>
                </a:solidFill>
              </a:rPr>
              <a:t>P3</a:t>
            </a:r>
          </a:p>
          <a:p>
            <a:pPr lvl="1"/>
            <a:r>
              <a:rPr lang="en-US" sz="1800" dirty="0"/>
              <a:t>Lips, left hand, right hand, pose, average and std. deviation of face with only 2 co-ordinates x, y, z – </a:t>
            </a:r>
            <a:r>
              <a:rPr lang="en-US" sz="1800" dirty="0">
                <a:solidFill>
                  <a:srgbClr val="FF0000"/>
                </a:solidFill>
              </a:rPr>
              <a:t>P4</a:t>
            </a:r>
            <a:endParaRPr lang="en-US" sz="1800" dirty="0">
              <a:solidFill>
                <a:schemeClr val="accent2"/>
              </a:solidFill>
            </a:endParaRPr>
          </a:p>
          <a:p>
            <a:pPr marL="3240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690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31DB9-8918-8090-8329-CB0271B82AB9}"/>
              </a:ext>
            </a:extLst>
          </p:cNvPr>
          <p:cNvSpPr txBox="1"/>
          <p:nvPr/>
        </p:nvSpPr>
        <p:spPr>
          <a:xfrm>
            <a:off x="1476375" y="227165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C9E76-1B19-CE40-8F0E-80D7E581852D}"/>
              </a:ext>
            </a:extLst>
          </p:cNvPr>
          <p:cNvSpPr txBox="1"/>
          <p:nvPr/>
        </p:nvSpPr>
        <p:spPr>
          <a:xfrm>
            <a:off x="1476375" y="367691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984B3-5190-1C59-24B7-8D2F49044C26}"/>
              </a:ext>
            </a:extLst>
          </p:cNvPr>
          <p:cNvSpPr txBox="1"/>
          <p:nvPr/>
        </p:nvSpPr>
        <p:spPr>
          <a:xfrm>
            <a:off x="1476375" y="523463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194E451-DF49-0E2F-A278-18FC01C9B50D}"/>
              </a:ext>
            </a:extLst>
          </p:cNvPr>
          <p:cNvSpPr/>
          <p:nvPr/>
        </p:nvSpPr>
        <p:spPr>
          <a:xfrm>
            <a:off x="4743450" y="2066806"/>
            <a:ext cx="371475" cy="7790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CB669F23-226E-F91A-C94D-B5542900C3B3}"/>
              </a:ext>
            </a:extLst>
          </p:cNvPr>
          <p:cNvSpPr/>
          <p:nvPr/>
        </p:nvSpPr>
        <p:spPr>
          <a:xfrm>
            <a:off x="5438775" y="2058360"/>
            <a:ext cx="371475" cy="7790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47F20D-C620-50D5-76C4-CBE1291A17AE}"/>
              </a:ext>
            </a:extLst>
          </p:cNvPr>
          <p:cNvSpPr/>
          <p:nvPr/>
        </p:nvSpPr>
        <p:spPr>
          <a:xfrm>
            <a:off x="4419600" y="1883599"/>
            <a:ext cx="1676400" cy="1121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5D6E5C08-5698-B147-15E0-728D603D3576}"/>
              </a:ext>
            </a:extLst>
          </p:cNvPr>
          <p:cNvSpPr/>
          <p:nvPr/>
        </p:nvSpPr>
        <p:spPr>
          <a:xfrm>
            <a:off x="4743450" y="3506186"/>
            <a:ext cx="371475" cy="7790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D8D798C2-E5F1-680E-AF50-A7F030E7C532}"/>
              </a:ext>
            </a:extLst>
          </p:cNvPr>
          <p:cNvSpPr/>
          <p:nvPr/>
        </p:nvSpPr>
        <p:spPr>
          <a:xfrm>
            <a:off x="5163701" y="3491621"/>
            <a:ext cx="371475" cy="7790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99E49-38F5-A058-A0B1-88BD44EEA6C2}"/>
              </a:ext>
            </a:extLst>
          </p:cNvPr>
          <p:cNvSpPr/>
          <p:nvPr/>
        </p:nvSpPr>
        <p:spPr>
          <a:xfrm>
            <a:off x="4419600" y="3288856"/>
            <a:ext cx="1676400" cy="1121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86B57D0F-A8E1-64FF-C66A-07756E0D4AF5}"/>
              </a:ext>
            </a:extLst>
          </p:cNvPr>
          <p:cNvSpPr/>
          <p:nvPr/>
        </p:nvSpPr>
        <p:spPr>
          <a:xfrm>
            <a:off x="4129087" y="4860625"/>
            <a:ext cx="2262188" cy="89388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805BC7-04D5-03BB-E8E9-8DA363C653F0}"/>
              </a:ext>
            </a:extLst>
          </p:cNvPr>
          <p:cNvSpPr txBox="1"/>
          <p:nvPr/>
        </p:nvSpPr>
        <p:spPr>
          <a:xfrm>
            <a:off x="4765021" y="4552848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 headed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EFE0A-4BF9-7AEA-162F-47ABE4CF670A}"/>
              </a:ext>
            </a:extLst>
          </p:cNvPr>
          <p:cNvSpPr txBox="1"/>
          <p:nvPr/>
        </p:nvSpPr>
        <p:spPr>
          <a:xfrm>
            <a:off x="4367212" y="3259723"/>
            <a:ext cx="5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E2A9D-4826-AAA8-0836-98C0739939A0}"/>
              </a:ext>
            </a:extLst>
          </p:cNvPr>
          <p:cNvSpPr txBox="1"/>
          <p:nvPr/>
        </p:nvSpPr>
        <p:spPr>
          <a:xfrm>
            <a:off x="4367212" y="1837418"/>
            <a:ext cx="5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8FFBBE-8816-B886-0E39-C89152D26559}"/>
              </a:ext>
            </a:extLst>
          </p:cNvPr>
          <p:cNvCxnSpPr>
            <a:stCxn id="3" idx="3"/>
            <a:endCxn id="12" idx="1"/>
          </p:cNvCxnSpPr>
          <p:nvPr/>
        </p:nvCxnSpPr>
        <p:spPr>
          <a:xfrm flipV="1">
            <a:off x="1925537" y="2444235"/>
            <a:ext cx="2494063" cy="1208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2AF507-7351-748C-205E-83B85B95E140}"/>
              </a:ext>
            </a:extLst>
          </p:cNvPr>
          <p:cNvCxnSpPr/>
          <p:nvPr/>
        </p:nvCxnSpPr>
        <p:spPr>
          <a:xfrm flipV="1">
            <a:off x="1963637" y="3863817"/>
            <a:ext cx="2494063" cy="1208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5DFB50-2586-B4BA-60B1-41F6CF1A51F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1925537" y="5419303"/>
            <a:ext cx="220355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BB8CD1-1B84-59A5-0CA0-854A9956935C}"/>
              </a:ext>
            </a:extLst>
          </p:cNvPr>
          <p:cNvSpPr txBox="1"/>
          <p:nvPr/>
        </p:nvSpPr>
        <p:spPr>
          <a:xfrm>
            <a:off x="3962398" y="1469547"/>
            <a:ext cx="248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Dense layers with GELU </a:t>
            </a:r>
            <a:r>
              <a:rPr lang="en-US" sz="1400" dirty="0" err="1"/>
              <a:t>actv</a:t>
            </a:r>
            <a:r>
              <a:rPr lang="en-US" sz="1400" dirty="0"/>
              <a:t>.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7EA14B62-EED3-7446-4ED4-969263923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331567"/>
              </p:ext>
            </p:extLst>
          </p:nvPr>
        </p:nvGraphicFramePr>
        <p:xfrm>
          <a:off x="7478311" y="1791065"/>
          <a:ext cx="2082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4249065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73788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16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029016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C76A7F-2804-1551-3BA1-D291D1E3D4B0}"/>
              </a:ext>
            </a:extLst>
          </p:cNvPr>
          <p:cNvCxnSpPr>
            <a:stCxn id="12" idx="3"/>
          </p:cNvCxnSpPr>
          <p:nvPr/>
        </p:nvCxnSpPr>
        <p:spPr>
          <a:xfrm flipV="1">
            <a:off x="6096000" y="1890876"/>
            <a:ext cx="1382311" cy="55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CC0FA3-D95E-F6DC-830E-773E1CFFCF3A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 flipV="1">
            <a:off x="6096000" y="2339705"/>
            <a:ext cx="1382311" cy="104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0C389C-5654-3457-D368-1D983A93B88D}"/>
              </a:ext>
            </a:extLst>
          </p:cNvPr>
          <p:cNvCxnSpPr>
            <a:stCxn id="12" idx="3"/>
          </p:cNvCxnSpPr>
          <p:nvPr/>
        </p:nvCxnSpPr>
        <p:spPr>
          <a:xfrm>
            <a:off x="6096000" y="2444235"/>
            <a:ext cx="1382311" cy="289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28">
            <a:extLst>
              <a:ext uri="{FF2B5EF4-FFF2-40B4-BE49-F238E27FC236}">
                <a16:creationId xmlns:a16="http://schemas.microsoft.com/office/drawing/2014/main" id="{CF3B8251-2A96-C606-4662-AD2424DA6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25734"/>
              </p:ext>
            </p:extLst>
          </p:nvPr>
        </p:nvGraphicFramePr>
        <p:xfrm>
          <a:off x="7478311" y="3153809"/>
          <a:ext cx="2082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4249065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73788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16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029016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DD9D97-D8DF-9C33-4309-3F266D60BE1C}"/>
              </a:ext>
            </a:extLst>
          </p:cNvPr>
          <p:cNvCxnSpPr/>
          <p:nvPr/>
        </p:nvCxnSpPr>
        <p:spPr>
          <a:xfrm flipV="1">
            <a:off x="6096000" y="3253620"/>
            <a:ext cx="1382311" cy="55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900453-E2C9-5BB8-2FE8-3BFEA2E889A7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6096000" y="3702449"/>
            <a:ext cx="1382311" cy="104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6994361-5D8A-2757-453A-9FBBDDA8FC2F}"/>
              </a:ext>
            </a:extLst>
          </p:cNvPr>
          <p:cNvCxnSpPr/>
          <p:nvPr/>
        </p:nvCxnSpPr>
        <p:spPr>
          <a:xfrm>
            <a:off x="6096000" y="3806979"/>
            <a:ext cx="1382311" cy="289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28">
            <a:extLst>
              <a:ext uri="{FF2B5EF4-FFF2-40B4-BE49-F238E27FC236}">
                <a16:creationId xmlns:a16="http://schemas.microsoft.com/office/drawing/2014/main" id="{6ACB90A0-4CF4-A732-2F50-F61E8ABB0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158902"/>
              </p:ext>
            </p:extLst>
          </p:nvPr>
        </p:nvGraphicFramePr>
        <p:xfrm>
          <a:off x="7478311" y="4657230"/>
          <a:ext cx="2082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4249065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73788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16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029016"/>
                  </a:ext>
                </a:extLst>
              </a:tr>
            </a:tbl>
          </a:graphicData>
        </a:graphic>
      </p:graphicFrame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27D264-3AAA-1CEF-8ED2-9F1F23CB4E8D}"/>
              </a:ext>
            </a:extLst>
          </p:cNvPr>
          <p:cNvCxnSpPr>
            <a:cxnSpLocks/>
            <a:stCxn id="16" idx="5"/>
          </p:cNvCxnSpPr>
          <p:nvPr/>
        </p:nvCxnSpPr>
        <p:spPr>
          <a:xfrm flipV="1">
            <a:off x="6391275" y="4860625"/>
            <a:ext cx="1087036" cy="33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85C35D-DCC3-E633-0BD5-8DBF2B89038D}"/>
              </a:ext>
            </a:extLst>
          </p:cNvPr>
          <p:cNvCxnSpPr>
            <a:cxnSpLocks/>
            <a:stCxn id="16" idx="5"/>
            <a:endCxn id="44" idx="1"/>
          </p:cNvCxnSpPr>
          <p:nvPr/>
        </p:nvCxnSpPr>
        <p:spPr>
          <a:xfrm>
            <a:off x="6391275" y="5195832"/>
            <a:ext cx="1087036" cy="1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B0562A6-D5D9-5400-9E88-FA818A671FE4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6391275" y="5195832"/>
            <a:ext cx="1087036" cy="33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49309C2-6BCE-FFAF-3649-29345DF2C117}"/>
              </a:ext>
            </a:extLst>
          </p:cNvPr>
          <p:cNvSpPr txBox="1"/>
          <p:nvPr/>
        </p:nvSpPr>
        <p:spPr>
          <a:xfrm>
            <a:off x="7195871" y="1361816"/>
            <a:ext cx="773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</a:t>
            </a:r>
            <a:r>
              <a:rPr lang="en-US" sz="1400" dirty="0"/>
              <a:t>1,250</a:t>
            </a:r>
            <a:r>
              <a:rPr lang="en-US" sz="1600" dirty="0"/>
              <a:t>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0E9336-BD0B-CBD4-AF16-CEE24E7B510D}"/>
              </a:ext>
            </a:extLst>
          </p:cNvPr>
          <p:cNvCxnSpPr>
            <a:cxnSpLocks/>
            <a:stCxn id="28" idx="3"/>
            <a:endCxn id="58" idx="1"/>
          </p:cNvCxnSpPr>
          <p:nvPr/>
        </p:nvCxnSpPr>
        <p:spPr>
          <a:xfrm>
            <a:off x="7686591" y="2339705"/>
            <a:ext cx="2549124" cy="133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28">
            <a:extLst>
              <a:ext uri="{FF2B5EF4-FFF2-40B4-BE49-F238E27FC236}">
                <a16:creationId xmlns:a16="http://schemas.microsoft.com/office/drawing/2014/main" id="{ABDD5ED3-5C15-11D3-4149-E65F8D765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5694"/>
              </p:ext>
            </p:extLst>
          </p:nvPr>
        </p:nvGraphicFramePr>
        <p:xfrm>
          <a:off x="10235715" y="3128270"/>
          <a:ext cx="2082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4249065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73788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16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029016"/>
                  </a:ext>
                </a:extLst>
              </a:tr>
            </a:tbl>
          </a:graphicData>
        </a:graphic>
      </p:graphicFrame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3A1564-F820-F441-B1F8-B3D53FE70B5D}"/>
              </a:ext>
            </a:extLst>
          </p:cNvPr>
          <p:cNvCxnSpPr>
            <a:cxnSpLocks/>
            <a:stCxn id="40" idx="3"/>
            <a:endCxn id="58" idx="1"/>
          </p:cNvCxnSpPr>
          <p:nvPr/>
        </p:nvCxnSpPr>
        <p:spPr>
          <a:xfrm flipV="1">
            <a:off x="7686591" y="3676910"/>
            <a:ext cx="2549124" cy="2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41B7C7E-EDF7-22A8-A4D9-72E7416546A6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 flipV="1">
            <a:off x="7686591" y="3676910"/>
            <a:ext cx="2549124" cy="152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B5DB5E7-D20F-20D2-597F-A09B8083D637}"/>
              </a:ext>
            </a:extLst>
          </p:cNvPr>
          <p:cNvSpPr txBox="1"/>
          <p:nvPr/>
        </p:nvSpPr>
        <p:spPr>
          <a:xfrm>
            <a:off x="9912337" y="2646930"/>
            <a:ext cx="8550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(</a:t>
            </a:r>
            <a:r>
              <a:rPr lang="en-US" sz="1400" dirty="0"/>
              <a:t>1,250</a:t>
            </a:r>
            <a:r>
              <a:rPr lang="en-US" sz="2000" dirty="0"/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1646FC-C9A6-7312-D87C-B48C64CF4738}"/>
              </a:ext>
            </a:extLst>
          </p:cNvPr>
          <p:cNvSpPr txBox="1"/>
          <p:nvPr/>
        </p:nvSpPr>
        <p:spPr>
          <a:xfrm rot="19671487">
            <a:off x="8406918" y="4255828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0.7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227C9D-A5FF-A2F6-894B-526363BAE657}"/>
              </a:ext>
            </a:extLst>
          </p:cNvPr>
          <p:cNvSpPr txBox="1"/>
          <p:nvPr/>
        </p:nvSpPr>
        <p:spPr>
          <a:xfrm>
            <a:off x="8406918" y="336583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0.2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ED5094-1A7D-E686-2F5C-4289C0F029DF}"/>
              </a:ext>
            </a:extLst>
          </p:cNvPr>
          <p:cNvSpPr txBox="1"/>
          <p:nvPr/>
        </p:nvSpPr>
        <p:spPr>
          <a:xfrm rot="1515465">
            <a:off x="8566367" y="2534968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0.1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04080D-F3A8-C5EF-3444-8BD97B0CBAEA}"/>
              </a:ext>
            </a:extLst>
          </p:cNvPr>
          <p:cNvSpPr txBox="1"/>
          <p:nvPr/>
        </p:nvSpPr>
        <p:spPr>
          <a:xfrm>
            <a:off x="10956042" y="3472063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dog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6CA2B47-3610-95B2-B753-F328935854C7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10443995" y="3641340"/>
            <a:ext cx="512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FFFEA34-1EF5-C4C5-D80A-6495E6841577}"/>
              </a:ext>
            </a:extLst>
          </p:cNvPr>
          <p:cNvSpPr txBox="1"/>
          <p:nvPr/>
        </p:nvSpPr>
        <p:spPr>
          <a:xfrm>
            <a:off x="3962397" y="2978146"/>
            <a:ext cx="248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 Dense layers with GELU </a:t>
            </a:r>
            <a:r>
              <a:rPr lang="en-US" sz="1400" dirty="0" err="1"/>
              <a:t>actv</a:t>
            </a:r>
            <a:r>
              <a:rPr lang="en-US" sz="1400" dirty="0"/>
              <a:t>.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93085C7B-B0CB-C46B-98ED-1B30AF2F0293}"/>
              </a:ext>
            </a:extLst>
          </p:cNvPr>
          <p:cNvSpPr/>
          <p:nvPr/>
        </p:nvSpPr>
        <p:spPr>
          <a:xfrm>
            <a:off x="5583952" y="3480346"/>
            <a:ext cx="371475" cy="77902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4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3045079-63EE-BA83-87B9-48973A155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37944"/>
              </p:ext>
            </p:extLst>
          </p:nvPr>
        </p:nvGraphicFramePr>
        <p:xfrm>
          <a:off x="2714625" y="2341562"/>
          <a:ext cx="7483094" cy="3987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529">
                  <a:extLst>
                    <a:ext uri="{9D8B030D-6E8A-4147-A177-3AD203B41FA5}">
                      <a16:colId xmlns:a16="http://schemas.microsoft.com/office/drawing/2014/main" val="1285092741"/>
                    </a:ext>
                  </a:extLst>
                </a:gridCol>
                <a:gridCol w="1949507">
                  <a:extLst>
                    <a:ext uri="{9D8B030D-6E8A-4147-A177-3AD203B41FA5}">
                      <a16:colId xmlns:a16="http://schemas.microsoft.com/office/drawing/2014/main" val="3278393530"/>
                    </a:ext>
                  </a:extLst>
                </a:gridCol>
                <a:gridCol w="1844529">
                  <a:extLst>
                    <a:ext uri="{9D8B030D-6E8A-4147-A177-3AD203B41FA5}">
                      <a16:colId xmlns:a16="http://schemas.microsoft.com/office/drawing/2014/main" val="2223096577"/>
                    </a:ext>
                  </a:extLst>
                </a:gridCol>
                <a:gridCol w="1844529">
                  <a:extLst>
                    <a:ext uri="{9D8B030D-6E8A-4147-A177-3AD203B41FA5}">
                      <a16:colId xmlns:a16="http://schemas.microsoft.com/office/drawing/2014/main" val="1386554086"/>
                    </a:ext>
                  </a:extLst>
                </a:gridCol>
              </a:tblGrid>
              <a:tr h="7814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Preprocessing</a:t>
                      </a:r>
                      <a:endParaRPr lang="en-US" sz="18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8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 Test accuracy</a:t>
                      </a:r>
                      <a:endParaRPr lang="en-US" sz="18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Private Test accuracy</a:t>
                      </a:r>
                      <a:endParaRPr lang="en-US" sz="16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685377"/>
                  </a:ext>
                </a:extLst>
              </a:tr>
              <a:tr h="7814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18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Fully connected NN</a:t>
                      </a:r>
                      <a:endParaRPr lang="en-US" sz="18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(2Dense+GELU)</a:t>
                      </a:r>
                      <a:endParaRPr lang="en-US" sz="18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58.7%</a:t>
                      </a:r>
                      <a:endParaRPr lang="en-US" sz="18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63.6%</a:t>
                      </a:r>
                      <a:endParaRPr lang="en-US" sz="16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1106209"/>
                  </a:ext>
                </a:extLst>
              </a:tr>
              <a:tr h="7814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18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Fully connected NN</a:t>
                      </a:r>
                      <a:endParaRPr lang="en-US" sz="18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(3Dense+GELU)</a:t>
                      </a:r>
                      <a:endParaRPr lang="en-US" sz="18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57.3%</a:t>
                      </a:r>
                      <a:endParaRPr lang="en-US" sz="18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63.7%</a:t>
                      </a:r>
                      <a:endParaRPr lang="en-US" sz="16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7901844"/>
                  </a:ext>
                </a:extLst>
              </a:tr>
              <a:tr h="7814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US" sz="18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headed Transformer</a:t>
                      </a:r>
                      <a:endParaRPr lang="en-US" sz="18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67%</a:t>
                      </a:r>
                      <a:endParaRPr lang="en-US" sz="18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75%</a:t>
                      </a:r>
                      <a:endParaRPr lang="en-US" sz="16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9957204"/>
                  </a:ext>
                </a:extLst>
              </a:tr>
              <a:tr h="7814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P1+P2+P3</a:t>
                      </a:r>
                      <a:endParaRPr lang="en-US" sz="18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Ensemble of the above 3</a:t>
                      </a:r>
                      <a:endParaRPr lang="en-US" sz="18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69.7%</a:t>
                      </a:r>
                      <a:endParaRPr lang="en-US" sz="18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78.4%</a:t>
                      </a:r>
                      <a:endParaRPr lang="en-US" sz="16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551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5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packages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82F60-2391-BC0C-4D33-609688909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8439"/>
            <a:ext cx="11029615" cy="3634486"/>
          </a:xfrm>
        </p:spPr>
        <p:txBody>
          <a:bodyPr anchor="t"/>
          <a:lstStyle/>
          <a:p>
            <a:r>
              <a:rPr lang="en-US" dirty="0"/>
              <a:t>Kaggle Notebooks with GPU100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TensorFlow 2.0</a:t>
            </a:r>
          </a:p>
          <a:p>
            <a:r>
              <a:rPr lang="en-US" dirty="0" err="1"/>
              <a:t>Mediapipe</a:t>
            </a:r>
            <a:endParaRPr lang="en-US" dirty="0"/>
          </a:p>
          <a:p>
            <a:r>
              <a:rPr lang="en-US" dirty="0" err="1"/>
              <a:t>TFlite</a:t>
            </a:r>
            <a:r>
              <a:rPr lang="en-US" dirty="0"/>
              <a:t> – to compress the model</a:t>
            </a:r>
          </a:p>
          <a:p>
            <a:r>
              <a:rPr lang="en-US" dirty="0"/>
              <a:t>NumPy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Matplotlib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97406"/>
            <a:ext cx="11029616" cy="1188720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82F60-2391-BC0C-4D33-609688909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9046" y="2275332"/>
            <a:ext cx="5933908" cy="2307336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dirty="0"/>
              <a:t>In summary, I have successfully devised a concise and high-performing model for the purpose of categorizing American Sign Language (ASL) videos from a pool of 250 distinct signs, achieving a commendable test accuracy of 78%. Further enhancements to the model's performance can be attained through the incorporation of data augmentation techniques and the acquisition of additional data points.</a:t>
            </a:r>
          </a:p>
        </p:txBody>
      </p:sp>
    </p:spTree>
    <p:extLst>
      <p:ext uri="{BB962C8B-B14F-4D97-AF65-F5344CB8AC3E}">
        <p14:creationId xmlns:p14="http://schemas.microsoft.com/office/powerpoint/2010/main" val="11257967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{E467D39B-68A0-42C4-8DB7-B484C4C06BE9}tf33552983_win32</Template>
  <TotalTime>547</TotalTime>
  <Words>496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Franklin Gothic Book</vt:lpstr>
      <vt:lpstr>Franklin Gothic Demi</vt:lpstr>
      <vt:lpstr>Inter</vt:lpstr>
      <vt:lpstr>Wingdings 2</vt:lpstr>
      <vt:lpstr>DividendVTI</vt:lpstr>
      <vt:lpstr>ISOLATED SIGN LANGUAGE RECOGNITION</vt:lpstr>
      <vt:lpstr>WHAT’S SPECIAL</vt:lpstr>
      <vt:lpstr>DATSET</vt:lpstr>
      <vt:lpstr>EDA</vt:lpstr>
      <vt:lpstr>PREPROCESSING</vt:lpstr>
      <vt:lpstr>MODEL</vt:lpstr>
      <vt:lpstr>RESULTS</vt:lpstr>
      <vt:lpstr>Tools and packages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ISOLATED SIGN LANGUAGE RECOGNITION</dc:title>
  <dc:creator>Swaroop Meher</dc:creator>
  <cp:lastModifiedBy>Swaroop Meher</cp:lastModifiedBy>
  <cp:revision>5</cp:revision>
  <dcterms:created xsi:type="dcterms:W3CDTF">2023-05-02T15:25:30Z</dcterms:created>
  <dcterms:modified xsi:type="dcterms:W3CDTF">2023-05-06T16:41:00Z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