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25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9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22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8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8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6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4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0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6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7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8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3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8FB7-69E3-44AD-B369-A09D76B4D92E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E62DDA-3351-487F-A755-B2FB16390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9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rentscience.ac.in/Volumes/113/01/0161.p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204" y="3026329"/>
            <a:ext cx="8652355" cy="83260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Wild Animal Movement Detection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4917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09562" y="2872360"/>
            <a:ext cx="3288485" cy="701350"/>
          </a:xfrm>
        </p:spPr>
        <p:txBody>
          <a:bodyPr>
            <a:no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687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3684" y="1023457"/>
            <a:ext cx="7887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Objective:</a:t>
            </a:r>
            <a:r>
              <a:rPr lang="en-US" u="sng" dirty="0"/>
              <a:t> </a:t>
            </a:r>
            <a:endParaRPr lang="en-US" b="0" u="sng" dirty="0" smtClean="0">
              <a:effectLst/>
            </a:endParaRPr>
          </a:p>
          <a:p>
            <a:r>
              <a:rPr lang="en-US" dirty="0" smtClean="0"/>
              <a:t>Train and deploy a Object detection model to detect elephant and </a:t>
            </a:r>
          </a:p>
          <a:p>
            <a:r>
              <a:rPr lang="en-US" dirty="0" smtClean="0"/>
              <a:t>alert the responsible department about their movement away from </a:t>
            </a:r>
          </a:p>
          <a:p>
            <a:r>
              <a:rPr lang="en-US" dirty="0"/>
              <a:t>m</a:t>
            </a:r>
            <a:r>
              <a:rPr lang="en-US" dirty="0" smtClean="0"/>
              <a:t>arked Forest area.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061" y="2559669"/>
            <a:ext cx="4523529" cy="3614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842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4428" y="788565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Existing Solution:</a:t>
            </a:r>
            <a:r>
              <a:rPr lang="en-US" dirty="0"/>
              <a:t> </a:t>
            </a:r>
            <a:endParaRPr lang="en-US" b="0" dirty="0" smtClean="0">
              <a:effectLst/>
            </a:endParaRPr>
          </a:p>
          <a:p>
            <a:endParaRPr lang="en-US" dirty="0"/>
          </a:p>
          <a:p>
            <a:r>
              <a:rPr lang="en-US" dirty="0" smtClean="0"/>
              <a:t>Railway-Line Fence</a:t>
            </a:r>
          </a:p>
          <a:p>
            <a:r>
              <a:rPr lang="en-US" dirty="0" smtClean="0"/>
              <a:t>Trenching</a:t>
            </a:r>
          </a:p>
          <a:p>
            <a:r>
              <a:rPr lang="en-US" dirty="0" smtClean="0"/>
              <a:t>Electric Fencing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2390" y="3809999"/>
            <a:ext cx="10036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Issues with existing Solution:</a:t>
            </a:r>
            <a:r>
              <a:rPr lang="en-US" dirty="0"/>
              <a:t> </a:t>
            </a:r>
            <a:endParaRPr lang="en-US" b="0" dirty="0" smtClean="0">
              <a:effectLst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of laying </a:t>
            </a:r>
            <a:r>
              <a:rPr lang="en-US" b="1" dirty="0" smtClean="0"/>
              <a:t>Railway-Line Fence</a:t>
            </a:r>
            <a:r>
              <a:rPr lang="en-US" dirty="0" smtClean="0"/>
              <a:t> is costly as it requires large quantity of iron.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Trenching</a:t>
            </a:r>
            <a:r>
              <a:rPr lang="en-US" dirty="0" smtClean="0"/>
              <a:t> is not an effective model of defense as in most cases elephants </a:t>
            </a:r>
          </a:p>
          <a:p>
            <a:r>
              <a:rPr lang="en-US" dirty="0" smtClean="0"/>
              <a:t>     cross them with ease, proving money spent in trenching in vain.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of laying </a:t>
            </a:r>
            <a:r>
              <a:rPr lang="en-US" b="1" dirty="0" smtClean="0"/>
              <a:t>Electric Fencing</a:t>
            </a:r>
            <a:r>
              <a:rPr lang="en-US" dirty="0" smtClean="0"/>
              <a:t> is high and it also requires cost for maintenance.</a:t>
            </a:r>
          </a:p>
          <a:p>
            <a:r>
              <a:rPr lang="en-US" dirty="0" smtClean="0"/>
              <a:t>     In some cases elephants have destroyed this line, which shows it is not a best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combination of above solutions are used which incur a lot of money for </a:t>
            </a:r>
          </a:p>
          <a:p>
            <a:r>
              <a:rPr lang="en-US" dirty="0" smtClean="0"/>
              <a:t>     for the department in charge of it.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32" y="154667"/>
            <a:ext cx="2598625" cy="3444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542" y="154667"/>
            <a:ext cx="3359516" cy="344421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7751927" y="931178"/>
            <a:ext cx="955845" cy="59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</p:cNvCxnSpPr>
          <p:nvPr/>
        </p:nvCxnSpPr>
        <p:spPr>
          <a:xfrm flipH="1" flipV="1">
            <a:off x="4043494" y="1409350"/>
            <a:ext cx="1370934" cy="1178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28639" y="1738351"/>
            <a:ext cx="2306972" cy="115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67325" y="1837622"/>
            <a:ext cx="1568742" cy="46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40367" y="2123064"/>
            <a:ext cx="2483141" cy="2854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14987" y="2123064"/>
            <a:ext cx="1921080" cy="453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3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5886" y="2694264"/>
            <a:ext cx="99966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Benefits from New Solution:</a:t>
            </a:r>
            <a:r>
              <a:rPr lang="en-US" dirty="0"/>
              <a:t> </a:t>
            </a:r>
            <a:endParaRPr lang="en-US" b="0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New solution implemented will directly alert the responsible department, </a:t>
            </a:r>
          </a:p>
          <a:p>
            <a:r>
              <a:rPr lang="en-US" dirty="0" smtClean="0"/>
              <a:t>where as older ones did not. By the time Department get information </a:t>
            </a:r>
          </a:p>
          <a:p>
            <a:r>
              <a:rPr lang="en-US" dirty="0" smtClean="0"/>
              <a:t>the elephants would have destroyed the farm products.</a:t>
            </a:r>
          </a:p>
          <a:p>
            <a:r>
              <a:rPr lang="en-US" dirty="0" smtClean="0"/>
              <a:t>This needed a system to alert department before elephants enter the non forest zone.</a:t>
            </a:r>
          </a:p>
          <a:p>
            <a:endParaRPr lang="en-US" dirty="0"/>
          </a:p>
          <a:p>
            <a:r>
              <a:rPr lang="en-US" dirty="0" smtClean="0"/>
              <a:t>This new solution is way too cost effective as it requires only a device to be setup </a:t>
            </a:r>
          </a:p>
          <a:p>
            <a:r>
              <a:rPr lang="en-US" dirty="0" smtClean="0"/>
              <a:t>in buffer zone between Forest and agriculture land. This solution used along with existing</a:t>
            </a:r>
          </a:p>
          <a:p>
            <a:r>
              <a:rPr lang="en-US" dirty="0"/>
              <a:t>s</a:t>
            </a:r>
            <a:r>
              <a:rPr lang="en-US" dirty="0" smtClean="0"/>
              <a:t>olutions  will be effective in protecting farmers crops. </a:t>
            </a:r>
          </a:p>
          <a:p>
            <a:r>
              <a:rPr lang="en-US" dirty="0" smtClean="0"/>
              <a:t>This will raise an alarm to department before elephants try attempt to cross the D-Line.</a:t>
            </a:r>
          </a:p>
          <a:p>
            <a:r>
              <a:rPr lang="en-US" dirty="0" smtClean="0"/>
              <a:t>This alert will help officials to shoo away the elephants back to the forest area.</a:t>
            </a:r>
          </a:p>
        </p:txBody>
      </p:sp>
      <p:pic>
        <p:nvPicPr>
          <p:cNvPr id="1026" name="Picture 2" descr="Elephant herd strays into farm, destroys crops | Elephants destroys banana  crop| environmental iss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281" y="164037"/>
            <a:ext cx="3476858" cy="19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86406" y="2099482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Crop loss due to elephants</a:t>
            </a:r>
            <a:endParaRPr lang="en-IN" sz="1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865886" y="577762"/>
            <a:ext cx="5392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Below research paper shows crop raiding by elephants</a:t>
            </a:r>
          </a:p>
          <a:p>
            <a:r>
              <a:rPr lang="en-US" sz="1400" dirty="0" smtClean="0"/>
              <a:t>around </a:t>
            </a:r>
            <a:r>
              <a:rPr lang="en-US" sz="1400" dirty="0" err="1" smtClean="0"/>
              <a:t>Bannergatta</a:t>
            </a:r>
            <a:r>
              <a:rPr lang="en-US" sz="1400" dirty="0" smtClean="0"/>
              <a:t> National Park range.</a:t>
            </a:r>
            <a:endParaRPr lang="en-IN" sz="1400" dirty="0" smtClean="0"/>
          </a:p>
          <a:p>
            <a:endParaRPr lang="en-IN" sz="1400" dirty="0"/>
          </a:p>
          <a:p>
            <a:r>
              <a:rPr lang="en-IN" sz="1400" dirty="0" smtClean="0">
                <a:hlinkClick r:id="rId3"/>
              </a:rPr>
              <a:t>https://www.currentscience.ac.in/Volumes/113/01/0161.pdf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8630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95" y="253916"/>
            <a:ext cx="7803984" cy="62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510" y="87215"/>
            <a:ext cx="8911687" cy="1280890"/>
          </a:xfrm>
        </p:spPr>
        <p:txBody>
          <a:bodyPr/>
          <a:lstStyle/>
          <a:p>
            <a:r>
              <a:rPr lang="en-US" dirty="0" smtClean="0"/>
              <a:t>DATSET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14510" y="1015068"/>
            <a:ext cx="7419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Elephant images are subsampled from coco dataset for training.</a:t>
            </a:r>
          </a:p>
          <a:p>
            <a:r>
              <a:rPr lang="en-US" dirty="0" smtClean="0"/>
              <a:t>Annotated using </a:t>
            </a:r>
            <a:r>
              <a:rPr lang="en-US" b="1" dirty="0" smtClean="0"/>
              <a:t>makesense.ai</a:t>
            </a:r>
            <a:r>
              <a:rPr lang="en-US" dirty="0" smtClean="0"/>
              <a:t> to get resp. .TXT files.</a:t>
            </a:r>
            <a:endParaRPr lang="en-US" dirty="0"/>
          </a:p>
          <a:p>
            <a:r>
              <a:rPr lang="en-US" dirty="0" smtClean="0"/>
              <a:t>Train – </a:t>
            </a:r>
            <a:r>
              <a:rPr lang="en-US" b="1" dirty="0" smtClean="0"/>
              <a:t>1300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Test – </a:t>
            </a:r>
            <a:r>
              <a:rPr lang="en-US" b="1" dirty="0"/>
              <a:t>4</a:t>
            </a:r>
            <a:r>
              <a:rPr lang="en-US" b="1" dirty="0" smtClean="0"/>
              <a:t>00</a:t>
            </a:r>
            <a:r>
              <a:rPr lang="en-US" dirty="0" smtClean="0"/>
              <a:t> images</a:t>
            </a:r>
          </a:p>
          <a:p>
            <a:endParaRPr lang="en-US" dirty="0"/>
          </a:p>
          <a:p>
            <a:r>
              <a:rPr lang="en-US" b="1" u="sng" dirty="0" smtClean="0"/>
              <a:t>SAMPLE IMAGES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10" y="2852999"/>
            <a:ext cx="6507497" cy="361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1289" y="501721"/>
            <a:ext cx="426433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MODEL TRAINING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Trained using yoloV5 architecture.</a:t>
            </a:r>
          </a:p>
          <a:p>
            <a:endParaRPr lang="en-US" sz="1100" dirty="0" smtClean="0"/>
          </a:p>
          <a:p>
            <a:r>
              <a:rPr lang="en-US" dirty="0" smtClean="0"/>
              <a:t>Train – </a:t>
            </a:r>
            <a:r>
              <a:rPr lang="en-US" b="1" dirty="0" smtClean="0"/>
              <a:t>1300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Test – </a:t>
            </a:r>
            <a:r>
              <a:rPr lang="en-US" b="1" dirty="0" smtClean="0"/>
              <a:t>400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Train-Val split : 75 – 25</a:t>
            </a:r>
            <a:endParaRPr lang="en-IN" sz="1100" dirty="0" smtClean="0"/>
          </a:p>
          <a:p>
            <a:r>
              <a:rPr lang="en-US" dirty="0" smtClean="0"/>
              <a:t>Number of classes : 1</a:t>
            </a:r>
          </a:p>
          <a:p>
            <a:r>
              <a:rPr lang="en-US" dirty="0" smtClean="0"/>
              <a:t>Class name : “Elephant”</a:t>
            </a:r>
          </a:p>
          <a:p>
            <a:r>
              <a:rPr lang="en-US" dirty="0" smtClean="0"/>
              <a:t>Number of epochs : 1800</a:t>
            </a:r>
          </a:p>
          <a:p>
            <a:r>
              <a:rPr lang="en-US" dirty="0" smtClean="0"/>
              <a:t>mAP@0.5 : 0.86 / 86%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65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2630" y="119813"/>
            <a:ext cx="651492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Window:</a:t>
            </a:r>
            <a:endParaRPr lang="en-US" sz="1600" b="1" u="sng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Red Line </a:t>
            </a:r>
            <a:r>
              <a:rPr lang="en-US" sz="1600" dirty="0" smtClean="0"/>
              <a:t>: Buffer Line</a:t>
            </a:r>
            <a:r>
              <a:rPr lang="en-US" sz="1600" dirty="0"/>
              <a:t> </a:t>
            </a:r>
            <a:r>
              <a:rPr lang="en-US" sz="1600" dirty="0" smtClean="0"/>
              <a:t>(changeable horizontally and vertically)</a:t>
            </a:r>
          </a:p>
          <a:p>
            <a:endParaRPr lang="en-US" sz="1600" dirty="0"/>
          </a:p>
          <a:p>
            <a:r>
              <a:rPr lang="en-US" sz="1600" dirty="0" smtClean="0"/>
              <a:t>It can be adjusted by changing Orientation parameter in code.</a:t>
            </a:r>
          </a:p>
          <a:p>
            <a:r>
              <a:rPr lang="en-US" sz="1600" dirty="0" smtClean="0"/>
              <a:t>4 Orientation are defined: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/>
              <a:t>“</a:t>
            </a:r>
            <a:r>
              <a:rPr lang="en-US" sz="1600" dirty="0" err="1" smtClean="0"/>
              <a:t>bt</a:t>
            </a:r>
            <a:r>
              <a:rPr lang="en-US" sz="1600" dirty="0" smtClean="0"/>
              <a:t>” (bottom-top)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/>
              <a:t>“</a:t>
            </a:r>
            <a:r>
              <a:rPr lang="en-US" sz="1600" dirty="0" err="1" smtClean="0"/>
              <a:t>tb</a:t>
            </a:r>
            <a:r>
              <a:rPr lang="en-US" sz="1600" dirty="0" smtClean="0"/>
              <a:t>” </a:t>
            </a:r>
            <a:r>
              <a:rPr lang="en-US" sz="1600" dirty="0" smtClean="0"/>
              <a:t>(top-bottom)</a:t>
            </a:r>
            <a:endParaRPr lang="en-US" sz="16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/>
              <a:t>“</a:t>
            </a:r>
            <a:r>
              <a:rPr lang="en-US" sz="1600" dirty="0" err="1" smtClean="0"/>
              <a:t>lr</a:t>
            </a:r>
            <a:r>
              <a:rPr lang="en-US" sz="1600" dirty="0" smtClean="0"/>
              <a:t>” </a:t>
            </a:r>
            <a:r>
              <a:rPr lang="en-US" sz="1600" dirty="0" smtClean="0"/>
              <a:t>(left-right)</a:t>
            </a:r>
            <a:endParaRPr lang="en-US" sz="1600" dirty="0" smtClean="0"/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/>
              <a:t>“</a:t>
            </a:r>
            <a:r>
              <a:rPr lang="en-US" sz="1600" dirty="0" err="1" smtClean="0"/>
              <a:t>rl</a:t>
            </a:r>
            <a:r>
              <a:rPr lang="en-US" sz="1600" dirty="0" smtClean="0"/>
              <a:t>” </a:t>
            </a:r>
            <a:r>
              <a:rPr lang="en-US" sz="1600" dirty="0" smtClean="0"/>
              <a:t>(right-left)</a:t>
            </a:r>
          </a:p>
          <a:p>
            <a:r>
              <a:rPr lang="en-US" sz="1600" dirty="0" smtClean="0"/>
              <a:t>(second portion is buffer zone)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9278224" y="187300"/>
            <a:ext cx="2740595" cy="2279063"/>
            <a:chOff x="3733650" y="2069999"/>
            <a:chExt cx="5460709" cy="4366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650" y="2069999"/>
              <a:ext cx="5460709" cy="436687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TextBox 5"/>
            <p:cNvSpPr txBox="1"/>
            <p:nvPr/>
          </p:nvSpPr>
          <p:spPr>
            <a:xfrm>
              <a:off x="6014906" y="3884103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Forest Area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565781" y="4601606"/>
              <a:ext cx="143500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Buffer Area</a:t>
              </a:r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24" y="3026113"/>
            <a:ext cx="3795218" cy="3010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56" y="3022537"/>
            <a:ext cx="3767374" cy="3010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461392" y="2566100"/>
            <a:ext cx="2364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 smtClean="0"/>
              <a:t>O/P window with ‘</a:t>
            </a:r>
            <a:r>
              <a:rPr lang="en-US" sz="1100" u="sng" dirty="0" err="1" smtClean="0"/>
              <a:t>rl</a:t>
            </a:r>
            <a:r>
              <a:rPr lang="en-US" sz="1100" u="sng" dirty="0" smtClean="0"/>
              <a:t>’ Orientation</a:t>
            </a:r>
            <a:endParaRPr lang="en-IN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357068" y="6157983"/>
            <a:ext cx="2755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/>
              <a:t>O/P window with ‘</a:t>
            </a:r>
            <a:r>
              <a:rPr lang="en-US" sz="1100" u="sng" dirty="0" err="1" smtClean="0"/>
              <a:t>tb</a:t>
            </a:r>
            <a:r>
              <a:rPr lang="en-US" sz="1100" u="sng" dirty="0" smtClean="0"/>
              <a:t>’ Orientation and</a:t>
            </a:r>
          </a:p>
          <a:p>
            <a:pPr algn="ctr"/>
            <a:r>
              <a:rPr lang="en-US" sz="1100" u="sng" dirty="0" smtClean="0"/>
              <a:t>Detection in buffer zone</a:t>
            </a:r>
            <a:endParaRPr lang="en-IN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082658" y="6165135"/>
            <a:ext cx="2755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/>
              <a:t>O/P window with ‘</a:t>
            </a:r>
            <a:r>
              <a:rPr lang="en-US" sz="1100" u="sng" dirty="0" err="1" smtClean="0"/>
              <a:t>tb</a:t>
            </a:r>
            <a:r>
              <a:rPr lang="en-US" sz="1100" u="sng" dirty="0" smtClean="0"/>
              <a:t>’ Orientation and</a:t>
            </a:r>
          </a:p>
          <a:p>
            <a:pPr algn="ctr"/>
            <a:r>
              <a:rPr lang="en-US" sz="1100" u="sng" dirty="0" smtClean="0"/>
              <a:t>No detection in buffer zone</a:t>
            </a:r>
            <a:endParaRPr lang="en-IN" sz="1100" u="sng" dirty="0"/>
          </a:p>
        </p:txBody>
      </p:sp>
    </p:spTree>
    <p:extLst>
      <p:ext uri="{BB962C8B-B14F-4D97-AF65-F5344CB8AC3E}">
        <p14:creationId xmlns:p14="http://schemas.microsoft.com/office/powerpoint/2010/main" val="269736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7273" y="263665"/>
            <a:ext cx="85234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Future work: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with different frameworks and compare results to get best model </a:t>
            </a:r>
          </a:p>
          <a:p>
            <a:r>
              <a:rPr lang="en-US" dirty="0" smtClean="0"/>
              <a:t>     for accurate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with adding images from night vision IR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if a single model detects optimally at both day-time and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 with edge devices for field application.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7273" y="3058597"/>
            <a:ext cx="94420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Conclusion:</a:t>
            </a:r>
          </a:p>
          <a:p>
            <a:endParaRPr lang="en-US" dirty="0" smtClean="0"/>
          </a:p>
          <a:p>
            <a:r>
              <a:rPr lang="en-US" dirty="0" smtClean="0"/>
              <a:t>This new system can efficiently alert the forest department about any elephants</a:t>
            </a:r>
          </a:p>
          <a:p>
            <a:r>
              <a:rPr lang="en-US" dirty="0"/>
              <a:t>m</a:t>
            </a:r>
            <a:r>
              <a:rPr lang="en-US" dirty="0" smtClean="0"/>
              <a:t>oving away from forest lands.</a:t>
            </a:r>
          </a:p>
          <a:p>
            <a:endParaRPr lang="en-US" dirty="0" smtClean="0"/>
          </a:p>
          <a:p>
            <a:r>
              <a:rPr lang="en-US" dirty="0" smtClean="0"/>
              <a:t>This can save the valuable crops of framers by restricting them crop-raiding.</a:t>
            </a:r>
          </a:p>
          <a:p>
            <a:endParaRPr lang="en-US" dirty="0" smtClean="0"/>
          </a:p>
          <a:p>
            <a:r>
              <a:rPr lang="en-US" dirty="0" smtClean="0"/>
              <a:t>This system can also be utilized by framers around their farms.</a:t>
            </a:r>
          </a:p>
          <a:p>
            <a:endParaRPr lang="en-US" dirty="0"/>
          </a:p>
          <a:p>
            <a:r>
              <a:rPr lang="en-US" dirty="0" smtClean="0"/>
              <a:t>This system used along with any conventional method(for delaying the movement)</a:t>
            </a:r>
          </a:p>
          <a:p>
            <a:r>
              <a:rPr lang="en-US" dirty="0" smtClean="0"/>
              <a:t>can help us restrict elephants from entering the farm lands. </a:t>
            </a:r>
          </a:p>
        </p:txBody>
      </p:sp>
    </p:spTree>
    <p:extLst>
      <p:ext uri="{BB962C8B-B14F-4D97-AF65-F5344CB8AC3E}">
        <p14:creationId xmlns:p14="http://schemas.microsoft.com/office/powerpoint/2010/main" val="4133295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4417</TotalTime>
  <Words>333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Wild Animal Movement Detection</vt:lpstr>
      <vt:lpstr>PowerPoint Presentation</vt:lpstr>
      <vt:lpstr>PowerPoint Presentation</vt:lpstr>
      <vt:lpstr>PowerPoint Presentation</vt:lpstr>
      <vt:lpstr>PowerPoint Presentation</vt:lpstr>
      <vt:lpstr>DATSET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Animal Movement Detection</dc:title>
  <dc:creator>swaroop tg</dc:creator>
  <cp:lastModifiedBy>swaroop tg</cp:lastModifiedBy>
  <cp:revision>20</cp:revision>
  <dcterms:created xsi:type="dcterms:W3CDTF">2021-08-04T08:58:43Z</dcterms:created>
  <dcterms:modified xsi:type="dcterms:W3CDTF">2021-08-07T10:36:14Z</dcterms:modified>
</cp:coreProperties>
</file>