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roxima Nov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543968-B4C9-4081-8290-B083A205124C}">
  <a:tblStyle styleId="{22543968-B4C9-4081-8290-B083A20512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italic.fntdata"/><Relationship Id="rId16" Type="http://schemas.openxmlformats.org/officeDocument/2006/relationships/slide" Target="slides/slide11.xml"/><Relationship Id="rId38" Type="http://schemas.openxmlformats.org/officeDocument/2006/relationships/font" Target="fonts/ProximaNov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pa.gov/ghgemissions/global-greenhouse-gas-emissions-data"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1e71011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1e71011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f38fd57b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f38fd57b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f38fd57b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f38fd57b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f38fd57b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f38fd57b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f38fd57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f38fd57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f38fd57b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f38fd57b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f38fd57b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f38fd57b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f38fd57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f38fd57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f38fd57b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f38fd57b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f38fd57b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f38fd57b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1e71011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1e71011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f38fd57b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f38fd57b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f38fd57b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f38fd57b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f38fd57b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f38fd57b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f38fd57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f38fd57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f38fd57b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f38fd57b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1e710116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1e710116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1e710116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1e710116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f38fd57b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f38fd57b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1e710116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1e71011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2021924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2021924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1e710116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1e710116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Save money and the planet by using less gas!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across fleet by manufacturer – encourage </a:t>
            </a:r>
            <a:r>
              <a:rPr lang="en"/>
              <a:t>manufacturers</a:t>
            </a:r>
            <a:r>
              <a:rPr lang="en"/>
              <a:t> to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1e710116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1e710116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Save fuel to reduce emission and save money </a:t>
            </a:r>
            <a:endParaRPr/>
          </a:p>
          <a:p>
            <a:pPr indent="-298450" lvl="0" marL="457200" rtl="0" algn="l">
              <a:spcBef>
                <a:spcPts val="0"/>
              </a:spcBef>
              <a:spcAft>
                <a:spcPts val="0"/>
              </a:spcAft>
              <a:buClr>
                <a:schemeClr val="dk1"/>
              </a:buClr>
              <a:buSzPts val="1100"/>
              <a:buChar char="-"/>
            </a:pPr>
            <a:r>
              <a:rPr lang="en">
                <a:solidFill>
                  <a:schemeClr val="dk1"/>
                </a:solidFill>
              </a:rPr>
              <a:t>How much you'll save or spend on fuel over the next five years, compared to the average new vehicle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Ratings on a vehicle's smog and greenhouse gas (GHG) emissions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Driving range and charging time for electric vehicles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QR Code® to access additional information online on your smartphone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1e710116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1e710116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an effort to limit emissions the Clean Air Act passed in 1970 and emissions standards took effect in 1975 meaning vehicles were tested for efficiency and emissions</a:t>
            </a:r>
            <a:endParaRPr/>
          </a:p>
          <a:p>
            <a:pPr indent="-298450" lvl="0" marL="457200" rtl="0" algn="l">
              <a:lnSpc>
                <a:spcPct val="115000"/>
              </a:lnSpc>
              <a:spcBef>
                <a:spcPts val="0"/>
              </a:spcBef>
              <a:spcAft>
                <a:spcPts val="0"/>
              </a:spcAft>
              <a:buSzPts val="1100"/>
              <a:buChar char="-"/>
            </a:pPr>
            <a:r>
              <a:rPr lang="en">
                <a:solidFill>
                  <a:schemeClr val="dk1"/>
                </a:solidFill>
              </a:rPr>
              <a:t>1975 avg 13 mpg today 25 mpg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1e710116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1e710116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combustion of gas to fuel vehicles emits both </a:t>
            </a:r>
            <a:r>
              <a:rPr lang="en"/>
              <a:t>greenhouse</a:t>
            </a:r>
            <a:r>
              <a:rPr lang="en"/>
              <a:t> gasses (primarily carbon dioxide) and smog forming emissions </a:t>
            </a:r>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Nitrogen oxide, non-methane organic gases, carbon monoxide, particulate matter, and formaldehyde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Trapped close to the ground forming a haze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Difficult to breathe- especially in populations with lung issues like asthma emphysema and chronic bronchitis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Carbon dioxide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Stay in the atmosphere for 100 yrs or more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Trap energy in the atmosphere causing warming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https://www.epa.gov/ghgemissions/global-greenhouse-gas-emissions-data</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1e710116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1e71011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EPA fuel economy and environment information is readily available to consumers </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2021924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2021924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EPA fuel economy and environment information is readily available to consumers </a:t>
            </a:r>
            <a:endParaRPr/>
          </a:p>
          <a:p>
            <a:pPr indent="0" lvl="0" marL="0" rtl="0" algn="l">
              <a:spcBef>
                <a:spcPts val="0"/>
              </a:spcBef>
              <a:spcAft>
                <a:spcPts val="0"/>
              </a:spcAft>
              <a:buNone/>
            </a:pPr>
            <a:r>
              <a:rPr lang="en"/>
              <a:t>Gas guzzler tax applies to passenger vehicles (</a:t>
            </a:r>
            <a:r>
              <a:rPr lang="en"/>
              <a:t>Trucks, minivans, and sport utility vehicles (SUV) are not covered because these vehicle types were not widely available in 1978 and were rarely used for non-commercial purposes.)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1e710116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1e710116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Consumer </a:t>
            </a:r>
            <a:endParaRPr/>
          </a:p>
          <a:p>
            <a:pPr indent="0" lvl="0" marL="0" rtl="0" algn="l">
              <a:spcBef>
                <a:spcPts val="0"/>
              </a:spcBef>
              <a:spcAft>
                <a:spcPts val="0"/>
              </a:spcAft>
              <a:buNone/>
            </a:pPr>
            <a:r>
              <a:rPr lang="en"/>
              <a:t>Manufacturer </a:t>
            </a:r>
            <a:endParaRPr/>
          </a:p>
          <a:p>
            <a:pPr indent="0" lvl="0" marL="0" rtl="0" algn="l">
              <a:spcBef>
                <a:spcPts val="0"/>
              </a:spcBef>
              <a:spcAft>
                <a:spcPts val="0"/>
              </a:spcAft>
              <a:buNone/>
            </a:pPr>
            <a:r>
              <a:rPr lang="en"/>
              <a:t>Manufacturer </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1e710116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1e710116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year, EPA provides fuel economy data to the Department of Energy (DOE), the Department of Transportation (DOT) and the Internal Revenue Service (IRS) so that they can administer their fuel economy-related programs.</a:t>
            </a:r>
            <a:endParaRPr/>
          </a:p>
          <a:p>
            <a:pPr indent="0" lvl="0" marL="0" rtl="0" algn="l">
              <a:spcBef>
                <a:spcPts val="0"/>
              </a:spcBef>
              <a:spcAft>
                <a:spcPts val="0"/>
              </a:spcAft>
              <a:buNone/>
            </a:pPr>
            <a:r>
              <a:t/>
            </a:r>
            <a:endParaRPr/>
          </a:p>
          <a:p>
            <a:pPr indent="0" lvl="0" marL="0" rtl="0" algn="l">
              <a:lnSpc>
                <a:spcPct val="107916"/>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Description of Data Collection for 2023:</a:t>
            </a:r>
            <a:endParaRPr b="1">
              <a:solidFill>
                <a:schemeClr val="dk1"/>
              </a:solidFill>
              <a:latin typeface="Calibri"/>
              <a:ea typeface="Calibri"/>
              <a:cs typeface="Calibri"/>
              <a:sym typeface="Calibri"/>
            </a:endParaRPr>
          </a:p>
          <a:p>
            <a:pPr indent="-298450" lvl="0" marL="457200" rtl="0" algn="l">
              <a:lnSpc>
                <a:spcPct val="107916"/>
              </a:lnSpc>
              <a:spcBef>
                <a:spcPts val="800"/>
              </a:spcBef>
              <a:spcAft>
                <a:spcPts val="0"/>
              </a:spcAft>
              <a:buClr>
                <a:schemeClr val="dk1"/>
              </a:buClr>
              <a:buSzPts val="1100"/>
              <a:buFont typeface="Calibri"/>
              <a:buAutoNum type="arabicPeriod"/>
            </a:pPr>
            <a:r>
              <a:rPr b="1" lang="en">
                <a:solidFill>
                  <a:schemeClr val="dk1"/>
                </a:solidFill>
                <a:latin typeface="Calibri"/>
                <a:ea typeface="Calibri"/>
                <a:cs typeface="Calibri"/>
                <a:sym typeface="Calibri"/>
              </a:rPr>
              <a:t>Testing Facilities:</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The primary testing was conducted at the National Vehicle and Fuel Emissions Laboratory in Ann Arbor, Michigan.</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This facility is equipped with advanced technology and simulation tools, ensuring precise and controlled testing conditions.</a:t>
            </a:r>
            <a:endParaRPr>
              <a:solidFill>
                <a:schemeClr val="dk1"/>
              </a:solidFill>
              <a:latin typeface="Calibri"/>
              <a:ea typeface="Calibri"/>
              <a:cs typeface="Calibri"/>
              <a:sym typeface="Calibri"/>
            </a:endParaRPr>
          </a:p>
          <a:p>
            <a:pPr indent="-298450" lvl="0" marL="457200" rtl="0" algn="l">
              <a:lnSpc>
                <a:spcPct val="107916"/>
              </a:lnSpc>
              <a:spcBef>
                <a:spcPts val="800"/>
              </a:spcBef>
              <a:spcAft>
                <a:spcPts val="0"/>
              </a:spcAft>
              <a:buClr>
                <a:schemeClr val="dk1"/>
              </a:buClr>
              <a:buSzPts val="1100"/>
              <a:buFont typeface="Calibri"/>
              <a:buAutoNum type="arabicPeriod"/>
            </a:pPr>
            <a:r>
              <a:rPr b="1" lang="en">
                <a:solidFill>
                  <a:schemeClr val="dk1"/>
                </a:solidFill>
                <a:latin typeface="Calibri"/>
                <a:ea typeface="Calibri"/>
                <a:cs typeface="Calibri"/>
                <a:sym typeface="Calibri"/>
              </a:rPr>
              <a:t>Simulation Techniques:</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State-of-the-art simulation techniques were likely employed to replicate real-world driving scenarios.</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Testing procedures considered diverse driving conditions, including urban, highway, and various environmental factors.</a:t>
            </a:r>
            <a:endParaRPr>
              <a:solidFill>
                <a:schemeClr val="dk1"/>
              </a:solidFill>
              <a:latin typeface="Calibri"/>
              <a:ea typeface="Calibri"/>
              <a:cs typeface="Calibri"/>
              <a:sym typeface="Calibri"/>
            </a:endParaRPr>
          </a:p>
          <a:p>
            <a:pPr indent="-298450" lvl="0" marL="457200" rtl="0" algn="l">
              <a:lnSpc>
                <a:spcPct val="107916"/>
              </a:lnSpc>
              <a:spcBef>
                <a:spcPts val="800"/>
              </a:spcBef>
              <a:spcAft>
                <a:spcPts val="0"/>
              </a:spcAft>
              <a:buClr>
                <a:schemeClr val="dk1"/>
              </a:buClr>
              <a:buSzPts val="1100"/>
              <a:buFont typeface="Calibri"/>
              <a:buAutoNum type="arabicPeriod"/>
            </a:pPr>
            <a:r>
              <a:rPr b="1" lang="en">
                <a:solidFill>
                  <a:schemeClr val="dk1"/>
                </a:solidFill>
                <a:latin typeface="Calibri"/>
                <a:ea typeface="Calibri"/>
                <a:cs typeface="Calibri"/>
                <a:sym typeface="Calibri"/>
              </a:rPr>
              <a:t>Adherence to Standards:</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The data collection for 2023 adheres to the latest EPA testing standards, reflecting the evolving automotive industry landscape.</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b="1" lang="en">
                <a:solidFill>
                  <a:schemeClr val="dk1"/>
                </a:solidFill>
                <a:latin typeface="Calibri"/>
                <a:ea typeface="Calibri"/>
                <a:cs typeface="Calibri"/>
                <a:sym typeface="Calibri"/>
              </a:rPr>
              <a:t>Sampling Methodology for 2023:</a:t>
            </a:r>
            <a:endParaRPr b="1">
              <a:solidFill>
                <a:schemeClr val="dk1"/>
              </a:solidFill>
              <a:latin typeface="Calibri"/>
              <a:ea typeface="Calibri"/>
              <a:cs typeface="Calibri"/>
              <a:sym typeface="Calibri"/>
            </a:endParaRPr>
          </a:p>
          <a:p>
            <a:pPr indent="-298450" lvl="0" marL="457200" rtl="0" algn="l">
              <a:lnSpc>
                <a:spcPct val="107916"/>
              </a:lnSpc>
              <a:spcBef>
                <a:spcPts val="800"/>
              </a:spcBef>
              <a:spcAft>
                <a:spcPts val="0"/>
              </a:spcAft>
              <a:buClr>
                <a:schemeClr val="dk1"/>
              </a:buClr>
              <a:buSzPts val="1100"/>
              <a:buFont typeface="Calibri"/>
              <a:buAutoNum type="arabicPeriod"/>
            </a:pPr>
            <a:r>
              <a:rPr b="1" lang="en">
                <a:solidFill>
                  <a:schemeClr val="dk1"/>
                </a:solidFill>
                <a:latin typeface="Calibri"/>
                <a:ea typeface="Calibri"/>
                <a:cs typeface="Calibri"/>
                <a:sym typeface="Calibri"/>
              </a:rPr>
              <a:t>Diverse Vehicle Models:</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The sampling included a diverse range of vehicle models, covering different sizes, fuel types (gasoline, hybrid, electric), and classes.</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This approach provides consumers with a comprehensive overview of fuel economy across various automotive segments.</a:t>
            </a:r>
            <a:endParaRPr>
              <a:solidFill>
                <a:schemeClr val="dk1"/>
              </a:solidFill>
              <a:latin typeface="Calibri"/>
              <a:ea typeface="Calibri"/>
              <a:cs typeface="Calibri"/>
              <a:sym typeface="Calibri"/>
            </a:endParaRPr>
          </a:p>
          <a:p>
            <a:pPr indent="-298450" lvl="0" marL="457200" rtl="0" algn="l">
              <a:lnSpc>
                <a:spcPct val="107916"/>
              </a:lnSpc>
              <a:spcBef>
                <a:spcPts val="800"/>
              </a:spcBef>
              <a:spcAft>
                <a:spcPts val="0"/>
              </a:spcAft>
              <a:buClr>
                <a:schemeClr val="dk1"/>
              </a:buClr>
              <a:buSzPts val="1100"/>
              <a:buFont typeface="Calibri"/>
              <a:buAutoNum type="arabicPeriod"/>
            </a:pPr>
            <a:r>
              <a:rPr b="1" lang="en">
                <a:solidFill>
                  <a:schemeClr val="dk1"/>
                </a:solidFill>
                <a:latin typeface="Calibri"/>
                <a:ea typeface="Calibri"/>
                <a:cs typeface="Calibri"/>
                <a:sym typeface="Calibri"/>
              </a:rPr>
              <a:t>Incorporation of Advanced Technologies:</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The sampling strategy considered vehicles equipped with the latest fuel-efficient technologies, including advanced engine designs and alternative powertrains.</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b="1" lang="en">
                <a:solidFill>
                  <a:schemeClr val="dk1"/>
                </a:solidFill>
                <a:latin typeface="Calibri"/>
                <a:ea typeface="Calibri"/>
                <a:cs typeface="Calibri"/>
                <a:sym typeface="Calibri"/>
              </a:rPr>
              <a:t>Reliability of 2023 Data:</a:t>
            </a:r>
            <a:endParaRPr b="1">
              <a:solidFill>
                <a:schemeClr val="dk1"/>
              </a:solidFill>
              <a:latin typeface="Calibri"/>
              <a:ea typeface="Calibri"/>
              <a:cs typeface="Calibri"/>
              <a:sym typeface="Calibri"/>
            </a:endParaRPr>
          </a:p>
          <a:p>
            <a:pPr indent="-298450" lvl="0" marL="457200" rtl="0" algn="l">
              <a:lnSpc>
                <a:spcPct val="107916"/>
              </a:lnSpc>
              <a:spcBef>
                <a:spcPts val="800"/>
              </a:spcBef>
              <a:spcAft>
                <a:spcPts val="0"/>
              </a:spcAft>
              <a:buClr>
                <a:schemeClr val="dk1"/>
              </a:buClr>
              <a:buSzPts val="1100"/>
              <a:buFont typeface="Calibri"/>
              <a:buAutoNum type="arabicPeriod"/>
            </a:pPr>
            <a:r>
              <a:rPr b="1" lang="en">
                <a:solidFill>
                  <a:schemeClr val="dk1"/>
                </a:solidFill>
                <a:latin typeface="Calibri"/>
                <a:ea typeface="Calibri"/>
                <a:cs typeface="Calibri"/>
                <a:sym typeface="Calibri"/>
              </a:rPr>
              <a:t>Quality Control Measures:</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Rigorous quality control measures were implemented during the testing process, including regular equipment calibration and validation checks.</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These measures ensure the accuracy and reliability of the collected data.</a:t>
            </a:r>
            <a:endParaRPr>
              <a:solidFill>
                <a:schemeClr val="dk1"/>
              </a:solidFill>
              <a:latin typeface="Calibri"/>
              <a:ea typeface="Calibri"/>
              <a:cs typeface="Calibri"/>
              <a:sym typeface="Calibri"/>
            </a:endParaRPr>
          </a:p>
          <a:p>
            <a:pPr indent="-298450" lvl="0" marL="457200" rtl="0" algn="l">
              <a:lnSpc>
                <a:spcPct val="107916"/>
              </a:lnSpc>
              <a:spcBef>
                <a:spcPts val="800"/>
              </a:spcBef>
              <a:spcAft>
                <a:spcPts val="0"/>
              </a:spcAft>
              <a:buClr>
                <a:schemeClr val="dk1"/>
              </a:buClr>
              <a:buSzPts val="1100"/>
              <a:buFont typeface="Calibri"/>
              <a:buAutoNum type="arabicPeriod"/>
            </a:pPr>
            <a:r>
              <a:rPr b="1" lang="en">
                <a:solidFill>
                  <a:schemeClr val="dk1"/>
                </a:solidFill>
                <a:latin typeface="Calibri"/>
                <a:ea typeface="Calibri"/>
                <a:cs typeface="Calibri"/>
                <a:sym typeface="Calibri"/>
              </a:rPr>
              <a:t>Manufacturer Accountability:</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Manufacturers are held accountable for the accuracy of the data they submit.</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Compliance with testing standards is closely monitored, and non-compliance can lead to regulatory consequences.</a:t>
            </a:r>
            <a:endParaRPr>
              <a:solidFill>
                <a:schemeClr val="dk1"/>
              </a:solidFill>
              <a:latin typeface="Calibri"/>
              <a:ea typeface="Calibri"/>
              <a:cs typeface="Calibri"/>
              <a:sym typeface="Calibri"/>
            </a:endParaRPr>
          </a:p>
          <a:p>
            <a:pPr indent="-298450" lvl="0" marL="457200" rtl="0" algn="l">
              <a:lnSpc>
                <a:spcPct val="107916"/>
              </a:lnSpc>
              <a:spcBef>
                <a:spcPts val="800"/>
              </a:spcBef>
              <a:spcAft>
                <a:spcPts val="0"/>
              </a:spcAft>
              <a:buClr>
                <a:schemeClr val="dk1"/>
              </a:buClr>
              <a:buSzPts val="1100"/>
              <a:buFont typeface="Calibri"/>
              <a:buAutoNum type="arabicPeriod"/>
            </a:pPr>
            <a:r>
              <a:rPr b="1" lang="en">
                <a:solidFill>
                  <a:schemeClr val="dk1"/>
                </a:solidFill>
                <a:latin typeface="Calibri"/>
                <a:ea typeface="Calibri"/>
                <a:cs typeface="Calibri"/>
                <a:sym typeface="Calibri"/>
              </a:rPr>
              <a:t>Real-World Applicability:</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While laboratory testing provides valuable insights, the EPA strives to balance standardized testing with real-world applicability.</a:t>
            </a:r>
            <a:endParaRPr>
              <a:solidFill>
                <a:schemeClr val="dk1"/>
              </a:solidFill>
              <a:latin typeface="Calibri"/>
              <a:ea typeface="Calibri"/>
              <a:cs typeface="Calibri"/>
              <a:sym typeface="Calibri"/>
            </a:endParaRPr>
          </a:p>
          <a:p>
            <a:pPr indent="-292100" lvl="1" marL="914400" rtl="0" algn="l">
              <a:lnSpc>
                <a:spcPct val="107916"/>
              </a:lnSpc>
              <a:spcBef>
                <a:spcPts val="800"/>
              </a:spcBef>
              <a:spcAft>
                <a:spcPts val="0"/>
              </a:spcAft>
              <a:buClr>
                <a:schemeClr val="dk1"/>
              </a:buClr>
              <a:buSzPts val="1000"/>
              <a:buFont typeface="Noto Sans Symbols"/>
              <a:buChar char="●"/>
            </a:pPr>
            <a:r>
              <a:rPr lang="en">
                <a:solidFill>
                  <a:schemeClr val="dk1"/>
                </a:solidFill>
                <a:latin typeface="Calibri"/>
                <a:ea typeface="Calibri"/>
                <a:cs typeface="Calibri"/>
                <a:sym typeface="Calibri"/>
              </a:rPr>
              <a:t>Continuous efforts are made to enhance testing procedures based on feedback and technological advancements.</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b="1" lang="en">
                <a:solidFill>
                  <a:schemeClr val="dk1"/>
                </a:solidFill>
                <a:latin typeface="Calibri"/>
                <a:ea typeface="Calibri"/>
                <a:cs typeface="Calibri"/>
                <a:sym typeface="Calibri"/>
              </a:rPr>
              <a:t>Conclusion:</a:t>
            </a:r>
            <a:endParaRPr b="1">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The 2023 Fuel Economy Guide data is the result of a meticulous data collection process involving cutting-edge testing facilities, diverse sampling methodologies, and a commitment to reliability. The EPA's adherence to standards, stringent quality control, and ongoing efforts for improvement contribute to the accuracy and relevance of the data, providing consumers and regulatory bodies with valuable information for making informed decisions and enforcing standards in the automotive industry.</a:t>
            </a:r>
            <a:endParaRPr>
              <a:solidFill>
                <a:schemeClr val="dk1"/>
              </a:solidFill>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f910e20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f910e20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Fuel Economy Analysis </a:t>
            </a:r>
            <a:r>
              <a:rPr lang="en"/>
              <a:t> </a:t>
            </a:r>
            <a:endParaRPr/>
          </a:p>
        </p:txBody>
      </p:sp>
      <p:sp>
        <p:nvSpPr>
          <p:cNvPr id="60" name="Google Shape;60;p13"/>
          <p:cNvSpPr txBox="1"/>
          <p:nvPr>
            <p:ph idx="1" type="subTitle"/>
          </p:nvPr>
        </p:nvSpPr>
        <p:spPr>
          <a:xfrm>
            <a:off x="510450" y="3182349"/>
            <a:ext cx="8123100" cy="1850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t>Regression Team</a:t>
            </a:r>
            <a:endParaRPr u="sng"/>
          </a:p>
          <a:p>
            <a:pPr indent="0" lvl="0" marL="0" rtl="0" algn="l">
              <a:spcBef>
                <a:spcPts val="0"/>
              </a:spcBef>
              <a:spcAft>
                <a:spcPts val="0"/>
              </a:spcAft>
              <a:buNone/>
            </a:pPr>
            <a:r>
              <a:t/>
            </a:r>
            <a:endParaRPr sz="1155" u="sng"/>
          </a:p>
          <a:p>
            <a:pPr indent="0" lvl="0" marL="0" rtl="0" algn="l">
              <a:spcBef>
                <a:spcPts val="0"/>
              </a:spcBef>
              <a:spcAft>
                <a:spcPts val="0"/>
              </a:spcAft>
              <a:buNone/>
            </a:pPr>
            <a:r>
              <a:rPr lang="en"/>
              <a:t>Emily Tesch</a:t>
            </a:r>
            <a:endParaRPr/>
          </a:p>
          <a:p>
            <a:pPr indent="0" lvl="0" marL="0" rtl="0" algn="l">
              <a:spcBef>
                <a:spcPts val="0"/>
              </a:spcBef>
              <a:spcAft>
                <a:spcPts val="0"/>
              </a:spcAft>
              <a:buNone/>
            </a:pPr>
            <a:r>
              <a:rPr lang="en"/>
              <a:t>Mohsen Parsa</a:t>
            </a:r>
            <a:endParaRPr/>
          </a:p>
          <a:p>
            <a:pPr indent="0" lvl="0" marL="0" rtl="0" algn="l">
              <a:spcBef>
                <a:spcPts val="0"/>
              </a:spcBef>
              <a:spcAft>
                <a:spcPts val="0"/>
              </a:spcAft>
              <a:buNone/>
            </a:pPr>
            <a:r>
              <a:rPr lang="en"/>
              <a:t>Ke-Shao(Derek) Wu</a:t>
            </a:r>
            <a:endParaRPr/>
          </a:p>
          <a:p>
            <a:pPr indent="0" lvl="0" marL="0" rtl="0" algn="l">
              <a:spcBef>
                <a:spcPts val="0"/>
              </a:spcBef>
              <a:spcAft>
                <a:spcPts val="0"/>
              </a:spcAft>
              <a:buNone/>
            </a:pPr>
            <a:r>
              <a:rPr lang="en"/>
              <a:t>Luc Teachout</a:t>
            </a:r>
            <a:endParaRPr/>
          </a:p>
          <a:p>
            <a:pPr indent="0" lvl="0" marL="0" rtl="0" algn="l">
              <a:spcBef>
                <a:spcPts val="0"/>
              </a:spcBef>
              <a:spcAft>
                <a:spcPts val="0"/>
              </a:spcAft>
              <a:buNone/>
            </a:pPr>
            <a:r>
              <a:rPr lang="en"/>
              <a:t>Sai Swaroop Reddy Vennapusa </a:t>
            </a:r>
            <a:endParaRPr/>
          </a:p>
        </p:txBody>
      </p:sp>
      <p:pic>
        <p:nvPicPr>
          <p:cNvPr id="61" name="Google Shape;61;p13"/>
          <p:cNvPicPr preferRelativeResize="0"/>
          <p:nvPr/>
        </p:nvPicPr>
        <p:blipFill>
          <a:blip r:embed="rId3">
            <a:alphaModFix/>
          </a:blip>
          <a:stretch>
            <a:fillRect/>
          </a:stretch>
        </p:blipFill>
        <p:spPr>
          <a:xfrm>
            <a:off x="5661100" y="2571750"/>
            <a:ext cx="3202000" cy="2314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90250" y="526350"/>
            <a:ext cx="85872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Linear Model and Diagnostics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models</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mod=lm(pr$`Fuel Economy(MPG)`~(pr$`Vehicle Manufacturer Name`))</a:t>
            </a:r>
            <a:endParaRPr/>
          </a:p>
          <a:p>
            <a:pPr indent="0" lvl="0" marL="0" rtl="0" algn="l">
              <a:spcBef>
                <a:spcPts val="1200"/>
              </a:spcBef>
              <a:spcAft>
                <a:spcPts val="0"/>
              </a:spcAft>
              <a:buNone/>
            </a:pPr>
            <a:r>
              <a:rPr lang="en"/>
              <a:t>	23 manufacturers, 10 with significant p-values for their coefficients</a:t>
            </a:r>
            <a:endParaRPr/>
          </a:p>
          <a:p>
            <a:pPr indent="0" lvl="0" marL="0" rtl="0" algn="l">
              <a:spcBef>
                <a:spcPts val="1200"/>
              </a:spcBef>
              <a:spcAft>
                <a:spcPts val="0"/>
              </a:spcAft>
              <a:buNone/>
            </a:pPr>
            <a:r>
              <a:rPr lang="en"/>
              <a:t>mod2=lm(pr$`Fuel Economy(MPG)`~pr$`Rated Horsepower`)</a:t>
            </a:r>
            <a:endParaRPr/>
          </a:p>
          <a:p>
            <a:pPr indent="0" lvl="0" marL="0" rtl="0" algn="l">
              <a:spcBef>
                <a:spcPts val="1200"/>
              </a:spcBef>
              <a:spcAft>
                <a:spcPts val="0"/>
              </a:spcAft>
              <a:buNone/>
            </a:pPr>
            <a:r>
              <a:rPr lang="en"/>
              <a:t>	</a:t>
            </a:r>
            <a:r>
              <a:rPr lang="en"/>
              <a:t>Hypothesis testing showed a linear relationship </a:t>
            </a:r>
            <a:endParaRPr/>
          </a:p>
          <a:p>
            <a:pPr indent="0" lvl="0" marL="0" rtl="0" algn="l">
              <a:spcBef>
                <a:spcPts val="1200"/>
              </a:spcBef>
              <a:spcAft>
                <a:spcPts val="0"/>
              </a:spcAft>
              <a:buNone/>
            </a:pPr>
            <a:r>
              <a:rPr lang="en"/>
              <a:t>mod3=lm(pr$`Fuel Economy(MPG)`~pr$`Equivalent Test Weight (lbs.)`)</a:t>
            </a:r>
            <a:endParaRPr/>
          </a:p>
          <a:p>
            <a:pPr indent="0" lvl="0" marL="0" rtl="0" algn="l">
              <a:spcBef>
                <a:spcPts val="1200"/>
              </a:spcBef>
              <a:spcAft>
                <a:spcPts val="1200"/>
              </a:spcAft>
              <a:buNone/>
            </a:pPr>
            <a:r>
              <a:rPr lang="en"/>
              <a:t>	</a:t>
            </a:r>
            <a:r>
              <a:rPr lang="en"/>
              <a:t>Hypothesis testing showed a linear relationship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Distributions</a:t>
            </a:r>
            <a:endParaRPr/>
          </a:p>
        </p:txBody>
      </p:sp>
      <p:pic>
        <p:nvPicPr>
          <p:cNvPr id="136" name="Google Shape;136;p24"/>
          <p:cNvPicPr preferRelativeResize="0"/>
          <p:nvPr/>
        </p:nvPicPr>
        <p:blipFill>
          <a:blip r:embed="rId3">
            <a:alphaModFix/>
          </a:blip>
          <a:stretch>
            <a:fillRect/>
          </a:stretch>
        </p:blipFill>
        <p:spPr>
          <a:xfrm>
            <a:off x="423806" y="1199531"/>
            <a:ext cx="2809205" cy="3003778"/>
          </a:xfrm>
          <a:prstGeom prst="rect">
            <a:avLst/>
          </a:prstGeom>
          <a:noFill/>
          <a:ln>
            <a:noFill/>
          </a:ln>
        </p:spPr>
      </p:pic>
      <p:pic>
        <p:nvPicPr>
          <p:cNvPr id="137" name="Google Shape;137;p24"/>
          <p:cNvPicPr preferRelativeResize="0"/>
          <p:nvPr/>
        </p:nvPicPr>
        <p:blipFill>
          <a:blip r:embed="rId4">
            <a:alphaModFix/>
          </a:blip>
          <a:stretch>
            <a:fillRect/>
          </a:stretch>
        </p:blipFill>
        <p:spPr>
          <a:xfrm>
            <a:off x="3233005" y="1199525"/>
            <a:ext cx="2809205" cy="3003768"/>
          </a:xfrm>
          <a:prstGeom prst="rect">
            <a:avLst/>
          </a:prstGeom>
          <a:noFill/>
          <a:ln>
            <a:noFill/>
          </a:ln>
        </p:spPr>
      </p:pic>
      <p:pic>
        <p:nvPicPr>
          <p:cNvPr id="138" name="Google Shape;138;p24"/>
          <p:cNvPicPr preferRelativeResize="0"/>
          <p:nvPr/>
        </p:nvPicPr>
        <p:blipFill>
          <a:blip r:embed="rId5">
            <a:alphaModFix/>
          </a:blip>
          <a:stretch>
            <a:fillRect/>
          </a:stretch>
        </p:blipFill>
        <p:spPr>
          <a:xfrm>
            <a:off x="6042217" y="1199532"/>
            <a:ext cx="2809205" cy="30038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875575" y="207676"/>
            <a:ext cx="7392875" cy="4454825"/>
          </a:xfrm>
          <a:prstGeom prst="rect">
            <a:avLst/>
          </a:prstGeom>
          <a:noFill/>
          <a:ln>
            <a:noFill/>
          </a:ln>
        </p:spPr>
      </p:pic>
      <p:sp>
        <p:nvSpPr>
          <p:cNvPr id="144" name="Google Shape;144;p25"/>
          <p:cNvSpPr txBox="1"/>
          <p:nvPr/>
        </p:nvSpPr>
        <p:spPr>
          <a:xfrm>
            <a:off x="5281950" y="1232225"/>
            <a:ext cx="3696900" cy="13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Summary:  </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Min. 1st Qu.  Median    Mean 3rd Qu.    Max. </a:t>
            </a:r>
            <a:endParaRPr sz="1000">
              <a:highlight>
                <a:srgbClr val="FFFFFF"/>
              </a:highlight>
              <a:latin typeface="Courier New"/>
              <a:ea typeface="Courier New"/>
              <a:cs typeface="Courier New"/>
              <a:sym typeface="Courier New"/>
            </a:endParaRPr>
          </a:p>
          <a:p>
            <a:pPr indent="0" lvl="0" marL="0" rtl="0" algn="l">
              <a:lnSpc>
                <a:spcPct val="125000"/>
              </a:lnSpc>
              <a:spcBef>
                <a:spcPts val="0"/>
              </a:spcBef>
              <a:spcAft>
                <a:spcPts val="0"/>
              </a:spcAft>
              <a:buNone/>
            </a:pPr>
            <a:r>
              <a:rPr lang="en" sz="1000">
                <a:highlight>
                  <a:srgbClr val="FFFFFF"/>
                </a:highlight>
                <a:latin typeface="Courier New"/>
                <a:ea typeface="Courier New"/>
                <a:cs typeface="Courier New"/>
                <a:sym typeface="Courier New"/>
              </a:rPr>
              <a:t>8.90   23.10   29.90   31.87   39.20   82.80</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accent3"/>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rotWithShape="1">
          <a:blip r:embed="rId3">
            <a:alphaModFix/>
          </a:blip>
          <a:srcRect b="2950" l="0" r="0" t="0"/>
          <a:stretch/>
        </p:blipFill>
        <p:spPr>
          <a:xfrm>
            <a:off x="1258525" y="0"/>
            <a:ext cx="6626949" cy="499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386475" y="446300"/>
            <a:ext cx="8371051" cy="4250900"/>
          </a:xfrm>
          <a:prstGeom prst="rect">
            <a:avLst/>
          </a:prstGeom>
          <a:noFill/>
          <a:ln>
            <a:noFill/>
          </a:ln>
        </p:spPr>
      </p:pic>
      <p:sp>
        <p:nvSpPr>
          <p:cNvPr id="157" name="Google Shape;157;p27"/>
          <p:cNvSpPr/>
          <p:nvPr/>
        </p:nvSpPr>
        <p:spPr>
          <a:xfrm>
            <a:off x="3010725" y="4127925"/>
            <a:ext cx="188100" cy="3999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8" name="Google Shape;158;p27"/>
          <p:cNvSpPr/>
          <p:nvPr/>
        </p:nvSpPr>
        <p:spPr>
          <a:xfrm>
            <a:off x="3286300" y="4127925"/>
            <a:ext cx="188100" cy="5004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9" name="Google Shape;159;p27"/>
          <p:cNvSpPr/>
          <p:nvPr/>
        </p:nvSpPr>
        <p:spPr>
          <a:xfrm>
            <a:off x="4177725" y="4127925"/>
            <a:ext cx="188100" cy="2706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0" name="Google Shape;160;p27"/>
          <p:cNvSpPr txBox="1"/>
          <p:nvPr/>
        </p:nvSpPr>
        <p:spPr>
          <a:xfrm rot="-5400000">
            <a:off x="5365100" y="4419250"/>
            <a:ext cx="729300" cy="23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Mitsubishi</a:t>
            </a:r>
            <a:endParaRPr sz="1000">
              <a:latin typeface="Calibri"/>
              <a:ea typeface="Calibri"/>
              <a:cs typeface="Calibri"/>
              <a:sym typeface="Calibri"/>
            </a:endParaRPr>
          </a:p>
        </p:txBody>
      </p:sp>
      <p:sp>
        <p:nvSpPr>
          <p:cNvPr id="161" name="Google Shape;161;p27"/>
          <p:cNvSpPr/>
          <p:nvPr/>
        </p:nvSpPr>
        <p:spPr>
          <a:xfrm>
            <a:off x="5635700" y="4127925"/>
            <a:ext cx="188100" cy="7293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2" name="Google Shape;162;p27"/>
          <p:cNvSpPr/>
          <p:nvPr/>
        </p:nvSpPr>
        <p:spPr>
          <a:xfrm>
            <a:off x="7093675" y="4127925"/>
            <a:ext cx="188100" cy="4410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3" name="Google Shape;163;p27"/>
          <p:cNvSpPr/>
          <p:nvPr/>
        </p:nvSpPr>
        <p:spPr>
          <a:xfrm>
            <a:off x="7399825" y="4127925"/>
            <a:ext cx="188100" cy="4410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4" name="Google Shape;164;p27"/>
          <p:cNvSpPr/>
          <p:nvPr/>
        </p:nvSpPr>
        <p:spPr>
          <a:xfrm>
            <a:off x="7985100" y="4127925"/>
            <a:ext cx="188100" cy="3546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5" name="Google Shape;165;p27"/>
          <p:cNvSpPr txBox="1"/>
          <p:nvPr/>
        </p:nvSpPr>
        <p:spPr>
          <a:xfrm>
            <a:off x="6729700" y="4703625"/>
            <a:ext cx="21420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Coefficient p-value ~=0</a:t>
            </a:r>
            <a:endParaRPr sz="1100">
              <a:solidFill>
                <a:schemeClr val="dk2"/>
              </a:solidFill>
              <a:latin typeface="Proxima Nova"/>
              <a:ea typeface="Proxima Nova"/>
              <a:cs typeface="Proxima Nova"/>
              <a:sym typeface="Proxima Nova"/>
            </a:endParaRPr>
          </a:p>
        </p:txBody>
      </p:sp>
      <p:sp>
        <p:nvSpPr>
          <p:cNvPr id="166" name="Google Shape;166;p27"/>
          <p:cNvSpPr/>
          <p:nvPr/>
        </p:nvSpPr>
        <p:spPr>
          <a:xfrm>
            <a:off x="4752375" y="4127925"/>
            <a:ext cx="188100" cy="4410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8"/>
          <p:cNvPicPr preferRelativeResize="0"/>
          <p:nvPr/>
        </p:nvPicPr>
        <p:blipFill>
          <a:blip r:embed="rId3">
            <a:alphaModFix/>
          </a:blip>
          <a:stretch>
            <a:fillRect/>
          </a:stretch>
        </p:blipFill>
        <p:spPr>
          <a:xfrm>
            <a:off x="155850" y="329163"/>
            <a:ext cx="8832298" cy="4485163"/>
          </a:xfrm>
          <a:prstGeom prst="rect">
            <a:avLst/>
          </a:prstGeom>
          <a:noFill/>
          <a:ln>
            <a:noFill/>
          </a:ln>
        </p:spPr>
      </p:pic>
      <p:sp>
        <p:nvSpPr>
          <p:cNvPr id="174" name="Google Shape;174;p28"/>
          <p:cNvSpPr txBox="1"/>
          <p:nvPr/>
        </p:nvSpPr>
        <p:spPr>
          <a:xfrm>
            <a:off x="5171425" y="1218425"/>
            <a:ext cx="2955900" cy="4776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00">
                <a:highlight>
                  <a:srgbClr val="FFFFFF"/>
                </a:highlight>
                <a:latin typeface="Courier New"/>
                <a:ea typeface="Courier New"/>
                <a:cs typeface="Courier New"/>
                <a:sym typeface="Courier New"/>
              </a:rPr>
              <a:t>Correlation coefficient = -0.597394</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9"/>
          <p:cNvPicPr preferRelativeResize="0"/>
          <p:nvPr/>
        </p:nvPicPr>
        <p:blipFill>
          <a:blip r:embed="rId3">
            <a:alphaModFix/>
          </a:blip>
          <a:stretch>
            <a:fillRect/>
          </a:stretch>
        </p:blipFill>
        <p:spPr>
          <a:xfrm>
            <a:off x="108950" y="305350"/>
            <a:ext cx="8926099" cy="4532799"/>
          </a:xfrm>
          <a:prstGeom prst="rect">
            <a:avLst/>
          </a:prstGeom>
          <a:noFill/>
          <a:ln>
            <a:noFill/>
          </a:ln>
        </p:spPr>
      </p:pic>
      <p:sp>
        <p:nvSpPr>
          <p:cNvPr id="182" name="Google Shape;182;p29"/>
          <p:cNvSpPr txBox="1"/>
          <p:nvPr/>
        </p:nvSpPr>
        <p:spPr>
          <a:xfrm>
            <a:off x="5565800" y="1197625"/>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000">
                <a:highlight>
                  <a:srgbClr val="FFFFFF"/>
                </a:highlight>
                <a:latin typeface="Courier New"/>
                <a:ea typeface="Courier New"/>
                <a:cs typeface="Courier New"/>
                <a:sym typeface="Courier New"/>
              </a:rPr>
              <a:t>Correlation Coefficient = -0.4931148</a:t>
            </a:r>
            <a:endParaRPr sz="1000">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09600" y="526350"/>
            <a:ext cx="8524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Quadratic</a:t>
            </a:r>
            <a:r>
              <a:rPr lang="en"/>
              <a:t> Model and Diagnostics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Models </a:t>
            </a:r>
            <a:endParaRPr/>
          </a:p>
        </p:txBody>
      </p:sp>
      <p:sp>
        <p:nvSpPr>
          <p:cNvPr id="193" name="Google Shape;19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Fuel Economy(MPG)=81.52 − 0.1188×Rated Horsepower + 0.00003029×Rated Horsepower^2 − 0.007375×Equivalent Test Weight (lbs.) + 0.00001202×(Rated Horsepower:Equivalent Test Weight (lbs.))</a:t>
            </a:r>
            <a:endParaRPr sz="2454">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a:t>Fuel Economy(MPG) = 30.52 - 0.04472*centered_hp + 0.00003029*centered_hp^2 - 0.003501*centered_weight + 0.00001202*(centered_hp:centered_weight))</a:t>
            </a:r>
            <a:endParaRPr/>
          </a:p>
          <a:p>
            <a:pPr indent="0" lvl="0" marL="0" rtl="0" algn="l">
              <a:spcBef>
                <a:spcPts val="1200"/>
              </a:spcBef>
              <a:spcAft>
                <a:spcPts val="1200"/>
              </a:spcAft>
              <a:buNone/>
            </a:pPr>
            <a:r>
              <a:rPr lang="en"/>
              <a:t>After Hypothesis Test for the square term:</a:t>
            </a:r>
            <a:br>
              <a:rPr lang="en"/>
            </a:br>
            <a:r>
              <a:rPr lang="en"/>
              <a:t>Because the p-value(2.2e-16) for `I(centered_hp^2)` is less than alpha = 0.05 (in fact, it's much smaller, indicating a highly significant result), we reject H_0 at the significance level of 0.05. This means that the full model, which includes the squared term of the centered `Rated Horsepower` variable, fits the data significantly better than the reduced model without this term. Therefore, we conclude that the squared term of `Rated Horsepower`—after centering—does contribute to explaining the variance in `Fuel Economy(MPG)` and should be retained in the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Fuel Economy</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2200"/>
              <a:t>Fuel efficiency or fuel economy refers to the energy efficiency of a vehicle. This is reported as a ratio of distance traveled vs fuel consumed. In the US this is miles per gallon or </a:t>
            </a:r>
            <a:r>
              <a:rPr b="1" lang="en" sz="2200"/>
              <a:t>MPG. </a:t>
            </a:r>
            <a:endParaRPr b="1"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2"/>
          <p:cNvPicPr preferRelativeResize="0"/>
          <p:nvPr/>
        </p:nvPicPr>
        <p:blipFill>
          <a:blip r:embed="rId3">
            <a:alphaModFix/>
          </a:blip>
          <a:stretch>
            <a:fillRect/>
          </a:stretch>
        </p:blipFill>
        <p:spPr>
          <a:xfrm>
            <a:off x="1632163" y="290000"/>
            <a:ext cx="5879675" cy="456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3"/>
          <p:cNvPicPr preferRelativeResize="0"/>
          <p:nvPr/>
        </p:nvPicPr>
        <p:blipFill rotWithShape="1">
          <a:blip r:embed="rId3">
            <a:alphaModFix/>
          </a:blip>
          <a:srcRect b="-3369" l="0" r="0" t="0"/>
          <a:stretch/>
        </p:blipFill>
        <p:spPr>
          <a:xfrm>
            <a:off x="1258516" y="0"/>
            <a:ext cx="6626968"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4"/>
          <p:cNvPicPr preferRelativeResize="0"/>
          <p:nvPr/>
        </p:nvPicPr>
        <p:blipFill>
          <a:blip r:embed="rId3">
            <a:alphaModFix/>
          </a:blip>
          <a:stretch>
            <a:fillRect/>
          </a:stretch>
        </p:blipFill>
        <p:spPr>
          <a:xfrm>
            <a:off x="1258516" y="-124900"/>
            <a:ext cx="6626968"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5"/>
          <p:cNvPicPr preferRelativeResize="0"/>
          <p:nvPr/>
        </p:nvPicPr>
        <p:blipFill>
          <a:blip r:embed="rId3">
            <a:alphaModFix/>
          </a:blip>
          <a:stretch>
            <a:fillRect/>
          </a:stretch>
        </p:blipFill>
        <p:spPr>
          <a:xfrm>
            <a:off x="1509713" y="633413"/>
            <a:ext cx="6429375" cy="4181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6"/>
          <p:cNvPicPr preferRelativeResize="0"/>
          <p:nvPr/>
        </p:nvPicPr>
        <p:blipFill>
          <a:blip r:embed="rId3">
            <a:alphaModFix/>
          </a:blip>
          <a:stretch>
            <a:fillRect/>
          </a:stretch>
        </p:blipFill>
        <p:spPr>
          <a:xfrm>
            <a:off x="1451363" y="149688"/>
            <a:ext cx="6241264" cy="48441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265500" y="5200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Conclusions</a:t>
            </a:r>
            <a:endParaRPr/>
          </a:p>
        </p:txBody>
      </p:sp>
      <p:sp>
        <p:nvSpPr>
          <p:cNvPr id="224" name="Google Shape;224;p37"/>
          <p:cNvSpPr txBox="1"/>
          <p:nvPr>
            <p:ph idx="1" type="subTitle"/>
          </p:nvPr>
        </p:nvSpPr>
        <p:spPr>
          <a:xfrm>
            <a:off x="265500" y="2083201"/>
            <a:ext cx="4045200" cy="13455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en" sz="1912"/>
              <a:t>Do any car manufacturers consistently outperform others in fuel efficiency? </a:t>
            </a:r>
            <a:endParaRPr sz="1912"/>
          </a:p>
          <a:p>
            <a:pPr indent="0" lvl="0" marL="0" rtl="0" algn="ctr">
              <a:lnSpc>
                <a:spcPct val="80000"/>
              </a:lnSpc>
              <a:spcBef>
                <a:spcPts val="0"/>
              </a:spcBef>
              <a:spcAft>
                <a:spcPts val="0"/>
              </a:spcAft>
              <a:buSzPts val="688"/>
              <a:buNone/>
            </a:pPr>
            <a:r>
              <a:t/>
            </a:r>
            <a:endParaRPr sz="1912"/>
          </a:p>
          <a:p>
            <a:pPr indent="0" lvl="0" marL="0" rtl="0" algn="ctr">
              <a:lnSpc>
                <a:spcPct val="80000"/>
              </a:lnSpc>
              <a:spcBef>
                <a:spcPts val="0"/>
              </a:spcBef>
              <a:spcAft>
                <a:spcPts val="0"/>
              </a:spcAft>
              <a:buSzPts val="688"/>
              <a:buNone/>
            </a:pPr>
            <a:r>
              <a:rPr lang="en" sz="1912"/>
              <a:t>How does horsepower impact fuel efficiency?</a:t>
            </a:r>
            <a:endParaRPr sz="1912"/>
          </a:p>
          <a:p>
            <a:pPr indent="0" lvl="0" marL="0" rtl="0" algn="ctr">
              <a:lnSpc>
                <a:spcPct val="80000"/>
              </a:lnSpc>
              <a:spcBef>
                <a:spcPts val="0"/>
              </a:spcBef>
              <a:spcAft>
                <a:spcPts val="0"/>
              </a:spcAft>
              <a:buSzPts val="688"/>
              <a:buNone/>
            </a:pPr>
            <a:r>
              <a:t/>
            </a:r>
            <a:endParaRPr sz="1912"/>
          </a:p>
          <a:p>
            <a:pPr indent="0" lvl="0" marL="0" rtl="0" algn="ctr">
              <a:lnSpc>
                <a:spcPct val="80000"/>
              </a:lnSpc>
              <a:spcBef>
                <a:spcPts val="0"/>
              </a:spcBef>
              <a:spcAft>
                <a:spcPts val="0"/>
              </a:spcAft>
              <a:buSzPts val="688"/>
              <a:buNone/>
            </a:pPr>
            <a:r>
              <a:rPr lang="en" sz="1912"/>
              <a:t>How does the weight of a vehicle impact fuel efficiency?</a:t>
            </a:r>
            <a:endParaRPr sz="1912"/>
          </a:p>
        </p:txBody>
      </p:sp>
      <p:sp>
        <p:nvSpPr>
          <p:cNvPr id="225" name="Google Shape;225;p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Manufacturer</a:t>
            </a:r>
            <a:r>
              <a:rPr lang="en"/>
              <a:t> performance is variable.</a:t>
            </a:r>
            <a:endParaRPr/>
          </a:p>
          <a:p>
            <a:pPr indent="0" lvl="0" marL="0" rtl="0" algn="l">
              <a:spcBef>
                <a:spcPts val="1200"/>
              </a:spcBef>
              <a:spcAft>
                <a:spcPts val="0"/>
              </a:spcAft>
              <a:buNone/>
            </a:pPr>
            <a:r>
              <a:rPr lang="en"/>
              <a:t>Horsepower is a significant predictor of MPG</a:t>
            </a:r>
            <a:endParaRPr/>
          </a:p>
          <a:p>
            <a:pPr indent="0" lvl="0" marL="0" rtl="0" algn="l">
              <a:spcBef>
                <a:spcPts val="1200"/>
              </a:spcBef>
              <a:spcAft>
                <a:spcPts val="0"/>
              </a:spcAft>
              <a:buNone/>
            </a:pPr>
            <a:r>
              <a:rPr lang="en"/>
              <a:t>Vehicle weight is a significant predictor of MPG</a:t>
            </a:r>
            <a:endParaRPr/>
          </a:p>
          <a:p>
            <a:pPr indent="0" lvl="0" marL="0" rtl="0" algn="l">
              <a:spcBef>
                <a:spcPts val="1200"/>
              </a:spcBef>
              <a:spcAft>
                <a:spcPts val="1200"/>
              </a:spcAft>
              <a:buNone/>
            </a:pPr>
            <a:r>
              <a:rPr lang="en"/>
              <a:t>Horsepower and weight influence each other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Discussion</a:t>
            </a:r>
            <a:endParaRPr/>
          </a:p>
        </p:txBody>
      </p:sp>
      <p:sp>
        <p:nvSpPr>
          <p:cNvPr id="231" name="Google Shape;231;p3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future directions</a:t>
            </a:r>
            <a:endParaRPr/>
          </a:p>
        </p:txBody>
      </p:sp>
      <p:sp>
        <p:nvSpPr>
          <p:cNvPr id="232" name="Google Shape;232;p3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Modeling MPG efficiency can help manufacturers focus their efforts</a:t>
            </a:r>
            <a:endParaRPr/>
          </a:p>
          <a:p>
            <a:pPr indent="-342900" lvl="0" marL="457200" rtl="0" algn="l">
              <a:spcBef>
                <a:spcPts val="0"/>
              </a:spcBef>
              <a:spcAft>
                <a:spcPts val="0"/>
              </a:spcAft>
              <a:buSzPts val="1800"/>
              <a:buChar char="-"/>
            </a:pPr>
            <a:r>
              <a:rPr lang="en"/>
              <a:t>Eco conscious or frugal consumers can look for cars with better MPG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238" name="Google Shape;238;p39"/>
          <p:cNvPicPr preferRelativeResize="0"/>
          <p:nvPr/>
        </p:nvPicPr>
        <p:blipFill>
          <a:blip r:embed="rId3">
            <a:alphaModFix/>
          </a:blip>
          <a:stretch>
            <a:fillRect/>
          </a:stretch>
        </p:blipFill>
        <p:spPr>
          <a:xfrm>
            <a:off x="4548450" y="1525050"/>
            <a:ext cx="4467225" cy="3357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244" name="Google Shape;24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57200" lvl="0" marL="914400" marR="0" rtl="0" algn="l">
              <a:lnSpc>
                <a:spcPct val="115000"/>
              </a:lnSpc>
              <a:spcBef>
                <a:spcPts val="1200"/>
              </a:spcBef>
              <a:spcAft>
                <a:spcPts val="0"/>
              </a:spcAft>
              <a:buNone/>
            </a:pPr>
            <a:r>
              <a:rPr i="1" lang="en" sz="1100">
                <a:solidFill>
                  <a:srgbClr val="000000"/>
                </a:solidFill>
                <a:latin typeface="Arial"/>
                <a:ea typeface="Arial"/>
                <a:cs typeface="Arial"/>
                <a:sym typeface="Arial"/>
              </a:rPr>
              <a:t>Data on cars used for testing fuel economy | US EPA. United States Environmental Protection Agency. (2023a, October 25). https://www.epa.gov/compliance-and-fuel-economy-data/data-cars-used-testing-fuel-economy </a:t>
            </a:r>
            <a:endParaRPr i="1" sz="1100">
              <a:solidFill>
                <a:srgbClr val="000000"/>
              </a:solidFill>
              <a:latin typeface="Arial"/>
              <a:ea typeface="Arial"/>
              <a:cs typeface="Arial"/>
              <a:sym typeface="Arial"/>
            </a:endParaRPr>
          </a:p>
          <a:p>
            <a:pPr indent="-457200" lvl="0" marL="914400" rtl="0" algn="l">
              <a:spcBef>
                <a:spcPts val="1200"/>
              </a:spcBef>
              <a:spcAft>
                <a:spcPts val="0"/>
              </a:spcAft>
              <a:buNone/>
            </a:pPr>
            <a:r>
              <a:rPr i="1" lang="en" sz="1100">
                <a:solidFill>
                  <a:srgbClr val="000000"/>
                </a:solidFill>
                <a:latin typeface="Arial"/>
                <a:ea typeface="Arial"/>
                <a:cs typeface="Arial"/>
                <a:sym typeface="Arial"/>
              </a:rPr>
              <a:t>Gas guzzler tax | US EPA - U.S. Environmental Protection Agency</a:t>
            </a:r>
            <a:r>
              <a:rPr lang="en" sz="1100">
                <a:solidFill>
                  <a:srgbClr val="000000"/>
                </a:solidFill>
                <a:latin typeface="Arial"/>
                <a:ea typeface="Arial"/>
                <a:cs typeface="Arial"/>
                <a:sym typeface="Arial"/>
              </a:rPr>
              <a:t>. United States Environmental Protection agency. (2023, October 26). https://www.epa.gov/fueleconomy/gas-guzzler-tax </a:t>
            </a:r>
            <a:endParaRPr i="1" sz="1100">
              <a:solidFill>
                <a:srgbClr val="000000"/>
              </a:solidFill>
              <a:latin typeface="Arial"/>
              <a:ea typeface="Arial"/>
              <a:cs typeface="Arial"/>
              <a:sym typeface="Arial"/>
            </a:endParaRPr>
          </a:p>
          <a:p>
            <a:pPr indent="-457200" lvl="0" marL="914400" rtl="0" algn="l">
              <a:spcBef>
                <a:spcPts val="1200"/>
              </a:spcBef>
              <a:spcAft>
                <a:spcPts val="0"/>
              </a:spcAft>
              <a:buNone/>
            </a:pPr>
            <a:r>
              <a:rPr i="1" lang="en" sz="1100">
                <a:solidFill>
                  <a:srgbClr val="000000"/>
                </a:solidFill>
                <a:latin typeface="Arial"/>
                <a:ea typeface="Arial"/>
                <a:cs typeface="Arial"/>
                <a:sym typeface="Arial"/>
              </a:rPr>
              <a:t>Global Greenhouse Gas Emissions Data | US EPA</a:t>
            </a:r>
            <a:r>
              <a:rPr lang="en" sz="1100">
                <a:solidFill>
                  <a:srgbClr val="000000"/>
                </a:solidFill>
                <a:latin typeface="Arial"/>
                <a:ea typeface="Arial"/>
                <a:cs typeface="Arial"/>
                <a:sym typeface="Arial"/>
              </a:rPr>
              <a:t>. United States Environmental Protection Agency. (2023a, February 15). https://www.epa.gov/ghgemissions/global-greenhouse-gas-emissions-data</a:t>
            </a:r>
            <a:endParaRPr sz="1100">
              <a:solidFill>
                <a:srgbClr val="000000"/>
              </a:solidFill>
              <a:latin typeface="Arial"/>
              <a:ea typeface="Arial"/>
              <a:cs typeface="Arial"/>
              <a:sym typeface="Arial"/>
            </a:endParaRPr>
          </a:p>
          <a:p>
            <a:pPr indent="-457200" lvl="0" marL="914400" rtl="0" algn="l">
              <a:spcBef>
                <a:spcPts val="1200"/>
              </a:spcBef>
              <a:spcAft>
                <a:spcPts val="0"/>
              </a:spcAft>
              <a:buNone/>
            </a:pPr>
            <a:r>
              <a:rPr i="1" lang="en" sz="1100">
                <a:solidFill>
                  <a:srgbClr val="000000"/>
                </a:solidFill>
                <a:latin typeface="Arial"/>
                <a:ea typeface="Arial"/>
                <a:cs typeface="Arial"/>
                <a:sym typeface="Arial"/>
              </a:rPr>
              <a:t>Learn about the fuel economy label | US EPA</a:t>
            </a:r>
            <a:r>
              <a:rPr lang="en" sz="1100">
                <a:solidFill>
                  <a:srgbClr val="000000"/>
                </a:solidFill>
                <a:latin typeface="Arial"/>
                <a:ea typeface="Arial"/>
                <a:cs typeface="Arial"/>
                <a:sym typeface="Arial"/>
              </a:rPr>
              <a:t>. United States Environmental Protection Agency. (2023b, October 31). https://www.epa.gov/greenvehicles/learn-about-fuel-economy-label</a:t>
            </a:r>
            <a:endParaRPr sz="1100">
              <a:solidFill>
                <a:srgbClr val="000000"/>
              </a:solidFill>
              <a:latin typeface="Arial"/>
              <a:ea typeface="Arial"/>
              <a:cs typeface="Arial"/>
              <a:sym typeface="Arial"/>
            </a:endParaRPr>
          </a:p>
          <a:p>
            <a:pPr indent="-457200" lvl="0" marL="914400" rtl="0" algn="l">
              <a:spcBef>
                <a:spcPts val="1200"/>
              </a:spcBef>
              <a:spcAft>
                <a:spcPts val="0"/>
              </a:spcAft>
              <a:buNone/>
            </a:pPr>
            <a:r>
              <a:rPr i="1" lang="en" sz="1100">
                <a:solidFill>
                  <a:srgbClr val="000000"/>
                </a:solidFill>
                <a:latin typeface="Arial"/>
                <a:ea typeface="Arial"/>
                <a:cs typeface="Arial"/>
                <a:sym typeface="Arial"/>
              </a:rPr>
              <a:t>Smog vehicle emissions | US EPA</a:t>
            </a:r>
            <a:r>
              <a:rPr lang="en" sz="1100">
                <a:solidFill>
                  <a:srgbClr val="000000"/>
                </a:solidFill>
                <a:latin typeface="Arial"/>
                <a:ea typeface="Arial"/>
                <a:cs typeface="Arial"/>
                <a:sym typeface="Arial"/>
              </a:rPr>
              <a:t>. United States Environmental Protection Agency. (2023c, August 28). https://www.epa.gov/greenvehicles/smog-vehicle-emissions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Slides: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care about fuel economy? </a:t>
            </a:r>
            <a:endParaRPr/>
          </a:p>
        </p:txBody>
      </p:sp>
      <p:pic>
        <p:nvPicPr>
          <p:cNvPr id="73" name="Google Shape;73;p15"/>
          <p:cNvPicPr preferRelativeResize="0"/>
          <p:nvPr/>
        </p:nvPicPr>
        <p:blipFill>
          <a:blip r:embed="rId3">
            <a:alphaModFix/>
          </a:blip>
          <a:stretch>
            <a:fillRect/>
          </a:stretch>
        </p:blipFill>
        <p:spPr>
          <a:xfrm>
            <a:off x="7138275" y="1042500"/>
            <a:ext cx="1529251" cy="1529251"/>
          </a:xfrm>
          <a:prstGeom prst="rect">
            <a:avLst/>
          </a:prstGeom>
          <a:noFill/>
          <a:ln>
            <a:noFill/>
          </a:ln>
        </p:spPr>
      </p:pic>
      <p:pic>
        <p:nvPicPr>
          <p:cNvPr id="74" name="Google Shape;74;p15"/>
          <p:cNvPicPr preferRelativeResize="0"/>
          <p:nvPr/>
        </p:nvPicPr>
        <p:blipFill>
          <a:blip r:embed="rId4">
            <a:alphaModFix/>
          </a:blip>
          <a:stretch>
            <a:fillRect/>
          </a:stretch>
        </p:blipFill>
        <p:spPr>
          <a:xfrm>
            <a:off x="7223074" y="3260525"/>
            <a:ext cx="1359651" cy="13596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2"/>
          <p:cNvPicPr preferRelativeResize="0"/>
          <p:nvPr/>
        </p:nvPicPr>
        <p:blipFill rotWithShape="1">
          <a:blip r:embed="rId3">
            <a:alphaModFix/>
          </a:blip>
          <a:srcRect b="15309" l="45939" r="3560" t="43177"/>
          <a:stretch/>
        </p:blipFill>
        <p:spPr>
          <a:xfrm>
            <a:off x="4572000" y="961100"/>
            <a:ext cx="4572000" cy="3471785"/>
          </a:xfrm>
          <a:prstGeom prst="rect">
            <a:avLst/>
          </a:prstGeom>
          <a:noFill/>
          <a:ln>
            <a:noFill/>
          </a:ln>
        </p:spPr>
      </p:pic>
      <p:pic>
        <p:nvPicPr>
          <p:cNvPr id="255" name="Google Shape;255;p42"/>
          <p:cNvPicPr preferRelativeResize="0"/>
          <p:nvPr/>
        </p:nvPicPr>
        <p:blipFill rotWithShape="1">
          <a:blip r:embed="rId3">
            <a:alphaModFix/>
          </a:blip>
          <a:srcRect b="58487" l="46495" r="3004" t="0"/>
          <a:stretch/>
        </p:blipFill>
        <p:spPr>
          <a:xfrm>
            <a:off x="0" y="1123020"/>
            <a:ext cx="4572000" cy="3471781"/>
          </a:xfrm>
          <a:prstGeom prst="rect">
            <a:avLst/>
          </a:prstGeom>
          <a:noFill/>
          <a:ln>
            <a:noFill/>
          </a:ln>
        </p:spPr>
      </p:pic>
      <p:sp>
        <p:nvSpPr>
          <p:cNvPr id="256" name="Google Shape;25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Save Money Too!</a:t>
            </a:r>
            <a:endParaRPr/>
          </a:p>
        </p:txBody>
      </p:sp>
      <p:sp>
        <p:nvSpPr>
          <p:cNvPr id="257" name="Google Shape;257;p42"/>
          <p:cNvSpPr/>
          <p:nvPr/>
        </p:nvSpPr>
        <p:spPr>
          <a:xfrm>
            <a:off x="2917750" y="1698225"/>
            <a:ext cx="1318800" cy="10989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58" name="Google Shape;258;p42"/>
          <p:cNvSpPr/>
          <p:nvPr/>
        </p:nvSpPr>
        <p:spPr>
          <a:xfrm>
            <a:off x="7513500" y="1649375"/>
            <a:ext cx="1318800" cy="10989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59" name="Google Shape;259;p42"/>
          <p:cNvSpPr/>
          <p:nvPr/>
        </p:nvSpPr>
        <p:spPr>
          <a:xfrm>
            <a:off x="362575" y="2824475"/>
            <a:ext cx="1157400" cy="7056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60" name="Google Shape;260;p42"/>
          <p:cNvSpPr/>
          <p:nvPr/>
        </p:nvSpPr>
        <p:spPr>
          <a:xfrm>
            <a:off x="4966450" y="2824475"/>
            <a:ext cx="1157400" cy="7056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3"/>
          <p:cNvPicPr preferRelativeResize="0"/>
          <p:nvPr/>
        </p:nvPicPr>
        <p:blipFill rotWithShape="1">
          <a:blip r:embed="rId3">
            <a:alphaModFix/>
          </a:blip>
          <a:srcRect b="5740" l="0" r="0" t="0"/>
          <a:stretch/>
        </p:blipFill>
        <p:spPr>
          <a:xfrm>
            <a:off x="1090613" y="192500"/>
            <a:ext cx="6962775" cy="475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11700" y="1389600"/>
            <a:ext cx="35796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dk1"/>
                </a:solidFill>
              </a:rPr>
              <a:t>Transportation contributes 14% of global greenhouse gases </a:t>
            </a:r>
            <a:endParaRPr sz="2400">
              <a:solidFill>
                <a:schemeClr val="dk1"/>
              </a:solidFill>
            </a:endParaRPr>
          </a:p>
          <a:p>
            <a:pPr indent="-381000" lvl="0" marL="457200" rtl="0" algn="l">
              <a:spcBef>
                <a:spcPts val="1200"/>
              </a:spcBef>
              <a:spcAft>
                <a:spcPts val="0"/>
              </a:spcAft>
              <a:buClr>
                <a:schemeClr val="dk1"/>
              </a:buClr>
              <a:buSzPts val="2400"/>
              <a:buChar char="-"/>
            </a:pPr>
            <a:r>
              <a:rPr lang="en" sz="2400">
                <a:solidFill>
                  <a:schemeClr val="dk1"/>
                </a:solidFill>
              </a:rPr>
              <a:t>Smog forming emissions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CO</a:t>
            </a:r>
            <a:r>
              <a:rPr baseline="-25000" lang="en" sz="2400">
                <a:solidFill>
                  <a:schemeClr val="dk1"/>
                </a:solidFill>
              </a:rPr>
              <a:t>2</a:t>
            </a:r>
            <a:endParaRPr baseline="-25000" sz="2400">
              <a:solidFill>
                <a:schemeClr val="dk1"/>
              </a:solidFill>
            </a:endParaRPr>
          </a:p>
        </p:txBody>
      </p:sp>
      <p:pic>
        <p:nvPicPr>
          <p:cNvPr id="80" name="Google Shape;80;p16"/>
          <p:cNvPicPr preferRelativeResize="0"/>
          <p:nvPr/>
        </p:nvPicPr>
        <p:blipFill>
          <a:blip r:embed="rId3">
            <a:alphaModFix/>
          </a:blip>
          <a:stretch>
            <a:fillRect/>
          </a:stretch>
        </p:blipFill>
        <p:spPr>
          <a:xfrm>
            <a:off x="4572000" y="0"/>
            <a:ext cx="4571999" cy="5035698"/>
          </a:xfrm>
          <a:prstGeom prst="rect">
            <a:avLst/>
          </a:prstGeom>
          <a:noFill/>
          <a:ln>
            <a:noFill/>
          </a:ln>
        </p:spPr>
      </p:pic>
      <p:sp>
        <p:nvSpPr>
          <p:cNvPr id="81" name="Google Shape;81;p16"/>
          <p:cNvSpPr txBox="1"/>
          <p:nvPr/>
        </p:nvSpPr>
        <p:spPr>
          <a:xfrm>
            <a:off x="7905000" y="4741400"/>
            <a:ext cx="12390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EPA, 2010</a:t>
            </a:r>
            <a:endParaRPr sz="1800">
              <a:solidFill>
                <a:schemeClr val="accent3"/>
              </a:solidFill>
              <a:latin typeface="Proxima Nova"/>
              <a:ea typeface="Proxima Nova"/>
              <a:cs typeface="Proxima Nova"/>
              <a:sym typeface="Proxima Nova"/>
            </a:endParaRPr>
          </a:p>
        </p:txBody>
      </p:sp>
      <p:sp>
        <p:nvSpPr>
          <p:cNvPr id="82" name="Google Shape;82;p16"/>
          <p:cNvSpPr txBox="1"/>
          <p:nvPr>
            <p:ph type="title"/>
          </p:nvPr>
        </p:nvSpPr>
        <p:spPr>
          <a:xfrm>
            <a:off x="311700" y="555600"/>
            <a:ext cx="3775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Climate Perspective</a:t>
            </a:r>
            <a:endParaRPr b="1" sz="3000"/>
          </a:p>
        </p:txBody>
      </p:sp>
      <p:sp>
        <p:nvSpPr>
          <p:cNvPr id="83" name="Google Shape;83;p16"/>
          <p:cNvSpPr/>
          <p:nvPr/>
        </p:nvSpPr>
        <p:spPr>
          <a:xfrm>
            <a:off x="4856400" y="800300"/>
            <a:ext cx="4003200" cy="4022100"/>
          </a:xfrm>
          <a:prstGeom prst="pie">
            <a:avLst>
              <a:gd fmla="val 6532114" name="adj1"/>
              <a:gd fmla="val 9597027" name="adj2"/>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555600"/>
            <a:ext cx="2808000" cy="105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900"/>
              <a:t>Consumer Perspective</a:t>
            </a:r>
            <a:endParaRPr b="1" sz="2900"/>
          </a:p>
        </p:txBody>
      </p:sp>
      <p:sp>
        <p:nvSpPr>
          <p:cNvPr id="89" name="Google Shape;89;p17"/>
          <p:cNvSpPr txBox="1"/>
          <p:nvPr>
            <p:ph idx="1" type="body"/>
          </p:nvPr>
        </p:nvSpPr>
        <p:spPr>
          <a:xfrm>
            <a:off x="311700" y="1759225"/>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Fuel economy information is now displayed on cars when you buy them for comparison. </a:t>
            </a:r>
            <a:endParaRPr sz="1900"/>
          </a:p>
          <a:p>
            <a:pPr indent="0" lvl="0" marL="0" rtl="0" algn="l">
              <a:spcBef>
                <a:spcPts val="1200"/>
              </a:spcBef>
              <a:spcAft>
                <a:spcPts val="1200"/>
              </a:spcAft>
              <a:buNone/>
            </a:pPr>
            <a:r>
              <a:t/>
            </a:r>
            <a:endParaRPr sz="1900"/>
          </a:p>
        </p:txBody>
      </p:sp>
      <p:pic>
        <p:nvPicPr>
          <p:cNvPr id="90" name="Google Shape;90;p17"/>
          <p:cNvPicPr preferRelativeResize="0"/>
          <p:nvPr/>
        </p:nvPicPr>
        <p:blipFill>
          <a:blip r:embed="rId3">
            <a:alphaModFix/>
          </a:blip>
          <a:stretch>
            <a:fillRect/>
          </a:stretch>
        </p:blipFill>
        <p:spPr>
          <a:xfrm>
            <a:off x="3009153" y="0"/>
            <a:ext cx="6287244" cy="5143501"/>
          </a:xfrm>
          <a:prstGeom prst="rect">
            <a:avLst/>
          </a:prstGeom>
          <a:noFill/>
          <a:ln>
            <a:noFill/>
          </a:ln>
        </p:spPr>
      </p:pic>
      <p:sp>
        <p:nvSpPr>
          <p:cNvPr id="91" name="Google Shape;91;p17"/>
          <p:cNvSpPr/>
          <p:nvPr/>
        </p:nvSpPr>
        <p:spPr>
          <a:xfrm>
            <a:off x="8767225" y="4415375"/>
            <a:ext cx="757200" cy="90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549825" y="480400"/>
            <a:ext cx="2808000" cy="105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900"/>
              <a:t>Manufacturer </a:t>
            </a:r>
            <a:r>
              <a:rPr b="1" lang="en" sz="2900"/>
              <a:t>Perspective</a:t>
            </a:r>
            <a:endParaRPr b="1" sz="2900"/>
          </a:p>
        </p:txBody>
      </p:sp>
      <p:sp>
        <p:nvSpPr>
          <p:cNvPr id="97" name="Google Shape;97;p18"/>
          <p:cNvSpPr txBox="1"/>
          <p:nvPr>
            <p:ph idx="1" type="body"/>
          </p:nvPr>
        </p:nvSpPr>
        <p:spPr>
          <a:xfrm>
            <a:off x="487175" y="1615200"/>
            <a:ext cx="35568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Under 49 CFR Part 531, car manufacturers are required to meet a fleet-wide MPG average requirement that becomes stricter each year. </a:t>
            </a:r>
            <a:endParaRPr sz="2000"/>
          </a:p>
          <a:p>
            <a:pPr indent="0" lvl="0" marL="0" rtl="0" algn="l">
              <a:spcBef>
                <a:spcPts val="1200"/>
              </a:spcBef>
              <a:spcAft>
                <a:spcPts val="1200"/>
              </a:spcAft>
              <a:buNone/>
            </a:pPr>
            <a:r>
              <a:rPr lang="en" sz="2000"/>
              <a:t>The gas guzzler tax applies to passenger cars and is paid by manufacturers and importers. </a:t>
            </a:r>
            <a:endParaRPr sz="2000"/>
          </a:p>
        </p:txBody>
      </p:sp>
      <p:sp>
        <p:nvSpPr>
          <p:cNvPr id="98" name="Google Shape;98;p18"/>
          <p:cNvSpPr/>
          <p:nvPr/>
        </p:nvSpPr>
        <p:spPr>
          <a:xfrm>
            <a:off x="8767225" y="4415375"/>
            <a:ext cx="757200" cy="90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99" name="Google Shape;99;p18"/>
          <p:cNvPicPr preferRelativeResize="0"/>
          <p:nvPr/>
        </p:nvPicPr>
        <p:blipFill rotWithShape="1">
          <a:blip r:embed="rId3">
            <a:alphaModFix/>
          </a:blip>
          <a:srcRect b="0" l="39335" r="0" t="0"/>
          <a:stretch/>
        </p:blipFill>
        <p:spPr>
          <a:xfrm>
            <a:off x="4548675" y="394475"/>
            <a:ext cx="3916100" cy="3025950"/>
          </a:xfrm>
          <a:prstGeom prst="rect">
            <a:avLst/>
          </a:prstGeom>
          <a:noFill/>
          <a:ln>
            <a:noFill/>
          </a:ln>
        </p:spPr>
      </p:pic>
      <p:sp>
        <p:nvSpPr>
          <p:cNvPr id="100" name="Google Shape;100;p18"/>
          <p:cNvSpPr txBox="1"/>
          <p:nvPr/>
        </p:nvSpPr>
        <p:spPr>
          <a:xfrm>
            <a:off x="4548675" y="3511775"/>
            <a:ext cx="3556800" cy="9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000">
                <a:solidFill>
                  <a:schemeClr val="accent3"/>
                </a:solidFill>
                <a:latin typeface="Proxima Nova"/>
                <a:ea typeface="Proxima Nova"/>
                <a:cs typeface="Proxima Nova"/>
                <a:sym typeface="Proxima Nova"/>
              </a:rPr>
              <a:t>It would be useful to predict the MPG given the fleet characteristics.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Research Questions</a:t>
            </a:r>
            <a:endParaRPr/>
          </a:p>
        </p:txBody>
      </p:sp>
      <p:sp>
        <p:nvSpPr>
          <p:cNvPr id="106" name="Google Shape;106;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 address with statistical analysis of available EPA data</a:t>
            </a:r>
            <a:endParaRPr/>
          </a:p>
        </p:txBody>
      </p:sp>
      <p:sp>
        <p:nvSpPr>
          <p:cNvPr id="107" name="Google Shape;107;p19"/>
          <p:cNvSpPr txBox="1"/>
          <p:nvPr>
            <p:ph idx="2" type="body"/>
          </p:nvPr>
        </p:nvSpPr>
        <p:spPr>
          <a:xfrm>
            <a:off x="4989650" y="52365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sz="2000"/>
              <a:t>Do any car manufacturers consistently outperform others in fuel efficiency?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How does horsepower impact fuel efficiency?</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rPr lang="en" sz="2000"/>
              <a:t>How does the weight of a vehicle impact fuel efficiency?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a:t>
            </a:r>
            <a:endParaRPr/>
          </a:p>
        </p:txBody>
      </p:sp>
      <p:sp>
        <p:nvSpPr>
          <p:cNvPr id="113" name="Google Shape;113;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Provided by the US EPA</a:t>
            </a:r>
            <a:endParaRPr/>
          </a:p>
        </p:txBody>
      </p:sp>
      <p:sp>
        <p:nvSpPr>
          <p:cNvPr id="114" name="Google Shape;114;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Testing Facilities</a:t>
            </a:r>
            <a:endParaRPr/>
          </a:p>
          <a:p>
            <a:pPr indent="-342900" lvl="0" marL="457200" rtl="0" algn="l">
              <a:spcBef>
                <a:spcPts val="0"/>
              </a:spcBef>
              <a:spcAft>
                <a:spcPts val="0"/>
              </a:spcAft>
              <a:buSzPts val="1800"/>
              <a:buChar char="-"/>
            </a:pPr>
            <a:r>
              <a:rPr lang="en"/>
              <a:t>Simulation Techniques</a:t>
            </a:r>
            <a:endParaRPr/>
          </a:p>
          <a:p>
            <a:pPr indent="-342900" lvl="0" marL="457200" rtl="0" algn="l">
              <a:spcBef>
                <a:spcPts val="0"/>
              </a:spcBef>
              <a:spcAft>
                <a:spcPts val="0"/>
              </a:spcAft>
              <a:buSzPts val="1800"/>
              <a:buChar char="-"/>
            </a:pPr>
            <a:r>
              <a:rPr lang="en"/>
              <a:t>Adherence to Standards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aphicFrame>
        <p:nvGraphicFramePr>
          <p:cNvPr id="119" name="Google Shape;119;p21"/>
          <p:cNvGraphicFramePr/>
          <p:nvPr/>
        </p:nvGraphicFramePr>
        <p:xfrm>
          <a:off x="952500" y="710925"/>
          <a:ext cx="3000000" cy="3000000"/>
        </p:xfrm>
        <a:graphic>
          <a:graphicData uri="http://schemas.openxmlformats.org/drawingml/2006/table">
            <a:tbl>
              <a:tblPr>
                <a:noFill/>
                <a:tableStyleId>{22543968-B4C9-4081-8290-B083A205124C}</a:tableStyleId>
              </a:tblPr>
              <a:tblGrid>
                <a:gridCol w="1871100"/>
                <a:gridCol w="1871100"/>
                <a:gridCol w="1871100"/>
                <a:gridCol w="1871100"/>
              </a:tblGrid>
              <a:tr h="419625">
                <a:tc gridSpan="2">
                  <a:txBody>
                    <a:bodyPr/>
                    <a:lstStyle/>
                    <a:p>
                      <a:pPr indent="0" lvl="0" marL="0" rtl="0" algn="ctr">
                        <a:spcBef>
                          <a:spcPts val="0"/>
                        </a:spcBef>
                        <a:spcAft>
                          <a:spcPts val="0"/>
                        </a:spcAft>
                        <a:buNone/>
                      </a:pPr>
                      <a:r>
                        <a:rPr b="1" lang="en" sz="1700"/>
                        <a:t>Variables</a:t>
                      </a:r>
                      <a:endParaRPr b="1" sz="1700"/>
                    </a:p>
                  </a:txBody>
                  <a:tcPr marT="91425" marB="91425" marR="91425" marL="91425" anchor="ctr"/>
                </a:tc>
                <a:tc hMerge="1"/>
                <a:tc>
                  <a:txBody>
                    <a:bodyPr/>
                    <a:lstStyle/>
                    <a:p>
                      <a:pPr indent="0" lvl="0" marL="0" rtl="0" algn="ctr">
                        <a:spcBef>
                          <a:spcPts val="0"/>
                        </a:spcBef>
                        <a:spcAft>
                          <a:spcPts val="0"/>
                        </a:spcAft>
                        <a:buNone/>
                      </a:pPr>
                      <a:r>
                        <a:rPr b="1" lang="en" sz="1700"/>
                        <a:t>Type</a:t>
                      </a:r>
                      <a:endParaRPr b="1" sz="1700"/>
                    </a:p>
                  </a:txBody>
                  <a:tcPr marT="91425" marB="91425" marR="91425" marL="91425" anchor="ctr"/>
                </a:tc>
                <a:tc>
                  <a:txBody>
                    <a:bodyPr/>
                    <a:lstStyle/>
                    <a:p>
                      <a:pPr indent="0" lvl="0" marL="0" rtl="0" algn="ctr">
                        <a:spcBef>
                          <a:spcPts val="0"/>
                        </a:spcBef>
                        <a:spcAft>
                          <a:spcPts val="0"/>
                        </a:spcAft>
                        <a:buNone/>
                      </a:pPr>
                      <a:r>
                        <a:rPr b="1" lang="en" sz="1700"/>
                        <a:t>Units</a:t>
                      </a:r>
                      <a:endParaRPr b="1" sz="1700"/>
                    </a:p>
                  </a:txBody>
                  <a:tcPr marT="91425" marB="91425" marR="91425" marL="91425" anchor="ctr"/>
                </a:tc>
              </a:tr>
              <a:tr h="583600">
                <a:tc>
                  <a:txBody>
                    <a:bodyPr/>
                    <a:lstStyle/>
                    <a:p>
                      <a:pPr indent="0" lvl="0" marL="0" rtl="0" algn="ctr">
                        <a:spcBef>
                          <a:spcPts val="0"/>
                        </a:spcBef>
                        <a:spcAft>
                          <a:spcPts val="0"/>
                        </a:spcAft>
                        <a:buNone/>
                      </a:pPr>
                      <a:r>
                        <a:rPr lang="en"/>
                        <a:t>Response</a:t>
                      </a:r>
                      <a:endParaRPr/>
                    </a:p>
                  </a:txBody>
                  <a:tcPr marT="91425" marB="91425" marR="91425" marL="91425" anchor="ctr"/>
                </a:tc>
                <a:tc>
                  <a:txBody>
                    <a:bodyPr/>
                    <a:lstStyle/>
                    <a:p>
                      <a:pPr indent="0" lvl="0" marL="0" rtl="0" algn="ctr">
                        <a:spcBef>
                          <a:spcPts val="0"/>
                        </a:spcBef>
                        <a:spcAft>
                          <a:spcPts val="0"/>
                        </a:spcAft>
                        <a:buNone/>
                      </a:pPr>
                      <a:r>
                        <a:rPr lang="en"/>
                        <a:t>Fuel Economy </a:t>
                      </a:r>
                      <a:endParaRPr/>
                    </a:p>
                  </a:txBody>
                  <a:tcPr marT="91425" marB="91425" marR="91425" marL="91425" anchor="ctr"/>
                </a:tc>
                <a:tc>
                  <a:txBody>
                    <a:bodyPr/>
                    <a:lstStyle/>
                    <a:p>
                      <a:pPr indent="0" lvl="0" marL="0" rtl="0" algn="ctr">
                        <a:spcBef>
                          <a:spcPts val="0"/>
                        </a:spcBef>
                        <a:spcAft>
                          <a:spcPts val="0"/>
                        </a:spcAft>
                        <a:buNone/>
                      </a:pPr>
                      <a:r>
                        <a:rPr lang="en"/>
                        <a:t>Continuous</a:t>
                      </a:r>
                      <a:r>
                        <a:rPr lang="en"/>
                        <a:t> </a:t>
                      </a:r>
                      <a:endParaRPr/>
                    </a:p>
                  </a:txBody>
                  <a:tcPr marT="91425" marB="91425" marR="91425" marL="91425" anchor="ctr"/>
                </a:tc>
                <a:tc>
                  <a:txBody>
                    <a:bodyPr/>
                    <a:lstStyle/>
                    <a:p>
                      <a:pPr indent="0" lvl="0" marL="0" rtl="0" algn="ctr">
                        <a:spcBef>
                          <a:spcPts val="0"/>
                        </a:spcBef>
                        <a:spcAft>
                          <a:spcPts val="0"/>
                        </a:spcAft>
                        <a:buNone/>
                      </a:pPr>
                      <a:r>
                        <a:rPr lang="en"/>
                        <a:t>miles per gallon </a:t>
                      </a:r>
                      <a:endParaRPr/>
                    </a:p>
                  </a:txBody>
                  <a:tcPr marT="91425" marB="91425" marR="91425" marL="91425" anchor="ctr"/>
                </a:tc>
              </a:tr>
              <a:tr h="403525">
                <a:tc rowSpan="7">
                  <a:txBody>
                    <a:bodyPr/>
                    <a:lstStyle/>
                    <a:p>
                      <a:pPr indent="0" lvl="0" marL="0" rtl="0" algn="ctr">
                        <a:spcBef>
                          <a:spcPts val="0"/>
                        </a:spcBef>
                        <a:spcAft>
                          <a:spcPts val="0"/>
                        </a:spcAft>
                        <a:buNone/>
                      </a:pPr>
                      <a:r>
                        <a:rPr lang="en"/>
                        <a:t>Predictor</a:t>
                      </a:r>
                      <a:endParaRPr/>
                    </a:p>
                  </a:txBody>
                  <a:tcPr marT="91425" marB="91425" marR="91425" marL="91425" anchor="ctr"/>
                </a:tc>
                <a:tc>
                  <a:txBody>
                    <a:bodyPr/>
                    <a:lstStyle/>
                    <a:p>
                      <a:pPr indent="0" lvl="0" marL="0" rtl="0" algn="ctr">
                        <a:spcBef>
                          <a:spcPts val="0"/>
                        </a:spcBef>
                        <a:spcAft>
                          <a:spcPts val="0"/>
                        </a:spcAft>
                        <a:buNone/>
                      </a:pPr>
                      <a:r>
                        <a:rPr lang="en"/>
                        <a:t>Rated Horsepower </a:t>
                      </a:r>
                      <a:endParaRPr/>
                    </a:p>
                  </a:txBody>
                  <a:tcPr marT="91425" marB="91425" marR="91425" marL="91425"/>
                </a:tc>
                <a:tc>
                  <a:txBody>
                    <a:bodyPr/>
                    <a:lstStyle/>
                    <a:p>
                      <a:pPr indent="0" lvl="0" marL="0" rtl="0" algn="ctr">
                        <a:spcBef>
                          <a:spcPts val="0"/>
                        </a:spcBef>
                        <a:spcAft>
                          <a:spcPts val="0"/>
                        </a:spcAft>
                        <a:buNone/>
                      </a:pPr>
                      <a:r>
                        <a:rPr lang="en"/>
                        <a:t>Continuous </a:t>
                      </a:r>
                      <a:endParaRPr/>
                    </a:p>
                  </a:txBody>
                  <a:tcPr marT="91425" marB="91425" marR="91425" marL="91425" anchor="ctr"/>
                </a:tc>
                <a:tc>
                  <a:txBody>
                    <a:bodyPr/>
                    <a:lstStyle/>
                    <a:p>
                      <a:pPr indent="0" lvl="0" marL="0" rtl="0" algn="ctr">
                        <a:spcBef>
                          <a:spcPts val="0"/>
                        </a:spcBef>
                        <a:spcAft>
                          <a:spcPts val="0"/>
                        </a:spcAft>
                        <a:buNone/>
                      </a:pPr>
                      <a:r>
                        <a:rPr lang="en"/>
                        <a:t>horsepower</a:t>
                      </a:r>
                      <a:endParaRPr/>
                    </a:p>
                  </a:txBody>
                  <a:tcPr marT="91425" marB="91425" marR="91425" marL="91425" anchor="ctr"/>
                </a:tc>
              </a:tr>
              <a:tr h="403525">
                <a:tc vMerge="1"/>
                <a:tc>
                  <a:txBody>
                    <a:bodyPr/>
                    <a:lstStyle/>
                    <a:p>
                      <a:pPr indent="0" lvl="0" marL="0" rtl="0" algn="ctr">
                        <a:spcBef>
                          <a:spcPts val="0"/>
                        </a:spcBef>
                        <a:spcAft>
                          <a:spcPts val="0"/>
                        </a:spcAft>
                        <a:buNone/>
                      </a:pPr>
                      <a:r>
                        <a:rPr lang="en"/>
                        <a:t>Equivalent Test Weight</a:t>
                      </a:r>
                      <a:endParaRPr/>
                    </a:p>
                  </a:txBody>
                  <a:tcPr marT="91425" marB="91425" marR="91425" marL="91425"/>
                </a:tc>
                <a:tc>
                  <a:txBody>
                    <a:bodyPr/>
                    <a:lstStyle/>
                    <a:p>
                      <a:pPr indent="0" lvl="0" marL="0" rtl="0" algn="ctr">
                        <a:spcBef>
                          <a:spcPts val="0"/>
                        </a:spcBef>
                        <a:spcAft>
                          <a:spcPts val="0"/>
                        </a:spcAft>
                        <a:buNone/>
                      </a:pPr>
                      <a:r>
                        <a:rPr lang="en"/>
                        <a:t>Continuous </a:t>
                      </a:r>
                      <a:endParaRPr/>
                    </a:p>
                  </a:txBody>
                  <a:tcPr marT="91425" marB="91425" marR="91425" marL="91425" anchor="ctr"/>
                </a:tc>
                <a:tc>
                  <a:txBody>
                    <a:bodyPr/>
                    <a:lstStyle/>
                    <a:p>
                      <a:pPr indent="0" lvl="0" marL="0" rtl="0" algn="ctr">
                        <a:spcBef>
                          <a:spcPts val="0"/>
                        </a:spcBef>
                        <a:spcAft>
                          <a:spcPts val="0"/>
                        </a:spcAft>
                        <a:buNone/>
                      </a:pPr>
                      <a:r>
                        <a:rPr lang="en"/>
                        <a:t>pounds </a:t>
                      </a:r>
                      <a:endParaRPr/>
                    </a:p>
                  </a:txBody>
                  <a:tcPr marT="91425" marB="91425" marR="91425" marL="91425" anchor="ctr"/>
                </a:tc>
              </a:tr>
              <a:tr h="403525">
                <a:tc vMerge="1"/>
                <a:tc>
                  <a:txBody>
                    <a:bodyPr/>
                    <a:lstStyle/>
                    <a:p>
                      <a:pPr indent="0" lvl="0" marL="0" rtl="0" algn="ctr">
                        <a:spcBef>
                          <a:spcPts val="0"/>
                        </a:spcBef>
                        <a:spcAft>
                          <a:spcPts val="0"/>
                        </a:spcAft>
                        <a:buNone/>
                      </a:pPr>
                      <a:r>
                        <a:rPr lang="en"/>
                        <a:t>Number of Gears</a:t>
                      </a:r>
                      <a:endParaRPr/>
                    </a:p>
                  </a:txBody>
                  <a:tcPr marT="91425" marB="91425" marR="91425" marL="91425"/>
                </a:tc>
                <a:tc>
                  <a:txBody>
                    <a:bodyPr/>
                    <a:lstStyle/>
                    <a:p>
                      <a:pPr indent="0" lvl="0" marL="0" rtl="0" algn="ctr">
                        <a:spcBef>
                          <a:spcPts val="0"/>
                        </a:spcBef>
                        <a:spcAft>
                          <a:spcPts val="0"/>
                        </a:spcAft>
                        <a:buNone/>
                      </a:pPr>
                      <a:r>
                        <a:rPr lang="en"/>
                        <a:t>Continuous </a:t>
                      </a:r>
                      <a:endParaRPr/>
                    </a:p>
                  </a:txBody>
                  <a:tcPr marT="91425" marB="91425" marR="91425" marL="91425" anchor="ctr"/>
                </a:tc>
                <a:tc>
                  <a:txBody>
                    <a:bodyPr/>
                    <a:lstStyle/>
                    <a:p>
                      <a:pPr indent="-317500" lvl="0" marL="457200" rtl="0" algn="ctr">
                        <a:spcBef>
                          <a:spcPts val="0"/>
                        </a:spcBef>
                        <a:spcAft>
                          <a:spcPts val="0"/>
                        </a:spcAft>
                        <a:buSzPts val="1400"/>
                        <a:buChar char="-"/>
                      </a:pPr>
                      <a:r>
                        <a:t/>
                      </a:r>
                      <a:endParaRPr/>
                    </a:p>
                  </a:txBody>
                  <a:tcPr marT="91425" marB="91425" marR="91425" marL="91425" anchor="ctr"/>
                </a:tc>
              </a:tr>
              <a:tr h="403525">
                <a:tc vMerge="1"/>
                <a:tc>
                  <a:txBody>
                    <a:bodyPr/>
                    <a:lstStyle/>
                    <a:p>
                      <a:pPr indent="0" lvl="0" marL="0" rtl="0" algn="ctr">
                        <a:spcBef>
                          <a:spcPts val="0"/>
                        </a:spcBef>
                        <a:spcAft>
                          <a:spcPts val="0"/>
                        </a:spcAft>
                        <a:buNone/>
                      </a:pPr>
                      <a:r>
                        <a:rPr lang="en"/>
                        <a:t>Vehicle Manufacturer</a:t>
                      </a:r>
                      <a:endParaRPr/>
                    </a:p>
                  </a:txBody>
                  <a:tcPr marT="91425" marB="91425" marR="91425" marL="91425"/>
                </a:tc>
                <a:tc>
                  <a:txBody>
                    <a:bodyPr/>
                    <a:lstStyle/>
                    <a:p>
                      <a:pPr indent="0" lvl="0" marL="0" rtl="0" algn="ctr">
                        <a:spcBef>
                          <a:spcPts val="0"/>
                        </a:spcBef>
                        <a:spcAft>
                          <a:spcPts val="0"/>
                        </a:spcAft>
                        <a:buNone/>
                      </a:pPr>
                      <a:r>
                        <a:rPr lang="en"/>
                        <a:t>Categorical </a:t>
                      </a:r>
                      <a:endParaRPr/>
                    </a:p>
                  </a:txBody>
                  <a:tcPr marT="91425" marB="91425" marR="91425" marL="91425" anchor="ctr"/>
                </a:tc>
                <a:tc>
                  <a:txBody>
                    <a:bodyPr/>
                    <a:lstStyle/>
                    <a:p>
                      <a:pPr indent="-317500" lvl="0" marL="457200" rtl="0" algn="ctr">
                        <a:spcBef>
                          <a:spcPts val="0"/>
                        </a:spcBef>
                        <a:spcAft>
                          <a:spcPts val="0"/>
                        </a:spcAft>
                        <a:buSzPts val="1400"/>
                        <a:buChar char="-"/>
                      </a:pPr>
                      <a:r>
                        <a:t/>
                      </a:r>
                      <a:endParaRPr/>
                    </a:p>
                  </a:txBody>
                  <a:tcPr marT="91425" marB="91425" marR="91425" marL="91425" anchor="ctr"/>
                </a:tc>
              </a:tr>
              <a:tr h="403525">
                <a:tc vMerge="1"/>
                <a:tc>
                  <a:txBody>
                    <a:bodyPr/>
                    <a:lstStyle/>
                    <a:p>
                      <a:pPr indent="0" lvl="0" marL="0" rtl="0" algn="ctr">
                        <a:spcBef>
                          <a:spcPts val="0"/>
                        </a:spcBef>
                        <a:spcAft>
                          <a:spcPts val="0"/>
                        </a:spcAft>
                        <a:buNone/>
                      </a:pPr>
                      <a:r>
                        <a:rPr lang="en"/>
                        <a:t>Transmission Type </a:t>
                      </a:r>
                      <a:endParaRPr/>
                    </a:p>
                  </a:txBody>
                  <a:tcPr marT="91425" marB="91425" marR="91425" marL="91425"/>
                </a:tc>
                <a:tc>
                  <a:txBody>
                    <a:bodyPr/>
                    <a:lstStyle/>
                    <a:p>
                      <a:pPr indent="0" lvl="0" marL="0" rtl="0" algn="ctr">
                        <a:spcBef>
                          <a:spcPts val="0"/>
                        </a:spcBef>
                        <a:spcAft>
                          <a:spcPts val="0"/>
                        </a:spcAft>
                        <a:buNone/>
                      </a:pPr>
                      <a:r>
                        <a:rPr lang="en"/>
                        <a:t>Categorical </a:t>
                      </a:r>
                      <a:endParaRPr/>
                    </a:p>
                  </a:txBody>
                  <a:tcPr marT="91425" marB="91425" marR="91425" marL="91425" anchor="ctr"/>
                </a:tc>
                <a:tc>
                  <a:txBody>
                    <a:bodyPr/>
                    <a:lstStyle/>
                    <a:p>
                      <a:pPr indent="-317500" lvl="0" marL="457200" rtl="0" algn="ctr">
                        <a:spcBef>
                          <a:spcPts val="0"/>
                        </a:spcBef>
                        <a:spcAft>
                          <a:spcPts val="0"/>
                        </a:spcAft>
                        <a:buSzPts val="1400"/>
                        <a:buChar char="-"/>
                      </a:pPr>
                      <a:r>
                        <a:t/>
                      </a:r>
                      <a:endParaRPr/>
                    </a:p>
                  </a:txBody>
                  <a:tcPr marT="91425" marB="91425" marR="91425" marL="91425" anchor="ctr"/>
                </a:tc>
              </a:tr>
              <a:tr h="403525">
                <a:tc vMerge="1"/>
                <a:tc>
                  <a:txBody>
                    <a:bodyPr/>
                    <a:lstStyle/>
                    <a:p>
                      <a:pPr indent="0" lvl="0" marL="0" rtl="0" algn="ctr">
                        <a:spcBef>
                          <a:spcPts val="0"/>
                        </a:spcBef>
                        <a:spcAft>
                          <a:spcPts val="0"/>
                        </a:spcAft>
                        <a:buNone/>
                      </a:pPr>
                      <a:r>
                        <a:rPr lang="en"/>
                        <a:t>Drive System </a:t>
                      </a:r>
                      <a:endParaRPr/>
                    </a:p>
                  </a:txBody>
                  <a:tcPr marT="91425" marB="91425" marR="91425" marL="91425"/>
                </a:tc>
                <a:tc>
                  <a:txBody>
                    <a:bodyPr/>
                    <a:lstStyle/>
                    <a:p>
                      <a:pPr indent="0" lvl="0" marL="0" rtl="0" algn="ctr">
                        <a:spcBef>
                          <a:spcPts val="0"/>
                        </a:spcBef>
                        <a:spcAft>
                          <a:spcPts val="0"/>
                        </a:spcAft>
                        <a:buNone/>
                      </a:pPr>
                      <a:r>
                        <a:rPr lang="en"/>
                        <a:t>Categorical </a:t>
                      </a:r>
                      <a:endParaRPr/>
                    </a:p>
                  </a:txBody>
                  <a:tcPr marT="91425" marB="91425" marR="91425" marL="91425" anchor="ctr"/>
                </a:tc>
                <a:tc>
                  <a:txBody>
                    <a:bodyPr/>
                    <a:lstStyle/>
                    <a:p>
                      <a:pPr indent="-317500" lvl="0" marL="457200" rtl="0" algn="ctr">
                        <a:spcBef>
                          <a:spcPts val="0"/>
                        </a:spcBef>
                        <a:spcAft>
                          <a:spcPts val="0"/>
                        </a:spcAft>
                        <a:buSzPts val="1400"/>
                        <a:buChar char="-"/>
                      </a:pPr>
                      <a:r>
                        <a:t/>
                      </a:r>
                      <a:endParaRPr/>
                    </a:p>
                  </a:txBody>
                  <a:tcPr marT="91425" marB="91425" marR="91425" marL="91425" anchor="ctr"/>
                </a:tc>
              </a:tr>
              <a:tr h="100000">
                <a:tc vMerge="1"/>
                <a:tc>
                  <a:txBody>
                    <a:bodyPr/>
                    <a:lstStyle/>
                    <a:p>
                      <a:pPr indent="0" lvl="0" marL="0" rtl="0" algn="ctr">
                        <a:spcBef>
                          <a:spcPts val="0"/>
                        </a:spcBef>
                        <a:spcAft>
                          <a:spcPts val="0"/>
                        </a:spcAft>
                        <a:buNone/>
                      </a:pPr>
                      <a:r>
                        <a:rPr lang="en"/>
                        <a:t>Fuel Type</a:t>
                      </a:r>
                      <a:endParaRPr/>
                    </a:p>
                  </a:txBody>
                  <a:tcPr marT="91425" marB="91425" marR="91425" marL="91425"/>
                </a:tc>
                <a:tc>
                  <a:txBody>
                    <a:bodyPr/>
                    <a:lstStyle/>
                    <a:p>
                      <a:pPr indent="0" lvl="0" marL="0" rtl="0" algn="ctr">
                        <a:spcBef>
                          <a:spcPts val="0"/>
                        </a:spcBef>
                        <a:spcAft>
                          <a:spcPts val="0"/>
                        </a:spcAft>
                        <a:buNone/>
                      </a:pPr>
                      <a:r>
                        <a:rPr lang="en"/>
                        <a:t>Categorical </a:t>
                      </a:r>
                      <a:endParaRPr/>
                    </a:p>
                  </a:txBody>
                  <a:tcPr marT="91425" marB="91425" marR="91425" marL="91425" anchor="ctr"/>
                </a:tc>
                <a:tc>
                  <a:txBody>
                    <a:bodyPr/>
                    <a:lstStyle/>
                    <a:p>
                      <a:pPr indent="-317500" lvl="0" marL="457200" rtl="0" algn="ctr">
                        <a:spcBef>
                          <a:spcPts val="0"/>
                        </a:spcBef>
                        <a:spcAft>
                          <a:spcPts val="0"/>
                        </a:spcAft>
                        <a:buSzPts val="1400"/>
                        <a:buChar char="-"/>
                      </a:pPr>
                      <a:r>
                        <a:t/>
                      </a:r>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