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9" r:id="rId4"/>
    <p:sldId id="264" r:id="rId5"/>
    <p:sldId id="261" r:id="rId6"/>
    <p:sldId id="260" r:id="rId7"/>
    <p:sldId id="267" r:id="rId8"/>
    <p:sldId id="268" r:id="rId9"/>
    <p:sldId id="262" r:id="rId10"/>
    <p:sldId id="263" r:id="rId11"/>
    <p:sldId id="265"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CB98D07-BAED-A7F1-DE3C-4252FC0EB72B}" name="swaroop avhale" initials="sa" userId="ef4d86f21035f470"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9/30/2023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9/30/2023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hyperlink" Target="https://www.flickr.com/photos/30478819@N08/48329288791"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87F16-9D33-3AA0-418A-B889136018D8}"/>
              </a:ext>
            </a:extLst>
          </p:cNvPr>
          <p:cNvSpPr>
            <a:spLocks noGrp="1"/>
          </p:cNvSpPr>
          <p:nvPr>
            <p:ph type="ctrTitle"/>
          </p:nvPr>
        </p:nvSpPr>
        <p:spPr>
          <a:xfrm>
            <a:off x="1599130" y="2024744"/>
            <a:ext cx="8993739" cy="1726162"/>
          </a:xfrm>
        </p:spPr>
        <p:txBody>
          <a:bodyPr>
            <a:normAutofit/>
          </a:bodyPr>
          <a:lstStyle/>
          <a:p>
            <a:r>
              <a:rPr lang="en-IN" dirty="0"/>
              <a:t>                   </a:t>
            </a:r>
            <a:r>
              <a:rPr lang="en-IN" sz="6000" dirty="0" err="1"/>
              <a:t>testng</a:t>
            </a:r>
            <a:br>
              <a:rPr lang="en-IN" dirty="0">
                <a:highlight>
                  <a:srgbClr val="00FF00"/>
                </a:highlight>
              </a:rPr>
            </a:br>
            <a:endParaRPr lang="en-IN" dirty="0">
              <a:highlight>
                <a:srgbClr val="00FF00"/>
              </a:highlight>
            </a:endParaRPr>
          </a:p>
        </p:txBody>
      </p:sp>
      <p:sp>
        <p:nvSpPr>
          <p:cNvPr id="3" name="Subtitle 2">
            <a:extLst>
              <a:ext uri="{FF2B5EF4-FFF2-40B4-BE49-F238E27FC236}">
                <a16:creationId xmlns:a16="http://schemas.microsoft.com/office/drawing/2014/main" id="{106EB513-2492-1674-FD5F-33582AB7FF24}"/>
              </a:ext>
            </a:extLst>
          </p:cNvPr>
          <p:cNvSpPr>
            <a:spLocks noGrp="1"/>
          </p:cNvSpPr>
          <p:nvPr>
            <p:ph type="subTitle" idx="1"/>
          </p:nvPr>
        </p:nvSpPr>
        <p:spPr>
          <a:xfrm>
            <a:off x="1791478" y="3414585"/>
            <a:ext cx="9343053" cy="1464486"/>
          </a:xfrm>
        </p:spPr>
        <p:txBody>
          <a:bodyPr>
            <a:normAutofit/>
          </a:bodyPr>
          <a:lstStyle/>
          <a:p>
            <a:r>
              <a:rPr lang="en-IN" sz="2800" dirty="0">
                <a:solidFill>
                  <a:schemeClr val="tx1"/>
                </a:solidFill>
              </a:rPr>
              <a:t>introducing testing concepts</a:t>
            </a:r>
          </a:p>
        </p:txBody>
      </p:sp>
    </p:spTree>
    <p:extLst>
      <p:ext uri="{BB962C8B-B14F-4D97-AF65-F5344CB8AC3E}">
        <p14:creationId xmlns:p14="http://schemas.microsoft.com/office/powerpoint/2010/main" val="720806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A118F-92B9-1AFE-400B-7337CACC9BB6}"/>
              </a:ext>
            </a:extLst>
          </p:cNvPr>
          <p:cNvSpPr>
            <a:spLocks noGrp="1"/>
          </p:cNvSpPr>
          <p:nvPr>
            <p:ph type="title"/>
          </p:nvPr>
        </p:nvSpPr>
        <p:spPr>
          <a:xfrm>
            <a:off x="1309361" y="0"/>
            <a:ext cx="5934508" cy="1639886"/>
          </a:xfrm>
        </p:spPr>
        <p:txBody>
          <a:bodyPr/>
          <a:lstStyle/>
          <a:p>
            <a:pPr algn="ctr"/>
            <a:r>
              <a:rPr lang="en-IN" dirty="0"/>
              <a:t>Exceptions</a:t>
            </a:r>
          </a:p>
        </p:txBody>
      </p:sp>
      <p:sp>
        <p:nvSpPr>
          <p:cNvPr id="3" name="Picture Placeholder 2">
            <a:extLst>
              <a:ext uri="{FF2B5EF4-FFF2-40B4-BE49-F238E27FC236}">
                <a16:creationId xmlns:a16="http://schemas.microsoft.com/office/drawing/2014/main" id="{CE2820D4-9D9A-BD7D-F2F1-3A14FA949F07}"/>
              </a:ext>
            </a:extLst>
          </p:cNvPr>
          <p:cNvSpPr>
            <a:spLocks noGrp="1"/>
          </p:cNvSpPr>
          <p:nvPr>
            <p:ph type="pic" idx="1"/>
          </p:nvPr>
        </p:nvSpPr>
        <p:spPr>
          <a:xfrm flipH="1" flipV="1">
            <a:off x="11047410" y="5791200"/>
            <a:ext cx="45719" cy="45719"/>
          </a:xfrm>
        </p:spPr>
        <p:txBody>
          <a:bodyPr>
            <a:normAutofit fontScale="25000" lnSpcReduction="20000"/>
          </a:bodyPr>
          <a:lstStyle/>
          <a:p>
            <a:endParaRPr lang="en-IN" dirty="0"/>
          </a:p>
        </p:txBody>
      </p:sp>
      <p:sp>
        <p:nvSpPr>
          <p:cNvPr id="4" name="Text Placeholder 3">
            <a:extLst>
              <a:ext uri="{FF2B5EF4-FFF2-40B4-BE49-F238E27FC236}">
                <a16:creationId xmlns:a16="http://schemas.microsoft.com/office/drawing/2014/main" id="{7BA965EC-66EE-C6B4-1F83-A6B3CD25C5C3}"/>
              </a:ext>
            </a:extLst>
          </p:cNvPr>
          <p:cNvSpPr>
            <a:spLocks noGrp="1"/>
          </p:cNvSpPr>
          <p:nvPr>
            <p:ph type="body" sz="half" idx="2"/>
          </p:nvPr>
        </p:nvSpPr>
        <p:spPr>
          <a:xfrm>
            <a:off x="1073020" y="2163769"/>
            <a:ext cx="7269479" cy="3627432"/>
          </a:xfrm>
        </p:spPr>
        <p:txBody>
          <a:bodyPr>
            <a:normAutofit/>
          </a:bodyPr>
          <a:lstStyle/>
          <a:p>
            <a:r>
              <a:rPr lang="en-US" sz="2400" dirty="0"/>
              <a:t>Methods can have more than one exception thrown</a:t>
            </a:r>
          </a:p>
          <a:p>
            <a:r>
              <a:rPr lang="en-US" sz="2400" dirty="0"/>
              <a:t>@Test (</a:t>
            </a:r>
            <a:r>
              <a:rPr lang="en-US" sz="2400" i="1" u="sng" dirty="0" err="1"/>
              <a:t>expectedExceptions</a:t>
            </a:r>
            <a:r>
              <a:rPr lang="en-US" sz="2400" dirty="0"/>
              <a:t> = </a:t>
            </a:r>
            <a:r>
              <a:rPr lang="en-US" sz="2400" i="1" u="sng" dirty="0" err="1"/>
              <a:t>NullPointerException</a:t>
            </a:r>
            <a:r>
              <a:rPr lang="en-US" sz="2400" dirty="0" err="1"/>
              <a:t>.class</a:t>
            </a:r>
            <a:r>
              <a:rPr lang="en-US" sz="2400" dirty="0"/>
              <a:t>) </a:t>
            </a:r>
          </a:p>
          <a:p>
            <a:r>
              <a:rPr lang="en-US" sz="2400" dirty="0"/>
              <a:t>Or</a:t>
            </a:r>
          </a:p>
          <a:p>
            <a:r>
              <a:rPr lang="en-US" sz="2400" dirty="0"/>
              <a:t> @Test (</a:t>
            </a:r>
            <a:r>
              <a:rPr lang="en-US" sz="2400" i="1" u="sng" dirty="0" err="1"/>
              <a:t>expectedExceptions</a:t>
            </a:r>
            <a:r>
              <a:rPr lang="en-US" sz="2400" dirty="0"/>
              <a:t> ={ T1.class, ... })</a:t>
            </a:r>
            <a:endParaRPr lang="en-IN" sz="2400" dirty="0"/>
          </a:p>
        </p:txBody>
      </p:sp>
    </p:spTree>
    <p:extLst>
      <p:ext uri="{BB962C8B-B14F-4D97-AF65-F5344CB8AC3E}">
        <p14:creationId xmlns:p14="http://schemas.microsoft.com/office/powerpoint/2010/main" val="3912616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02156-074C-8194-A8BF-7916A6E65E84}"/>
              </a:ext>
            </a:extLst>
          </p:cNvPr>
          <p:cNvSpPr>
            <a:spLocks noGrp="1"/>
          </p:cNvSpPr>
          <p:nvPr>
            <p:ph type="title"/>
          </p:nvPr>
        </p:nvSpPr>
        <p:spPr>
          <a:xfrm>
            <a:off x="3200399" y="559836"/>
            <a:ext cx="5331097" cy="719266"/>
          </a:xfrm>
        </p:spPr>
        <p:txBody>
          <a:bodyPr/>
          <a:lstStyle/>
          <a:p>
            <a:r>
              <a:rPr lang="en-IN" dirty="0"/>
              <a:t>Test Groups</a:t>
            </a:r>
          </a:p>
        </p:txBody>
      </p:sp>
      <p:sp>
        <p:nvSpPr>
          <p:cNvPr id="3" name="Picture Placeholder 2">
            <a:extLst>
              <a:ext uri="{FF2B5EF4-FFF2-40B4-BE49-F238E27FC236}">
                <a16:creationId xmlns:a16="http://schemas.microsoft.com/office/drawing/2014/main" id="{67B70E70-956C-AE29-2D6F-FCD93DD72A32}"/>
              </a:ext>
            </a:extLst>
          </p:cNvPr>
          <p:cNvSpPr>
            <a:spLocks noGrp="1"/>
          </p:cNvSpPr>
          <p:nvPr>
            <p:ph type="pic" idx="1"/>
          </p:nvPr>
        </p:nvSpPr>
        <p:spPr>
          <a:xfrm flipH="1">
            <a:off x="11047410" y="5719664"/>
            <a:ext cx="45719" cy="71535"/>
          </a:xfrm>
        </p:spPr>
        <p:txBody>
          <a:bodyPr>
            <a:normAutofit fontScale="25000" lnSpcReduction="20000"/>
          </a:bodyPr>
          <a:lstStyle/>
          <a:p>
            <a:endParaRPr lang="en-IN"/>
          </a:p>
        </p:txBody>
      </p:sp>
      <p:sp>
        <p:nvSpPr>
          <p:cNvPr id="4" name="Text Placeholder 3">
            <a:extLst>
              <a:ext uri="{FF2B5EF4-FFF2-40B4-BE49-F238E27FC236}">
                <a16:creationId xmlns:a16="http://schemas.microsoft.com/office/drawing/2014/main" id="{C2226715-F8CA-4108-7B07-0A71C2CA4152}"/>
              </a:ext>
            </a:extLst>
          </p:cNvPr>
          <p:cNvSpPr>
            <a:spLocks noGrp="1"/>
          </p:cNvSpPr>
          <p:nvPr>
            <p:ph type="body" sz="half" idx="2"/>
          </p:nvPr>
        </p:nvSpPr>
        <p:spPr>
          <a:xfrm>
            <a:off x="1091681" y="1279103"/>
            <a:ext cx="9619862" cy="3625688"/>
          </a:xfrm>
        </p:spPr>
        <p:txBody>
          <a:bodyPr>
            <a:noAutofit/>
          </a:bodyPr>
          <a:lstStyle/>
          <a:p>
            <a:r>
              <a:rPr lang="en-US" sz="2000" b="1" dirty="0"/>
              <a:t>• Test methods can be grouped together. </a:t>
            </a:r>
          </a:p>
          <a:p>
            <a:r>
              <a:rPr lang="en-US" sz="2000" b="1" dirty="0"/>
              <a:t> • Test groups can contain other groups</a:t>
            </a:r>
          </a:p>
          <a:p>
            <a:r>
              <a:rPr lang="en-US" sz="2000" dirty="0"/>
              <a:t>This allows TestNG to be invoked and asked to include a certain set of groups (or regular expressions) while excluding another set.</a:t>
            </a:r>
          </a:p>
          <a:p>
            <a:endParaRPr lang="en-US" sz="2000" dirty="0"/>
          </a:p>
          <a:p>
            <a:r>
              <a:rPr lang="en-US" sz="2000" b="1" dirty="0"/>
              <a:t>For example, we have two categories of tests:</a:t>
            </a:r>
          </a:p>
          <a:p>
            <a:r>
              <a:rPr lang="en-US" sz="2000" dirty="0"/>
              <a:t>• Check-in tests. These tests should be run before you submit new code. They should typically be fast and just make sure no basic functionality was broken.</a:t>
            </a:r>
          </a:p>
          <a:p>
            <a:r>
              <a:rPr lang="en-US" sz="2000" dirty="0"/>
              <a:t>• Functional tests. These tests should cover all the functionalities of your software and be run at least once a day, although ideally you would want to run them continuously.</a:t>
            </a:r>
            <a:endParaRPr lang="en-IN" sz="2000" dirty="0"/>
          </a:p>
        </p:txBody>
      </p:sp>
    </p:spTree>
    <p:extLst>
      <p:ext uri="{BB962C8B-B14F-4D97-AF65-F5344CB8AC3E}">
        <p14:creationId xmlns:p14="http://schemas.microsoft.com/office/powerpoint/2010/main" val="626386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11000" b="-11000"/>
          </a:stretch>
        </a:blipFill>
        <a:effectLst/>
      </p:bgPr>
    </p:bg>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56985CC-6B76-B36A-BE25-081B7EA7485B}"/>
              </a:ext>
            </a:extLst>
          </p:cNvPr>
          <p:cNvSpPr>
            <a:spLocks noGrp="1"/>
          </p:cNvSpPr>
          <p:nvPr>
            <p:ph idx="1"/>
          </p:nvPr>
        </p:nvSpPr>
        <p:spPr>
          <a:xfrm flipH="1">
            <a:off x="11047411" y="5734049"/>
            <a:ext cx="68264" cy="57151"/>
          </a:xfrm>
        </p:spPr>
        <p:txBody>
          <a:bodyPr>
            <a:normAutofit fontScale="25000" lnSpcReduction="20000"/>
          </a:bodyPr>
          <a:lstStyle/>
          <a:p>
            <a:endParaRPr lang="en-IN" dirty="0"/>
          </a:p>
        </p:txBody>
      </p:sp>
    </p:spTree>
    <p:extLst>
      <p:ext uri="{BB962C8B-B14F-4D97-AF65-F5344CB8AC3E}">
        <p14:creationId xmlns:p14="http://schemas.microsoft.com/office/powerpoint/2010/main" val="3377292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6E843-0C8F-DD7E-85B1-BBB8D954C468}"/>
              </a:ext>
            </a:extLst>
          </p:cNvPr>
          <p:cNvSpPr>
            <a:spLocks noGrp="1"/>
          </p:cNvSpPr>
          <p:nvPr>
            <p:ph type="title"/>
          </p:nvPr>
        </p:nvSpPr>
        <p:spPr>
          <a:xfrm>
            <a:off x="1642188" y="326571"/>
            <a:ext cx="6895321" cy="691273"/>
          </a:xfrm>
        </p:spPr>
        <p:txBody>
          <a:bodyPr/>
          <a:lstStyle/>
          <a:p>
            <a:pPr algn="ctr"/>
            <a:r>
              <a:rPr lang="en-IN" b="1" dirty="0"/>
              <a:t>What is TestNG?</a:t>
            </a:r>
          </a:p>
        </p:txBody>
      </p:sp>
      <p:sp>
        <p:nvSpPr>
          <p:cNvPr id="3" name="Content Placeholder 2">
            <a:extLst>
              <a:ext uri="{FF2B5EF4-FFF2-40B4-BE49-F238E27FC236}">
                <a16:creationId xmlns:a16="http://schemas.microsoft.com/office/drawing/2014/main" id="{58C627B1-DC72-6382-4912-8EB972FAA7F3}"/>
              </a:ext>
            </a:extLst>
          </p:cNvPr>
          <p:cNvSpPr>
            <a:spLocks noGrp="1"/>
          </p:cNvSpPr>
          <p:nvPr>
            <p:ph idx="1"/>
          </p:nvPr>
        </p:nvSpPr>
        <p:spPr>
          <a:xfrm>
            <a:off x="11001690" y="5682342"/>
            <a:ext cx="45719" cy="108857"/>
          </a:xfrm>
        </p:spPr>
        <p:txBody>
          <a:bodyPr>
            <a:normAutofit fontScale="25000" lnSpcReduction="20000"/>
          </a:bodyPr>
          <a:lstStyle/>
          <a:p>
            <a:endParaRPr lang="en-IN" dirty="0"/>
          </a:p>
        </p:txBody>
      </p:sp>
      <p:sp>
        <p:nvSpPr>
          <p:cNvPr id="4" name="Text Placeholder 3">
            <a:extLst>
              <a:ext uri="{FF2B5EF4-FFF2-40B4-BE49-F238E27FC236}">
                <a16:creationId xmlns:a16="http://schemas.microsoft.com/office/drawing/2014/main" id="{D966E5AF-FFA8-8CB4-9E8D-C11F4B04BDC9}"/>
              </a:ext>
            </a:extLst>
          </p:cNvPr>
          <p:cNvSpPr>
            <a:spLocks noGrp="1"/>
          </p:cNvSpPr>
          <p:nvPr>
            <p:ph type="body" sz="half" idx="2"/>
          </p:nvPr>
        </p:nvSpPr>
        <p:spPr>
          <a:xfrm>
            <a:off x="1258671" y="1207566"/>
            <a:ext cx="8053279" cy="3541714"/>
          </a:xfrm>
        </p:spPr>
        <p:txBody>
          <a:bodyPr>
            <a:noAutofit/>
          </a:bodyPr>
          <a:lstStyle/>
          <a:p>
            <a:r>
              <a:rPr lang="en-IN" sz="2800" u="sng" dirty="0"/>
              <a:t>TestNG is a testing framework, that supports</a:t>
            </a:r>
          </a:p>
          <a:p>
            <a:r>
              <a:rPr lang="en-IN" sz="2400" u="sng" dirty="0"/>
              <a:t>Unit Testing</a:t>
            </a:r>
          </a:p>
          <a:p>
            <a:r>
              <a:rPr lang="en-IN" sz="2400" u="sng" dirty="0"/>
              <a:t>Integration Testing</a:t>
            </a:r>
          </a:p>
          <a:p>
            <a:r>
              <a:rPr lang="en-IN" sz="2400" u="sng" dirty="0"/>
              <a:t>Annotations</a:t>
            </a:r>
          </a:p>
          <a:p>
            <a:r>
              <a:rPr lang="en-IN" sz="2400" u="sng" dirty="0" err="1"/>
              <a:t>AnnotationTransformers</a:t>
            </a:r>
            <a:endParaRPr lang="en-IN" sz="2400" u="sng" dirty="0"/>
          </a:p>
          <a:p>
            <a:r>
              <a:rPr lang="en-IN" sz="2400" u="sng" dirty="0"/>
              <a:t>Parameters</a:t>
            </a:r>
          </a:p>
          <a:p>
            <a:r>
              <a:rPr lang="en-IN" sz="2400" u="sng" dirty="0"/>
              <a:t>Listeners</a:t>
            </a:r>
          </a:p>
          <a:p>
            <a:r>
              <a:rPr lang="en-IN" sz="2400" u="sng" dirty="0"/>
              <a:t>Group testing</a:t>
            </a:r>
          </a:p>
          <a:p>
            <a:r>
              <a:rPr lang="en-IN" sz="2400" u="sng" dirty="0"/>
              <a:t>Dependencies</a:t>
            </a:r>
          </a:p>
          <a:p>
            <a:r>
              <a:rPr lang="en-IN" sz="2400" u="sng" dirty="0"/>
              <a:t>Etc..</a:t>
            </a:r>
          </a:p>
        </p:txBody>
      </p:sp>
    </p:spTree>
    <p:extLst>
      <p:ext uri="{BB962C8B-B14F-4D97-AF65-F5344CB8AC3E}">
        <p14:creationId xmlns:p14="http://schemas.microsoft.com/office/powerpoint/2010/main" val="2153210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04F8C-39B5-ACA4-5548-A54E233AC26B}"/>
              </a:ext>
            </a:extLst>
          </p:cNvPr>
          <p:cNvSpPr>
            <a:spLocks noGrp="1"/>
          </p:cNvSpPr>
          <p:nvPr>
            <p:ph type="title"/>
          </p:nvPr>
        </p:nvSpPr>
        <p:spPr>
          <a:xfrm>
            <a:off x="1430659" y="112850"/>
            <a:ext cx="5934508" cy="1639886"/>
          </a:xfrm>
        </p:spPr>
        <p:txBody>
          <a:bodyPr/>
          <a:lstStyle/>
          <a:p>
            <a:r>
              <a:rPr lang="en-IN" b="1" u="sng" dirty="0" err="1"/>
              <a:t>aNnotation</a:t>
            </a:r>
            <a:r>
              <a:rPr lang="en-IN" dirty="0"/>
              <a:t> </a:t>
            </a:r>
          </a:p>
        </p:txBody>
      </p:sp>
      <p:sp>
        <p:nvSpPr>
          <p:cNvPr id="3" name="Picture Placeholder 2">
            <a:extLst>
              <a:ext uri="{FF2B5EF4-FFF2-40B4-BE49-F238E27FC236}">
                <a16:creationId xmlns:a16="http://schemas.microsoft.com/office/drawing/2014/main" id="{B0AA3CC5-DCB5-D186-1D56-655AB8616C97}"/>
              </a:ext>
            </a:extLst>
          </p:cNvPr>
          <p:cNvSpPr>
            <a:spLocks noGrp="1"/>
          </p:cNvSpPr>
          <p:nvPr>
            <p:ph type="pic" idx="1"/>
          </p:nvPr>
        </p:nvSpPr>
        <p:spPr>
          <a:xfrm rot="15242814" flipV="1">
            <a:off x="4691761" y="6561904"/>
            <a:ext cx="55758" cy="73225"/>
          </a:xfrm>
          <a:prstGeom prst="round2DiagRect">
            <a:avLst>
              <a:gd name="adj1" fmla="val 33634"/>
              <a:gd name="adj2" fmla="val 0"/>
            </a:avLst>
          </a:prstGeom>
        </p:spPr>
        <p:txBody>
          <a:bodyPr>
            <a:normAutofit fontScale="25000" lnSpcReduction="20000"/>
          </a:bodyPr>
          <a:lstStyle/>
          <a:p>
            <a:endParaRPr lang="en-IN" dirty="0"/>
          </a:p>
        </p:txBody>
      </p:sp>
      <p:sp>
        <p:nvSpPr>
          <p:cNvPr id="4" name="Text Placeholder 3">
            <a:extLst>
              <a:ext uri="{FF2B5EF4-FFF2-40B4-BE49-F238E27FC236}">
                <a16:creationId xmlns:a16="http://schemas.microsoft.com/office/drawing/2014/main" id="{2098757C-88F7-A4E2-975D-BF0363DEDDAC}"/>
              </a:ext>
            </a:extLst>
          </p:cNvPr>
          <p:cNvSpPr>
            <a:spLocks noGrp="1"/>
          </p:cNvSpPr>
          <p:nvPr>
            <p:ph type="body" sz="half" idx="2"/>
          </p:nvPr>
        </p:nvSpPr>
        <p:spPr>
          <a:xfrm>
            <a:off x="1183432" y="2136636"/>
            <a:ext cx="9825135" cy="4608514"/>
          </a:xfrm>
        </p:spPr>
        <p:txBody>
          <a:bodyPr>
            <a:normAutofit lnSpcReduction="10000"/>
          </a:bodyPr>
          <a:lstStyle/>
          <a:p>
            <a:r>
              <a:rPr lang="en-IN" sz="2200" dirty="0"/>
              <a:t>@Test 				</a:t>
            </a:r>
            <a:r>
              <a:rPr lang="en-IN" sz="2400" dirty="0"/>
              <a:t> @BeforeSuite </a:t>
            </a:r>
            <a:endParaRPr lang="en-IN" sz="2200" dirty="0"/>
          </a:p>
          <a:p>
            <a:r>
              <a:rPr lang="en-IN" sz="2200" dirty="0"/>
              <a:t>@BeforeMethod		@ </a:t>
            </a:r>
            <a:r>
              <a:rPr lang="en-IN" sz="2200" dirty="0" err="1"/>
              <a:t>AfterSuite</a:t>
            </a:r>
            <a:endParaRPr lang="en-IN" sz="2200" dirty="0"/>
          </a:p>
          <a:p>
            <a:r>
              <a:rPr lang="en-IN" sz="2200" dirty="0"/>
              <a:t>@AfterMethod 			@BeforeGroup</a:t>
            </a:r>
          </a:p>
          <a:p>
            <a:r>
              <a:rPr lang="en-IN" sz="2200" dirty="0"/>
              <a:t>@BeforeClass 			@AfterGroup</a:t>
            </a:r>
          </a:p>
          <a:p>
            <a:r>
              <a:rPr lang="en-IN" sz="2200" dirty="0"/>
              <a:t>@AfterClass			</a:t>
            </a:r>
          </a:p>
          <a:p>
            <a:r>
              <a:rPr lang="en-IN" sz="2200" dirty="0"/>
              <a:t>@Parameters</a:t>
            </a:r>
          </a:p>
          <a:p>
            <a:endParaRPr lang="en-IN" dirty="0"/>
          </a:p>
          <a:p>
            <a:endParaRPr lang="en-IN" dirty="0"/>
          </a:p>
          <a:p>
            <a:br>
              <a:rPr lang="en-IN" dirty="0"/>
            </a:br>
            <a:r>
              <a:rPr lang="en-IN" dirty="0" err="1"/>
              <a:t>Befor</a:t>
            </a:r>
            <a:endParaRPr lang="en-IN" dirty="0"/>
          </a:p>
        </p:txBody>
      </p:sp>
    </p:spTree>
    <p:extLst>
      <p:ext uri="{BB962C8B-B14F-4D97-AF65-F5344CB8AC3E}">
        <p14:creationId xmlns:p14="http://schemas.microsoft.com/office/powerpoint/2010/main" val="2888807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2F843-2219-FACC-D8C8-7A8B53E47F2F}"/>
              </a:ext>
            </a:extLst>
          </p:cNvPr>
          <p:cNvSpPr>
            <a:spLocks noGrp="1"/>
          </p:cNvSpPr>
          <p:nvPr>
            <p:ph type="title"/>
          </p:nvPr>
        </p:nvSpPr>
        <p:spPr>
          <a:xfrm>
            <a:off x="2043404" y="625149"/>
            <a:ext cx="7058138" cy="887217"/>
          </a:xfrm>
        </p:spPr>
        <p:txBody>
          <a:bodyPr/>
          <a:lstStyle/>
          <a:p>
            <a:pPr algn="ctr"/>
            <a:r>
              <a:rPr lang="en-IN" b="1" u="sng" dirty="0" err="1"/>
              <a:t>aNnotation</a:t>
            </a:r>
            <a:endParaRPr lang="en-IN" dirty="0"/>
          </a:p>
        </p:txBody>
      </p:sp>
      <p:sp>
        <p:nvSpPr>
          <p:cNvPr id="3" name="Picture Placeholder 2">
            <a:extLst>
              <a:ext uri="{FF2B5EF4-FFF2-40B4-BE49-F238E27FC236}">
                <a16:creationId xmlns:a16="http://schemas.microsoft.com/office/drawing/2014/main" id="{C765CD6B-F95B-2A1D-54D1-34A407EDEDD1}"/>
              </a:ext>
            </a:extLst>
          </p:cNvPr>
          <p:cNvSpPr>
            <a:spLocks noGrp="1"/>
          </p:cNvSpPr>
          <p:nvPr>
            <p:ph type="pic" idx="1"/>
          </p:nvPr>
        </p:nvSpPr>
        <p:spPr>
          <a:xfrm flipH="1" flipV="1">
            <a:off x="11047410" y="5791200"/>
            <a:ext cx="45719" cy="45719"/>
          </a:xfrm>
        </p:spPr>
        <p:txBody>
          <a:bodyPr>
            <a:normAutofit fontScale="25000" lnSpcReduction="20000"/>
          </a:bodyPr>
          <a:lstStyle/>
          <a:p>
            <a:endParaRPr lang="en-IN"/>
          </a:p>
        </p:txBody>
      </p:sp>
      <p:sp>
        <p:nvSpPr>
          <p:cNvPr id="4" name="Text Placeholder 3">
            <a:extLst>
              <a:ext uri="{FF2B5EF4-FFF2-40B4-BE49-F238E27FC236}">
                <a16:creationId xmlns:a16="http://schemas.microsoft.com/office/drawing/2014/main" id="{09CAAF1E-693E-BCBD-9C16-02BC8CEE7328}"/>
              </a:ext>
            </a:extLst>
          </p:cNvPr>
          <p:cNvSpPr>
            <a:spLocks noGrp="1"/>
          </p:cNvSpPr>
          <p:nvPr>
            <p:ph type="body" sz="half" idx="2"/>
          </p:nvPr>
        </p:nvSpPr>
        <p:spPr>
          <a:xfrm>
            <a:off x="1054961" y="1856792"/>
            <a:ext cx="9035023" cy="3934408"/>
          </a:xfrm>
        </p:spPr>
        <p:txBody>
          <a:bodyPr>
            <a:noAutofit/>
          </a:bodyPr>
          <a:lstStyle/>
          <a:p>
            <a:r>
              <a:rPr lang="en-US" sz="2000" dirty="0"/>
              <a:t>@BeforeSuite - runs before all tests in this suite have run.</a:t>
            </a:r>
          </a:p>
          <a:p>
            <a:r>
              <a:rPr lang="en-US" sz="2000" dirty="0"/>
              <a:t>@BeforeTest - runs before any test method belonging to the classes inside the &lt;test&gt; tag is run</a:t>
            </a:r>
          </a:p>
          <a:p>
            <a:r>
              <a:rPr lang="en-US" sz="2000" dirty="0"/>
              <a:t>@BeforeGroups - runs shortly before the first test method that belongs to any of these groups is invoked.</a:t>
            </a:r>
          </a:p>
          <a:p>
            <a:r>
              <a:rPr lang="en-US" sz="2000" dirty="0"/>
              <a:t>@BeforeClass - runs before the first test method in the current class is invoked.</a:t>
            </a:r>
          </a:p>
          <a:p>
            <a:r>
              <a:rPr lang="en-US" sz="2000" dirty="0"/>
              <a:t>@BeforeMethod - run before each test method.</a:t>
            </a:r>
          </a:p>
          <a:p>
            <a:r>
              <a:rPr lang="en-US" sz="2000" dirty="0"/>
              <a:t>@AfterSuite, @AfterTest, @AfterGroups, @AfterClass, @AfterMethod - the same, but after</a:t>
            </a:r>
            <a:endParaRPr lang="en-IN" sz="2000" dirty="0"/>
          </a:p>
        </p:txBody>
      </p:sp>
    </p:spTree>
    <p:extLst>
      <p:ext uri="{BB962C8B-B14F-4D97-AF65-F5344CB8AC3E}">
        <p14:creationId xmlns:p14="http://schemas.microsoft.com/office/powerpoint/2010/main" val="1489265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1B0D4-048B-068E-A1C9-2D132A393114}"/>
              </a:ext>
            </a:extLst>
          </p:cNvPr>
          <p:cNvSpPr>
            <a:spLocks noGrp="1"/>
          </p:cNvSpPr>
          <p:nvPr>
            <p:ph type="title"/>
          </p:nvPr>
        </p:nvSpPr>
        <p:spPr>
          <a:xfrm>
            <a:off x="2596988" y="432319"/>
            <a:ext cx="5934508" cy="1639886"/>
          </a:xfrm>
        </p:spPr>
        <p:txBody>
          <a:bodyPr>
            <a:normAutofit/>
          </a:bodyPr>
          <a:lstStyle/>
          <a:p>
            <a:pPr algn="ctr"/>
            <a:r>
              <a:rPr lang="en-IN" sz="4800" b="1" u="sng" dirty="0"/>
              <a:t>Assertion</a:t>
            </a:r>
            <a:br>
              <a:rPr lang="en-IN" sz="4800" dirty="0"/>
            </a:br>
            <a:endParaRPr lang="en-IN" sz="4800" dirty="0"/>
          </a:p>
        </p:txBody>
      </p:sp>
      <p:sp>
        <p:nvSpPr>
          <p:cNvPr id="3" name="Picture Placeholder 2">
            <a:extLst>
              <a:ext uri="{FF2B5EF4-FFF2-40B4-BE49-F238E27FC236}">
                <a16:creationId xmlns:a16="http://schemas.microsoft.com/office/drawing/2014/main" id="{867F8DB6-0255-C0F9-A68D-9F3770ED25AF}"/>
              </a:ext>
            </a:extLst>
          </p:cNvPr>
          <p:cNvSpPr>
            <a:spLocks noGrp="1"/>
          </p:cNvSpPr>
          <p:nvPr>
            <p:ph type="pic" idx="1"/>
          </p:nvPr>
        </p:nvSpPr>
        <p:spPr>
          <a:xfrm flipV="1">
            <a:off x="11980506" y="5791198"/>
            <a:ext cx="139924" cy="45719"/>
          </a:xfrm>
        </p:spPr>
        <p:txBody>
          <a:bodyPr>
            <a:normAutofit fontScale="25000" lnSpcReduction="20000"/>
          </a:bodyPr>
          <a:lstStyle/>
          <a:p>
            <a:endParaRPr lang="en-IN" dirty="0"/>
          </a:p>
        </p:txBody>
      </p:sp>
      <p:sp>
        <p:nvSpPr>
          <p:cNvPr id="4" name="Text Placeholder 3">
            <a:extLst>
              <a:ext uri="{FF2B5EF4-FFF2-40B4-BE49-F238E27FC236}">
                <a16:creationId xmlns:a16="http://schemas.microsoft.com/office/drawing/2014/main" id="{27566A90-D004-2060-0E7D-2BC6A385934E}"/>
              </a:ext>
            </a:extLst>
          </p:cNvPr>
          <p:cNvSpPr>
            <a:spLocks noGrp="1"/>
          </p:cNvSpPr>
          <p:nvPr>
            <p:ph type="body" sz="half" idx="2"/>
          </p:nvPr>
        </p:nvSpPr>
        <p:spPr>
          <a:xfrm>
            <a:off x="2139785" y="2206683"/>
            <a:ext cx="7013545" cy="3647027"/>
          </a:xfrm>
        </p:spPr>
        <p:txBody>
          <a:bodyPr>
            <a:normAutofit/>
          </a:bodyPr>
          <a:lstStyle/>
          <a:p>
            <a:r>
              <a:rPr lang="en-IN" sz="2800" dirty="0"/>
              <a:t># </a:t>
            </a:r>
            <a:r>
              <a:rPr lang="en-IN" sz="2800" u="sng" dirty="0" err="1"/>
              <a:t>assertEquals</a:t>
            </a:r>
            <a:r>
              <a:rPr lang="en-IN" sz="2800" dirty="0"/>
              <a:t>		</a:t>
            </a:r>
            <a:r>
              <a:rPr lang="en-IN" sz="2800" u="sng" dirty="0"/>
              <a:t># </a:t>
            </a:r>
            <a:r>
              <a:rPr lang="en-IN" sz="2800" u="sng" dirty="0" err="1"/>
              <a:t>assertSame</a:t>
            </a:r>
            <a:endParaRPr lang="en-IN" sz="2800" u="sng" dirty="0"/>
          </a:p>
          <a:p>
            <a:r>
              <a:rPr lang="en-IN" sz="2800" dirty="0"/>
              <a:t># </a:t>
            </a:r>
            <a:r>
              <a:rPr lang="en-IN" sz="2800" u="sng" dirty="0" err="1"/>
              <a:t>assertNotEquals</a:t>
            </a:r>
            <a:r>
              <a:rPr lang="en-IN" sz="2800" u="sng" dirty="0"/>
              <a:t>	</a:t>
            </a:r>
            <a:r>
              <a:rPr lang="en-IN" sz="2800" dirty="0"/>
              <a:t>	# </a:t>
            </a:r>
            <a:r>
              <a:rPr lang="en-IN" sz="2800" u="sng" dirty="0" err="1"/>
              <a:t>assertNotSame</a:t>
            </a:r>
            <a:endParaRPr lang="en-IN" sz="2800" u="sng" dirty="0"/>
          </a:p>
          <a:p>
            <a:r>
              <a:rPr lang="en-IN" sz="2800" dirty="0"/>
              <a:t># </a:t>
            </a:r>
            <a:r>
              <a:rPr lang="en-IN" sz="2800" u="sng" dirty="0" err="1"/>
              <a:t>assertNotNull</a:t>
            </a:r>
            <a:r>
              <a:rPr lang="en-IN" sz="2800" u="sng" dirty="0"/>
              <a:t>	</a:t>
            </a:r>
            <a:r>
              <a:rPr lang="en-IN" sz="2800" dirty="0"/>
              <a:t>	# </a:t>
            </a:r>
            <a:r>
              <a:rPr lang="en-IN" sz="2800" u="sng" dirty="0" err="1"/>
              <a:t>assertTrue</a:t>
            </a:r>
            <a:endParaRPr lang="en-IN" sz="2800" u="sng" dirty="0"/>
          </a:p>
          <a:p>
            <a:r>
              <a:rPr lang="en-IN" sz="2800" dirty="0"/>
              <a:t># </a:t>
            </a:r>
            <a:r>
              <a:rPr lang="en-IN" sz="2800" u="sng" dirty="0" err="1"/>
              <a:t>assertNull</a:t>
            </a:r>
            <a:r>
              <a:rPr lang="en-IN" sz="2800" u="sng" dirty="0"/>
              <a:t>	</a:t>
            </a:r>
            <a:r>
              <a:rPr lang="en-IN" sz="2800" dirty="0"/>
              <a:t>		# </a:t>
            </a:r>
            <a:r>
              <a:rPr lang="en-IN" sz="2800" u="sng" dirty="0" err="1"/>
              <a:t>assertFalse</a:t>
            </a:r>
            <a:endParaRPr lang="en-IN" sz="2800" u="sng" dirty="0"/>
          </a:p>
          <a:p>
            <a:br>
              <a:rPr lang="en-IN" dirty="0"/>
            </a:br>
            <a:endParaRPr lang="en-IN" dirty="0"/>
          </a:p>
        </p:txBody>
      </p:sp>
    </p:spTree>
    <p:extLst>
      <p:ext uri="{BB962C8B-B14F-4D97-AF65-F5344CB8AC3E}">
        <p14:creationId xmlns:p14="http://schemas.microsoft.com/office/powerpoint/2010/main" val="3850148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99D09-E52C-B1A1-0A35-B72DA8A55864}"/>
              </a:ext>
            </a:extLst>
          </p:cNvPr>
          <p:cNvSpPr>
            <a:spLocks noGrp="1"/>
          </p:cNvSpPr>
          <p:nvPr>
            <p:ph type="title"/>
          </p:nvPr>
        </p:nvSpPr>
        <p:spPr>
          <a:xfrm>
            <a:off x="1300034" y="-238335"/>
            <a:ext cx="5934508" cy="1639886"/>
          </a:xfrm>
        </p:spPr>
        <p:txBody>
          <a:bodyPr/>
          <a:lstStyle/>
          <a:p>
            <a:r>
              <a:rPr lang="en-IN" b="1" u="sng" dirty="0"/>
              <a:t>Dependencies</a:t>
            </a:r>
            <a:r>
              <a:rPr lang="en-IN" u="sng" dirty="0"/>
              <a:t> </a:t>
            </a:r>
          </a:p>
        </p:txBody>
      </p:sp>
      <p:sp>
        <p:nvSpPr>
          <p:cNvPr id="3" name="Picture Placeholder 2">
            <a:extLst>
              <a:ext uri="{FF2B5EF4-FFF2-40B4-BE49-F238E27FC236}">
                <a16:creationId xmlns:a16="http://schemas.microsoft.com/office/drawing/2014/main" id="{BE93375C-2246-6D61-82FE-CB579FFA6A51}"/>
              </a:ext>
            </a:extLst>
          </p:cNvPr>
          <p:cNvSpPr>
            <a:spLocks noGrp="1"/>
          </p:cNvSpPr>
          <p:nvPr>
            <p:ph type="pic" idx="1"/>
          </p:nvPr>
        </p:nvSpPr>
        <p:spPr>
          <a:xfrm flipV="1">
            <a:off x="11569959" y="5791197"/>
            <a:ext cx="93306" cy="45719"/>
          </a:xfrm>
        </p:spPr>
        <p:txBody>
          <a:bodyPr>
            <a:normAutofit fontScale="25000" lnSpcReduction="20000"/>
          </a:bodyPr>
          <a:lstStyle/>
          <a:p>
            <a:endParaRPr lang="en-IN" dirty="0"/>
          </a:p>
        </p:txBody>
      </p:sp>
      <p:sp>
        <p:nvSpPr>
          <p:cNvPr id="4" name="Text Placeholder 3">
            <a:extLst>
              <a:ext uri="{FF2B5EF4-FFF2-40B4-BE49-F238E27FC236}">
                <a16:creationId xmlns:a16="http://schemas.microsoft.com/office/drawing/2014/main" id="{9AB7729D-09A1-3F2C-6718-E17B41EBD341}"/>
              </a:ext>
            </a:extLst>
          </p:cNvPr>
          <p:cNvSpPr>
            <a:spLocks noGrp="1"/>
          </p:cNvSpPr>
          <p:nvPr>
            <p:ph type="body" sz="half" idx="2"/>
          </p:nvPr>
        </p:nvSpPr>
        <p:spPr>
          <a:xfrm>
            <a:off x="1094757" y="1659914"/>
            <a:ext cx="9794067" cy="3898020"/>
          </a:xfrm>
        </p:spPr>
        <p:txBody>
          <a:bodyPr>
            <a:noAutofit/>
          </a:bodyPr>
          <a:lstStyle/>
          <a:p>
            <a:r>
              <a:rPr lang="en-US" sz="2400" dirty="0"/>
              <a:t>• Dependencies are for test methods to be invoked in a certain order</a:t>
            </a:r>
          </a:p>
          <a:p>
            <a:r>
              <a:rPr lang="en-US" sz="2400" dirty="0"/>
              <a:t>• TestNG allows to specify dependencies either with annotations or in XML.</a:t>
            </a:r>
          </a:p>
          <a:p>
            <a:r>
              <a:rPr lang="en-US" sz="2400" b="1" dirty="0"/>
              <a:t>Two types of Dependencies :</a:t>
            </a:r>
          </a:p>
          <a:p>
            <a:r>
              <a:rPr lang="en-US" sz="2400" dirty="0"/>
              <a:t>• Hard dependencies. All the dependent methods must have run and succeeded for you to run.</a:t>
            </a:r>
          </a:p>
          <a:p>
            <a:r>
              <a:rPr lang="en-US" sz="2400" dirty="0"/>
              <a:t>• Soft dependencies. Dependent method will always be run after the methods you depend on, even if some of them have failed. This is done by adding "</a:t>
            </a:r>
            <a:r>
              <a:rPr lang="en-US" sz="2400" dirty="0" err="1"/>
              <a:t>alwaysRun</a:t>
            </a:r>
            <a:r>
              <a:rPr lang="en-US" sz="2400" dirty="0"/>
              <a:t> =true" in @Test annotation.</a:t>
            </a:r>
            <a:endParaRPr lang="en-IN" sz="2400" dirty="0"/>
          </a:p>
        </p:txBody>
      </p:sp>
    </p:spTree>
    <p:extLst>
      <p:ext uri="{BB962C8B-B14F-4D97-AF65-F5344CB8AC3E}">
        <p14:creationId xmlns:p14="http://schemas.microsoft.com/office/powerpoint/2010/main" val="2340450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0AD9-5843-FAF8-3A83-2FEF8DC3A089}"/>
              </a:ext>
            </a:extLst>
          </p:cNvPr>
          <p:cNvSpPr>
            <a:spLocks noGrp="1"/>
          </p:cNvSpPr>
          <p:nvPr>
            <p:ph type="title"/>
          </p:nvPr>
        </p:nvSpPr>
        <p:spPr/>
        <p:txBody>
          <a:bodyPr/>
          <a:lstStyle/>
          <a:p>
            <a:r>
              <a:rPr lang="en-US" dirty="0"/>
              <a:t>hard dependency</a:t>
            </a:r>
            <a:endParaRPr lang="en-IN" dirty="0"/>
          </a:p>
        </p:txBody>
      </p:sp>
      <p:sp>
        <p:nvSpPr>
          <p:cNvPr id="3" name="Picture Placeholder 2">
            <a:extLst>
              <a:ext uri="{FF2B5EF4-FFF2-40B4-BE49-F238E27FC236}">
                <a16:creationId xmlns:a16="http://schemas.microsoft.com/office/drawing/2014/main" id="{62D9A044-0DA6-6B74-C6B2-76810EACA3FB}"/>
              </a:ext>
            </a:extLst>
          </p:cNvPr>
          <p:cNvSpPr>
            <a:spLocks noGrp="1"/>
          </p:cNvSpPr>
          <p:nvPr>
            <p:ph type="pic" idx="1"/>
          </p:nvPr>
        </p:nvSpPr>
        <p:spPr>
          <a:xfrm flipV="1">
            <a:off x="12008498" y="5673011"/>
            <a:ext cx="298580" cy="163904"/>
          </a:xfrm>
          <a:prstGeom prst="round2DiagRect">
            <a:avLst>
              <a:gd name="adj1" fmla="val 19246"/>
              <a:gd name="adj2" fmla="val 0"/>
            </a:avLst>
          </a:prstGeom>
        </p:spPr>
        <p:txBody>
          <a:bodyPr>
            <a:normAutofit fontScale="25000" lnSpcReduction="20000"/>
          </a:bodyPr>
          <a:lstStyle/>
          <a:p>
            <a:endParaRPr lang="en-IN" dirty="0"/>
          </a:p>
        </p:txBody>
      </p:sp>
      <p:sp>
        <p:nvSpPr>
          <p:cNvPr id="4" name="Text Placeholder 3">
            <a:extLst>
              <a:ext uri="{FF2B5EF4-FFF2-40B4-BE49-F238E27FC236}">
                <a16:creationId xmlns:a16="http://schemas.microsoft.com/office/drawing/2014/main" id="{84F5E93C-9C84-F126-E14B-81EF0077095D}"/>
              </a:ext>
            </a:extLst>
          </p:cNvPr>
          <p:cNvSpPr>
            <a:spLocks noGrp="1"/>
          </p:cNvSpPr>
          <p:nvPr>
            <p:ph type="body" sz="half" idx="2"/>
          </p:nvPr>
        </p:nvSpPr>
        <p:spPr>
          <a:xfrm>
            <a:off x="1076095" y="2295201"/>
            <a:ext cx="9215570" cy="3541714"/>
          </a:xfrm>
        </p:spPr>
        <p:txBody>
          <a:bodyPr/>
          <a:lstStyle/>
          <a:p>
            <a:endParaRPr lang="en-US" dirty="0"/>
          </a:p>
          <a:p>
            <a:r>
              <a:rPr lang="en-US" sz="2400" dirty="0"/>
              <a:t>@Test</a:t>
            </a:r>
          </a:p>
          <a:p>
            <a:r>
              <a:rPr lang="en-US" sz="2400" dirty="0"/>
              <a:t>public void serverStarted0k() {}</a:t>
            </a:r>
          </a:p>
          <a:p>
            <a:r>
              <a:rPr lang="en-US" sz="2400" dirty="0"/>
              <a:t>@Test(dependsOnMethods = {“ </a:t>
            </a:r>
            <a:r>
              <a:rPr lang="en-US" sz="2400" dirty="0" err="1"/>
              <a:t>ServerStartedOk</a:t>
            </a:r>
            <a:r>
              <a:rPr lang="en-US" sz="2400" dirty="0"/>
              <a:t> " }) </a:t>
            </a:r>
          </a:p>
          <a:p>
            <a:r>
              <a:rPr lang="en-US" sz="2400" dirty="0"/>
              <a:t>public void method1() {}</a:t>
            </a:r>
          </a:p>
        </p:txBody>
      </p:sp>
    </p:spTree>
    <p:extLst>
      <p:ext uri="{BB962C8B-B14F-4D97-AF65-F5344CB8AC3E}">
        <p14:creationId xmlns:p14="http://schemas.microsoft.com/office/powerpoint/2010/main" val="1559796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6604-4DAE-4F22-259A-7FD26D007D48}"/>
              </a:ext>
            </a:extLst>
          </p:cNvPr>
          <p:cNvSpPr>
            <a:spLocks noGrp="1"/>
          </p:cNvSpPr>
          <p:nvPr>
            <p:ph type="title"/>
          </p:nvPr>
        </p:nvSpPr>
        <p:spPr>
          <a:xfrm>
            <a:off x="1844026" y="376335"/>
            <a:ext cx="5934508" cy="1639886"/>
          </a:xfrm>
        </p:spPr>
        <p:txBody>
          <a:bodyPr/>
          <a:lstStyle/>
          <a:p>
            <a:r>
              <a:rPr lang="en-IN" b="1" u="sng" dirty="0"/>
              <a:t>Soft dependency</a:t>
            </a:r>
          </a:p>
        </p:txBody>
      </p:sp>
      <p:sp>
        <p:nvSpPr>
          <p:cNvPr id="3" name="Picture Placeholder 2">
            <a:extLst>
              <a:ext uri="{FF2B5EF4-FFF2-40B4-BE49-F238E27FC236}">
                <a16:creationId xmlns:a16="http://schemas.microsoft.com/office/drawing/2014/main" id="{DBF61417-008E-60CA-1234-46DFDE987EDA}"/>
              </a:ext>
            </a:extLst>
          </p:cNvPr>
          <p:cNvSpPr>
            <a:spLocks noGrp="1"/>
          </p:cNvSpPr>
          <p:nvPr>
            <p:ph type="pic" idx="1"/>
          </p:nvPr>
        </p:nvSpPr>
        <p:spPr>
          <a:xfrm flipV="1">
            <a:off x="11490941" y="6192416"/>
            <a:ext cx="45719" cy="96417"/>
          </a:xfrm>
        </p:spPr>
        <p:txBody>
          <a:bodyPr>
            <a:normAutofit fontScale="25000" lnSpcReduction="20000"/>
          </a:bodyPr>
          <a:lstStyle/>
          <a:p>
            <a:endParaRPr lang="en-IN" dirty="0"/>
          </a:p>
        </p:txBody>
      </p:sp>
      <p:sp>
        <p:nvSpPr>
          <p:cNvPr id="4" name="Text Placeholder 3">
            <a:extLst>
              <a:ext uri="{FF2B5EF4-FFF2-40B4-BE49-F238E27FC236}">
                <a16:creationId xmlns:a16="http://schemas.microsoft.com/office/drawing/2014/main" id="{AAF9C0CC-4777-7C88-97AD-D61BBB49C29C}"/>
              </a:ext>
            </a:extLst>
          </p:cNvPr>
          <p:cNvSpPr>
            <a:spLocks noGrp="1"/>
          </p:cNvSpPr>
          <p:nvPr>
            <p:ph type="body" sz="half" idx="2"/>
          </p:nvPr>
        </p:nvSpPr>
        <p:spPr>
          <a:xfrm>
            <a:off x="1141410" y="2211355"/>
            <a:ext cx="6637124" cy="3579845"/>
          </a:xfrm>
        </p:spPr>
        <p:txBody>
          <a:bodyPr>
            <a:normAutofit/>
          </a:bodyPr>
          <a:lstStyle/>
          <a:p>
            <a:endParaRPr lang="en-IN" dirty="0"/>
          </a:p>
          <a:p>
            <a:r>
              <a:rPr lang="en-IN" sz="2800" dirty="0"/>
              <a:t>@Test</a:t>
            </a:r>
          </a:p>
          <a:p>
            <a:r>
              <a:rPr lang="en-IN" sz="2800" dirty="0"/>
              <a:t>public void </a:t>
            </a:r>
            <a:r>
              <a:rPr lang="en-IN" sz="2800" dirty="0" err="1"/>
              <a:t>serverStartedok</a:t>
            </a:r>
            <a:r>
              <a:rPr lang="en-IN" sz="2800" dirty="0"/>
              <a:t>() {}</a:t>
            </a:r>
          </a:p>
          <a:p>
            <a:r>
              <a:rPr lang="en-IN" sz="2800" dirty="0"/>
              <a:t>@Test(dependsOnMethods = { "serverStarted0k" }, </a:t>
            </a:r>
          </a:p>
          <a:p>
            <a:r>
              <a:rPr lang="en-IN" sz="2800" dirty="0" err="1"/>
              <a:t>alwaysRun</a:t>
            </a:r>
            <a:r>
              <a:rPr lang="en-IN" sz="2800" dirty="0"/>
              <a:t> =true) public void method1() {}</a:t>
            </a:r>
          </a:p>
        </p:txBody>
      </p:sp>
    </p:spTree>
    <p:extLst>
      <p:ext uri="{BB962C8B-B14F-4D97-AF65-F5344CB8AC3E}">
        <p14:creationId xmlns:p14="http://schemas.microsoft.com/office/powerpoint/2010/main" val="1345308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01443-A57F-A6ED-0DFD-D947B318FDFE}"/>
              </a:ext>
            </a:extLst>
          </p:cNvPr>
          <p:cNvSpPr>
            <a:spLocks noGrp="1"/>
          </p:cNvSpPr>
          <p:nvPr>
            <p:ph type="title"/>
          </p:nvPr>
        </p:nvSpPr>
        <p:spPr>
          <a:xfrm>
            <a:off x="1051178" y="0"/>
            <a:ext cx="8674394" cy="1396482"/>
          </a:xfrm>
        </p:spPr>
        <p:txBody>
          <a:bodyPr>
            <a:normAutofit/>
          </a:bodyPr>
          <a:lstStyle/>
          <a:p>
            <a:pPr algn="ctr"/>
            <a:r>
              <a:rPr lang="en-IN" sz="4000" b="1" u="sng" dirty="0"/>
              <a:t>Parameterized tests</a:t>
            </a:r>
          </a:p>
        </p:txBody>
      </p:sp>
      <p:sp>
        <p:nvSpPr>
          <p:cNvPr id="3" name="Picture Placeholder 2">
            <a:extLst>
              <a:ext uri="{FF2B5EF4-FFF2-40B4-BE49-F238E27FC236}">
                <a16:creationId xmlns:a16="http://schemas.microsoft.com/office/drawing/2014/main" id="{B422564D-56DA-EB63-86E7-696549D152AC}"/>
              </a:ext>
            </a:extLst>
          </p:cNvPr>
          <p:cNvSpPr>
            <a:spLocks noGrp="1"/>
          </p:cNvSpPr>
          <p:nvPr>
            <p:ph type="pic" idx="1"/>
          </p:nvPr>
        </p:nvSpPr>
        <p:spPr>
          <a:xfrm flipH="1" flipV="1">
            <a:off x="11047410" y="5791200"/>
            <a:ext cx="45719" cy="45719"/>
          </a:xfrm>
        </p:spPr>
        <p:txBody>
          <a:bodyPr>
            <a:normAutofit fontScale="25000" lnSpcReduction="20000"/>
          </a:bodyPr>
          <a:lstStyle/>
          <a:p>
            <a:endParaRPr lang="en-IN" dirty="0"/>
          </a:p>
        </p:txBody>
      </p:sp>
      <p:sp>
        <p:nvSpPr>
          <p:cNvPr id="4" name="Text Placeholder 3">
            <a:extLst>
              <a:ext uri="{FF2B5EF4-FFF2-40B4-BE49-F238E27FC236}">
                <a16:creationId xmlns:a16="http://schemas.microsoft.com/office/drawing/2014/main" id="{E936341C-4ECB-C0B4-E981-7C6B439F472D}"/>
              </a:ext>
            </a:extLst>
          </p:cNvPr>
          <p:cNvSpPr>
            <a:spLocks noGrp="1"/>
          </p:cNvSpPr>
          <p:nvPr>
            <p:ph type="body" sz="half" idx="2"/>
          </p:nvPr>
        </p:nvSpPr>
        <p:spPr>
          <a:xfrm>
            <a:off x="1137295" y="1601755"/>
            <a:ext cx="9860281" cy="3654490"/>
          </a:xfrm>
        </p:spPr>
        <p:txBody>
          <a:bodyPr>
            <a:noAutofit/>
          </a:bodyPr>
          <a:lstStyle/>
          <a:p>
            <a:r>
              <a:rPr lang="en-US" sz="2400" dirty="0"/>
              <a:t>1) In general, it is a good practice, to test your code with different sets of parameters:</a:t>
            </a:r>
          </a:p>
          <a:p>
            <a:r>
              <a:rPr lang="en-US" sz="2400" dirty="0"/>
              <a:t>2) expected values: sqrt(4), sqrt(9),</a:t>
            </a:r>
          </a:p>
          <a:p>
            <a:r>
              <a:rPr lang="en-US" sz="2400" dirty="0"/>
              <a:t>boundary values: sqrt(0),</a:t>
            </a:r>
          </a:p>
          <a:p>
            <a:r>
              <a:rPr lang="en-US" sz="2400" dirty="0"/>
              <a:t>strange/unexpected values: sqrt(-1), sqrt(3)</a:t>
            </a:r>
          </a:p>
          <a:p>
            <a:r>
              <a:rPr lang="en-US" sz="2400" dirty="0"/>
              <a:t>3) Parameterized tests are very simple with TestNG</a:t>
            </a:r>
          </a:p>
          <a:p>
            <a:r>
              <a:rPr lang="en-US" sz="2400" dirty="0"/>
              <a:t>4) You can have as many data providers in one class as you wish. You can reuse them (call them from other classes), and you can make them "lazy", so each set of parameters is created when required.</a:t>
            </a:r>
            <a:endParaRPr lang="en-IN" sz="2400" dirty="0"/>
          </a:p>
        </p:txBody>
      </p:sp>
    </p:spTree>
    <p:extLst>
      <p:ext uri="{BB962C8B-B14F-4D97-AF65-F5344CB8AC3E}">
        <p14:creationId xmlns:p14="http://schemas.microsoft.com/office/powerpoint/2010/main" val="23717297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240</TotalTime>
  <Words>595</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Tw Cen MT</vt:lpstr>
      <vt:lpstr>Circuit</vt:lpstr>
      <vt:lpstr>                   testng </vt:lpstr>
      <vt:lpstr>What is TestNG?</vt:lpstr>
      <vt:lpstr>aNnotation </vt:lpstr>
      <vt:lpstr>aNnotation</vt:lpstr>
      <vt:lpstr>Assertion </vt:lpstr>
      <vt:lpstr>Dependencies </vt:lpstr>
      <vt:lpstr>hard dependency</vt:lpstr>
      <vt:lpstr>Soft dependency</vt:lpstr>
      <vt:lpstr>Parameterized tests</vt:lpstr>
      <vt:lpstr>Exceptions</vt:lpstr>
      <vt:lpstr>Test Groups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testng </dc:title>
  <dc:creator>swaroop avhale</dc:creator>
  <cp:lastModifiedBy>swaroop avhale</cp:lastModifiedBy>
  <cp:revision>2</cp:revision>
  <dcterms:created xsi:type="dcterms:W3CDTF">2023-09-30T04:25:52Z</dcterms:created>
  <dcterms:modified xsi:type="dcterms:W3CDTF">2023-09-30T10:20:15Z</dcterms:modified>
</cp:coreProperties>
</file>