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288000" cy="10287000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Montserrat 1 Ultra-Bold" charset="0"/>
      <p:regular r:id="rId14"/>
    </p:embeddedFont>
    <p:embeddedFont>
      <p:font typeface="Montserrat 2 Bold" charset="0"/>
      <p:regular r:id="rId15"/>
    </p:embeddedFont>
    <p:embeddedFont>
      <p:font typeface="Montserrat Classic" charset="0"/>
      <p:regular r:id="rId16"/>
    </p:embeddedFont>
    <p:embeddedFont>
      <p:font typeface="Montserrat 1 Bold" charset="0"/>
      <p:regular r:id="rId17"/>
    </p:embeddedFont>
    <p:embeddedFont>
      <p:font typeface="Montserrat 1 Semi-Bold" charset="0"/>
      <p:regular r:id="rId18"/>
    </p:embeddedFont>
    <p:embeddedFont>
      <p:font typeface="Montserrat 1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5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0981">
            <a:off x="1994369" y="7063422"/>
            <a:ext cx="2676205" cy="578729"/>
          </a:xfrm>
          <a:custGeom>
            <a:avLst/>
            <a:gdLst/>
            <a:ahLst/>
            <a:cxnLst/>
            <a:rect l="l" t="t" r="r" b="b"/>
            <a:pathLst>
              <a:path w="2676205" h="578729">
                <a:moveTo>
                  <a:pt x="0" y="0"/>
                </a:moveTo>
                <a:lnTo>
                  <a:pt x="2676205" y="0"/>
                </a:lnTo>
                <a:lnTo>
                  <a:pt x="2676205" y="578729"/>
                </a:lnTo>
                <a:lnTo>
                  <a:pt x="0" y="57872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64602" y="2141553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8805" y="0"/>
            <a:ext cx="1919790" cy="1919790"/>
            <a:chOff x="0" y="0"/>
            <a:chExt cx="2559720" cy="255972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559720" cy="2559720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78787" tIns="78787" rIns="78787" bIns="78787" rtlCol="0" anchor="ctr"/>
              <a:lstStyle/>
              <a:p>
                <a:pPr algn="ctr">
                  <a:lnSpc>
                    <a:spcPts val="207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49459" y="118343"/>
              <a:ext cx="2460802" cy="2323035"/>
            </a:xfrm>
            <a:custGeom>
              <a:avLst/>
              <a:gdLst/>
              <a:ahLst/>
              <a:cxnLst/>
              <a:rect l="l" t="t" r="r" b="b"/>
              <a:pathLst>
                <a:path w="2460802" h="2323035">
                  <a:moveTo>
                    <a:pt x="0" y="0"/>
                  </a:moveTo>
                  <a:lnTo>
                    <a:pt x="2460802" y="0"/>
                  </a:lnTo>
                  <a:lnTo>
                    <a:pt x="2460802" y="2323035"/>
                  </a:lnTo>
                  <a:lnTo>
                    <a:pt x="0" y="23230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5532712" y="-36479"/>
            <a:ext cx="2755288" cy="1992749"/>
          </a:xfrm>
          <a:custGeom>
            <a:avLst/>
            <a:gdLst/>
            <a:ahLst/>
            <a:cxnLst/>
            <a:rect l="l" t="t" r="r" b="b"/>
            <a:pathLst>
              <a:path w="2755288" h="1992749">
                <a:moveTo>
                  <a:pt x="0" y="0"/>
                </a:moveTo>
                <a:lnTo>
                  <a:pt x="2755288" y="0"/>
                </a:lnTo>
                <a:lnTo>
                  <a:pt x="2755288" y="1992748"/>
                </a:lnTo>
                <a:lnTo>
                  <a:pt x="0" y="19927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9203" b="-1906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0" y="-26575"/>
            <a:ext cx="18288000" cy="938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09"/>
              </a:lnSpc>
              <a:spcBef>
                <a:spcPct val="0"/>
              </a:spcBef>
            </a:pPr>
            <a:r>
              <a:rPr lang="en-US" sz="5435" b="1" u="none" strike="noStrike">
                <a:solidFill>
                  <a:srgbClr val="3677DF"/>
                </a:solidFill>
                <a:latin typeface="Montserrat 1 Ultra-Bold"/>
                <a:ea typeface="Montserrat 1 Ultra-Bold"/>
                <a:cs typeface="Montserrat 1 Ultra-Bold"/>
                <a:sym typeface="Montserrat 1 Ultra-Bold"/>
              </a:rPr>
              <a:t>GLOBAL ACADEMY OF TECHNOLOGY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47364" y="1000125"/>
            <a:ext cx="10193271" cy="504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7"/>
              </a:lnSpc>
              <a:spcBef>
                <a:spcPct val="0"/>
              </a:spcBef>
            </a:pPr>
            <a:r>
              <a:rPr lang="en-US" sz="1497" b="1">
                <a:solidFill>
                  <a:srgbClr val="000000"/>
                </a:solidFill>
                <a:latin typeface="Montserrat 2 Bold"/>
                <a:ea typeface="Montserrat 2 Bold"/>
                <a:cs typeface="Montserrat 2 Bold"/>
                <a:sym typeface="Montserrat 2 Bold"/>
              </a:rPr>
              <a:t>An Autonomous Institute, Affiliated to VTU Belagavi, Approved by AICTE, Accredited by NAAC with "A" Grade, Ideal Homes Township, Rajarajeshwari Nagar, Bengaluru-560098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5648639"/>
            <a:ext cx="2697652" cy="16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8"/>
              </a:lnSpc>
              <a:spcBef>
                <a:spcPct val="0"/>
              </a:spcBef>
            </a:pPr>
            <a:r>
              <a:rPr lang="en-US" sz="1384" u="none" strike="noStrike" spc="182">
                <a:solidFill>
                  <a:srgbClr val="3677D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# BEYOND INNOVATION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6886887" y="2449830"/>
            <a:ext cx="4514225" cy="2938202"/>
          </a:xfrm>
          <a:custGeom>
            <a:avLst/>
            <a:gdLst/>
            <a:ahLst/>
            <a:cxnLst/>
            <a:rect l="l" t="t" r="r" b="b"/>
            <a:pathLst>
              <a:path w="4514225" h="2938202">
                <a:moveTo>
                  <a:pt x="0" y="0"/>
                </a:moveTo>
                <a:lnTo>
                  <a:pt x="4514226" y="0"/>
                </a:lnTo>
                <a:lnTo>
                  <a:pt x="4514226" y="2938202"/>
                </a:lnTo>
                <a:lnTo>
                  <a:pt x="0" y="29382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824" t="-11609" r="-20943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99026" y="5185908"/>
            <a:ext cx="4516042" cy="380100"/>
          </a:xfrm>
          <a:custGeom>
            <a:avLst/>
            <a:gdLst/>
            <a:ahLst/>
            <a:cxnLst/>
            <a:rect l="l" t="t" r="r" b="b"/>
            <a:pathLst>
              <a:path w="4516042" h="380100">
                <a:moveTo>
                  <a:pt x="0" y="0"/>
                </a:moveTo>
                <a:lnTo>
                  <a:pt x="4516042" y="0"/>
                </a:lnTo>
                <a:lnTo>
                  <a:pt x="4516042" y="380100"/>
                </a:lnTo>
                <a:lnTo>
                  <a:pt x="0" y="380100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0915068" y="4965008"/>
            <a:ext cx="973906" cy="846047"/>
          </a:xfrm>
          <a:custGeom>
            <a:avLst/>
            <a:gdLst/>
            <a:ahLst/>
            <a:cxnLst/>
            <a:rect l="l" t="t" r="r" b="b"/>
            <a:pathLst>
              <a:path w="973906" h="846047">
                <a:moveTo>
                  <a:pt x="0" y="0"/>
                </a:moveTo>
                <a:lnTo>
                  <a:pt x="973906" y="0"/>
                </a:lnTo>
                <a:lnTo>
                  <a:pt x="973906" y="846047"/>
                </a:lnTo>
                <a:lnTo>
                  <a:pt x="0" y="846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6" name="Group 16"/>
          <p:cNvGrpSpPr/>
          <p:nvPr/>
        </p:nvGrpSpPr>
        <p:grpSpPr>
          <a:xfrm>
            <a:off x="594304" y="6173005"/>
            <a:ext cx="17693697" cy="1197484"/>
            <a:chOff x="0" y="0"/>
            <a:chExt cx="23591596" cy="159664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591596" cy="1596644"/>
            </a:xfrm>
            <a:custGeom>
              <a:avLst/>
              <a:gdLst/>
              <a:ahLst/>
              <a:cxnLst/>
              <a:rect l="l" t="t" r="r" b="b"/>
              <a:pathLst>
                <a:path w="23591596" h="1596644">
                  <a:moveTo>
                    <a:pt x="0" y="0"/>
                  </a:moveTo>
                  <a:lnTo>
                    <a:pt x="23591596" y="0"/>
                  </a:lnTo>
                  <a:lnTo>
                    <a:pt x="23591596" y="1596644"/>
                  </a:lnTo>
                  <a:lnTo>
                    <a:pt x="0" y="15966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19051"/>
              <a:ext cx="23591595" cy="157759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ts val="7019"/>
                </a:lnSpc>
                <a:spcBef>
                  <a:spcPct val="0"/>
                </a:spcBef>
              </a:pPr>
              <a:r>
                <a:rPr lang="en-US" sz="6000" b="1" u="none" strike="noStrike" dirty="0">
                  <a:solidFill>
                    <a:srgbClr val="2254C5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Project </a:t>
              </a:r>
              <a:r>
                <a:rPr lang="en-US" sz="6000" b="1" u="none" strike="noStrike" dirty="0" smtClean="0">
                  <a:solidFill>
                    <a:srgbClr val="2254C5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Title: </a:t>
              </a:r>
              <a:r>
                <a:rPr lang="en-US" sz="4800" b="1" dirty="0" smtClean="0">
                  <a:solidFill>
                    <a:srgbClr val="000000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Campus Cart: Buy, Sell, and Swap</a:t>
              </a:r>
              <a:endParaRPr lang="en-US" sz="4800" b="1" u="none" strike="noStrike" dirty="0">
                <a:solidFill>
                  <a:srgbClr val="000000"/>
                </a:solidFill>
                <a:latin typeface="Montserrat 1 Bold"/>
                <a:ea typeface="Montserrat 1 Bold"/>
                <a:cs typeface="Montserrat 1 Bold"/>
                <a:sym typeface="Montserrat 1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94304" y="7666325"/>
            <a:ext cx="14340896" cy="2312289"/>
            <a:chOff x="0" y="0"/>
            <a:chExt cx="10936616" cy="308305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936616" cy="3083052"/>
            </a:xfrm>
            <a:custGeom>
              <a:avLst/>
              <a:gdLst/>
              <a:ahLst/>
              <a:cxnLst/>
              <a:rect l="l" t="t" r="r" b="b"/>
              <a:pathLst>
                <a:path w="10936616" h="3083052">
                  <a:moveTo>
                    <a:pt x="0" y="0"/>
                  </a:moveTo>
                  <a:lnTo>
                    <a:pt x="10936616" y="0"/>
                  </a:lnTo>
                  <a:lnTo>
                    <a:pt x="10936616" y="3083052"/>
                  </a:lnTo>
                  <a:lnTo>
                    <a:pt x="0" y="3083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0936616" cy="31687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30"/>
                </a:lnSpc>
              </a:pPr>
              <a:r>
                <a:rPr lang="en-US" sz="3000" b="1" spc="344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Name: </a:t>
              </a:r>
              <a:r>
                <a:rPr lang="en-US" sz="3000" b="1" spc="344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The Phoenix Coders</a:t>
              </a:r>
              <a:endParaRPr lang="en-US" sz="3000" b="1" spc="344" dirty="0">
                <a:solidFill>
                  <a:srgbClr val="000000"/>
                </a:solidFill>
                <a:latin typeface="Montserrat 1 Semi-Bold"/>
                <a:ea typeface="Montserrat 1 Semi-Bold"/>
                <a:cs typeface="Montserrat 1 Semi-Bold"/>
                <a:sym typeface="Montserrat 1 Semi-Bold"/>
              </a:endParaRPr>
            </a:p>
            <a:p>
              <a:pPr algn="l">
                <a:lnSpc>
                  <a:spcPts val="4530"/>
                </a:lnSpc>
              </a:pPr>
              <a:r>
                <a:rPr lang="en-US" sz="3000" b="1" spc="344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Number</a:t>
              </a:r>
              <a:r>
                <a:rPr lang="en-US" sz="3000" b="1" spc="344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: HAL 43</a:t>
              </a:r>
              <a:endParaRPr lang="en-US" sz="3000" b="1" spc="344" dirty="0">
                <a:solidFill>
                  <a:srgbClr val="000000"/>
                </a:solidFill>
                <a:latin typeface="Montserrat 1 Semi-Bold"/>
                <a:ea typeface="Montserrat 1 Semi-Bold"/>
                <a:cs typeface="Montserrat 1 Semi-Bold"/>
                <a:sym typeface="Montserrat 1 Semi-Bold"/>
              </a:endParaRPr>
            </a:p>
            <a:p>
              <a:pPr algn="l">
                <a:lnSpc>
                  <a:spcPts val="4530"/>
                </a:lnSpc>
              </a:pPr>
              <a:r>
                <a:rPr lang="en-US" sz="3000" b="1" spc="286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Members: </a:t>
              </a:r>
              <a:r>
                <a:rPr lang="en-US" sz="2800" b="1" spc="286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Satyam K J, Swaroop VP , </a:t>
              </a:r>
              <a:r>
                <a:rPr lang="en-US" sz="2800" b="1" spc="286" dirty="0" err="1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Aashita</a:t>
              </a:r>
              <a:r>
                <a:rPr lang="en-US" sz="2800" b="1" spc="286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 P , </a:t>
              </a:r>
              <a:r>
                <a:rPr lang="en-US" sz="2800" b="1" spc="286" dirty="0" err="1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Jagruti</a:t>
              </a:r>
              <a:r>
                <a:rPr lang="en-US" sz="2800" b="1" spc="286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 S M</a:t>
              </a:r>
              <a:endParaRPr lang="en-US" sz="3000" b="1" spc="286" dirty="0">
                <a:solidFill>
                  <a:srgbClr val="000000"/>
                </a:solidFill>
                <a:latin typeface="Montserrat 1 Semi-Bold"/>
                <a:ea typeface="Montserrat 1 Semi-Bold"/>
                <a:cs typeface="Montserrat 1 Semi-Bold"/>
                <a:sym typeface="Montserrat 1 Semi-Bold"/>
              </a:endParaRPr>
            </a:p>
            <a:p>
              <a:pPr algn="l">
                <a:lnSpc>
                  <a:spcPts val="4530"/>
                </a:lnSpc>
              </a:pPr>
              <a:r>
                <a:rPr lang="en-US" sz="3000" b="1" spc="269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College Name</a:t>
              </a:r>
              <a:r>
                <a:rPr lang="en-US" sz="3000" b="1" spc="269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: Global Academy of Technology</a:t>
              </a:r>
              <a:endParaRPr lang="en-US" sz="3000" b="1" spc="269" dirty="0">
                <a:solidFill>
                  <a:srgbClr val="000000"/>
                </a:solidFill>
                <a:latin typeface="Montserrat 1 Semi-Bold"/>
                <a:ea typeface="Montserrat 1 Semi-Bold"/>
                <a:cs typeface="Montserrat 1 Semi-Bold"/>
                <a:sym typeface="Montserrat 1 Semi-Bold"/>
              </a:endParaRPr>
            </a:p>
          </p:txBody>
        </p:sp>
      </p:grpSp>
      <p:sp>
        <p:nvSpPr>
          <p:cNvPr id="28" name="Freeform 28"/>
          <p:cNvSpPr/>
          <p:nvPr/>
        </p:nvSpPr>
        <p:spPr>
          <a:xfrm>
            <a:off x="15280539" y="7760037"/>
            <a:ext cx="3007461" cy="2996525"/>
          </a:xfrm>
          <a:custGeom>
            <a:avLst/>
            <a:gdLst/>
            <a:ahLst/>
            <a:cxnLst/>
            <a:rect l="l" t="t" r="r" b="b"/>
            <a:pathLst>
              <a:path w="3007461" h="2996525">
                <a:moveTo>
                  <a:pt x="0" y="0"/>
                </a:moveTo>
                <a:lnTo>
                  <a:pt x="3007461" y="0"/>
                </a:lnTo>
                <a:lnTo>
                  <a:pt x="3007461" y="2996526"/>
                </a:lnTo>
                <a:lnTo>
                  <a:pt x="0" y="299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413722" y="2598634"/>
            <a:ext cx="4589173" cy="3212421"/>
          </a:xfrm>
          <a:custGeom>
            <a:avLst/>
            <a:gdLst/>
            <a:ahLst/>
            <a:cxnLst/>
            <a:rect l="l" t="t" r="r" b="b"/>
            <a:pathLst>
              <a:path w="4589173" h="3212421">
                <a:moveTo>
                  <a:pt x="0" y="0"/>
                </a:moveTo>
                <a:lnTo>
                  <a:pt x="4589173" y="0"/>
                </a:lnTo>
                <a:lnTo>
                  <a:pt x="4589173" y="3212421"/>
                </a:lnTo>
                <a:lnTo>
                  <a:pt x="0" y="3212421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0111" y="4381500"/>
            <a:ext cx="8661955" cy="5669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 smtClean="0"/>
              <a:t>Challenges Faced by Students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Difficulty in </a:t>
            </a:r>
            <a:r>
              <a:rPr lang="en-US" sz="2400" b="1" dirty="0" smtClean="0"/>
              <a:t>acquiring and disposing</a:t>
            </a:r>
            <a:r>
              <a:rPr lang="en-US" sz="2400" dirty="0" smtClean="0"/>
              <a:t> of items like textbooks, furniture, and gadgets.</a:t>
            </a:r>
          </a:p>
          <a:p>
            <a:pPr lvl="1"/>
            <a:r>
              <a:rPr lang="en-US" sz="2400" dirty="0" smtClean="0"/>
              <a:t>Results in </a:t>
            </a:r>
            <a:r>
              <a:rPr lang="en-US" sz="2400" b="1" dirty="0" smtClean="0"/>
              <a:t>waste</a:t>
            </a:r>
            <a:r>
              <a:rPr lang="en-US" sz="2400" dirty="0" smtClean="0"/>
              <a:t> and </a:t>
            </a:r>
            <a:r>
              <a:rPr lang="en-US" sz="2400" b="1" dirty="0" smtClean="0"/>
              <a:t>unnecessary spending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Key Issues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b="1" dirty="0" smtClean="0"/>
              <a:t>Limited access to affordable second-hand items</a:t>
            </a:r>
            <a:r>
              <a:rPr lang="en-US" sz="2400" dirty="0" smtClean="0"/>
              <a:t>: Struggling to find affordable textbooks, gadgets, and furniture.</a:t>
            </a:r>
          </a:p>
          <a:p>
            <a:pPr lvl="1"/>
            <a:r>
              <a:rPr lang="en-US" sz="2400" b="1" dirty="0" smtClean="0"/>
              <a:t>No centralized platform for exchanging goods</a:t>
            </a:r>
            <a:r>
              <a:rPr lang="en-US" sz="2400" dirty="0" smtClean="0"/>
              <a:t>: Lack of an easy way to buy, sell, or exchange used items on or across campuses.</a:t>
            </a:r>
          </a:p>
          <a:p>
            <a:pPr lvl="1"/>
            <a:r>
              <a:rPr lang="en-US" sz="2400" b="1" dirty="0" smtClean="0"/>
              <a:t>Environmental impact</a:t>
            </a:r>
            <a:r>
              <a:rPr lang="en-US" sz="2400" dirty="0" smtClean="0"/>
              <a:t>: Excessive consumption and waste generation contributing to environmental issues.</a:t>
            </a:r>
          </a:p>
          <a:p>
            <a:r>
              <a:rPr lang="en-US" sz="2400" b="1" dirty="0" smtClean="0"/>
              <a:t>Goal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Create a platform for students to </a:t>
            </a:r>
            <a:r>
              <a:rPr lang="en-US" sz="2400" b="1" dirty="0" smtClean="0"/>
              <a:t>easily buy, sell, and exchange</a:t>
            </a:r>
            <a:r>
              <a:rPr lang="en-US" sz="2400" dirty="0" smtClean="0"/>
              <a:t> second-hand items, reducing waste and financial strain.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388303"/>
            <a:ext cx="8413366" cy="278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51"/>
              </a:lnSpc>
            </a:pPr>
            <a:r>
              <a:rPr lang="en-US" sz="9360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PROBLEM STATEMENT</a:t>
            </a:r>
          </a:p>
        </p:txBody>
      </p:sp>
      <p:sp>
        <p:nvSpPr>
          <p:cNvPr id="4" name="AutoShape 4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2824" t="-11609" r="-209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7" name="Freeform 7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9" name="AutoShape 9"/>
          <p:cNvSpPr/>
          <p:nvPr/>
        </p:nvSpPr>
        <p:spPr>
          <a:xfrm flipV="1">
            <a:off x="0" y="9719678"/>
            <a:ext cx="1302895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7202829" y="902647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19678"/>
            <a:ext cx="1328921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71235" y="1332310"/>
            <a:ext cx="9568716" cy="2134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70"/>
              </a:lnSpc>
            </a:pPr>
            <a:r>
              <a:rPr lang="en-US" sz="12478" b="1" dirty="0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SCOPE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6800" y="3467100"/>
            <a:ext cx="15243576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Scope of the Problem:</a:t>
            </a:r>
          </a:p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Target Audience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: Students needing affordable second-hand goods (textbooks, gadgets, furniture).</a:t>
            </a:r>
          </a:p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Platform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: Centralized online marketplace for posting, browsing, and exchanging used items.</a:t>
            </a:r>
          </a:p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Geographic Scope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: Initially focused on campuses, with potential for expansion to wider student communities.</a:t>
            </a:r>
          </a:p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Environmental Relevance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: Promotes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reuse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recycling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, addressing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overconsumption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waste generation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sz="3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Relevance to Real-World Challenges:</a:t>
            </a:r>
          </a:p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Affordability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: Helps students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save money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 by offering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affordable second-hand items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Waste Reduction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: Reduces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waste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 by promoting the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reuse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 of goods.</a:t>
            </a:r>
          </a:p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Convenience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: Simplifies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buying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selling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exchanging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, improving </a:t>
            </a:r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</a:rPr>
              <a:t>access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 and reducing reliance on external platforms.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7057979" y="145790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719678"/>
            <a:ext cx="1302895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07863" y="1570539"/>
            <a:ext cx="13465012" cy="1676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01"/>
              </a:lnSpc>
            </a:pPr>
            <a:r>
              <a:rPr lang="en-US" sz="9786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SOLUTION REVIEW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3226" y="3467100"/>
            <a:ext cx="15243576" cy="498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 smtClean="0"/>
              <a:t>Centralized Online Marketplace</a:t>
            </a:r>
            <a:r>
              <a:rPr lang="en-US" sz="3600" dirty="0" smtClean="0"/>
              <a:t>: </a:t>
            </a:r>
          </a:p>
          <a:p>
            <a:pPr lvl="1"/>
            <a:r>
              <a:rPr lang="en-US" sz="3600" dirty="0" smtClean="0"/>
              <a:t>Buy, sell, or exchange </a:t>
            </a:r>
            <a:r>
              <a:rPr lang="en-US" sz="3600" b="1" dirty="0" smtClean="0"/>
              <a:t>second-hand items</a:t>
            </a:r>
            <a:r>
              <a:rPr lang="en-US" sz="3600" dirty="0" smtClean="0"/>
              <a:t> (textbooks, gadgets, furniture).</a:t>
            </a:r>
          </a:p>
          <a:p>
            <a:r>
              <a:rPr lang="en-US" sz="3600" b="1" dirty="0" smtClean="0"/>
              <a:t>Key Features</a:t>
            </a:r>
            <a:r>
              <a:rPr lang="en-US" sz="3600" dirty="0" smtClean="0"/>
              <a:t>: </a:t>
            </a:r>
          </a:p>
          <a:p>
            <a:pPr lvl="1"/>
            <a:r>
              <a:rPr lang="en-US" sz="3600" b="1" dirty="0" smtClean="0"/>
              <a:t>Affordable</a:t>
            </a:r>
            <a:r>
              <a:rPr lang="en-US" sz="3600" dirty="0" smtClean="0"/>
              <a:t> access to essential goods for students.</a:t>
            </a:r>
          </a:p>
          <a:p>
            <a:pPr lvl="1"/>
            <a:r>
              <a:rPr lang="en-US" sz="3600" b="1" dirty="0" smtClean="0"/>
              <a:t>Sustainable</a:t>
            </a:r>
            <a:r>
              <a:rPr lang="en-US" sz="3600" dirty="0" smtClean="0"/>
              <a:t> by promoting </a:t>
            </a:r>
            <a:r>
              <a:rPr lang="en-US" sz="3600" b="1" dirty="0" smtClean="0"/>
              <a:t>reuse</a:t>
            </a:r>
            <a:r>
              <a:rPr lang="en-US" sz="3600" dirty="0" smtClean="0"/>
              <a:t> and reducing waste.</a:t>
            </a:r>
          </a:p>
          <a:p>
            <a:pPr lvl="1"/>
            <a:r>
              <a:rPr lang="en-US" sz="3600" b="1" dirty="0" smtClean="0"/>
              <a:t>Convenient</a:t>
            </a:r>
            <a:r>
              <a:rPr lang="en-US" sz="3600" dirty="0" smtClean="0"/>
              <a:t> platform for </a:t>
            </a:r>
            <a:r>
              <a:rPr lang="en-US" sz="3600" smtClean="0"/>
              <a:t>easy </a:t>
            </a:r>
            <a:r>
              <a:rPr lang="en-US" sz="3600" smtClean="0"/>
              <a:t>communications</a:t>
            </a:r>
            <a:r>
              <a:rPr lang="en-US" sz="3600" smtClean="0"/>
              <a:t>.</a:t>
            </a:r>
            <a:endParaRPr lang="en-US" sz="3600" dirty="0" smtClean="0"/>
          </a:p>
          <a:p>
            <a:r>
              <a:rPr lang="en-US" sz="3600" b="1" dirty="0" smtClean="0"/>
              <a:t>Community Impact</a:t>
            </a:r>
            <a:r>
              <a:rPr lang="en-US" sz="3600" dirty="0" smtClean="0"/>
              <a:t>: </a:t>
            </a:r>
          </a:p>
          <a:p>
            <a:pPr lvl="1"/>
            <a:r>
              <a:rPr lang="en-US" sz="3600" dirty="0" smtClean="0"/>
              <a:t>Fosters a sense of </a:t>
            </a:r>
            <a:r>
              <a:rPr lang="en-US" sz="3600" b="1" dirty="0" smtClean="0"/>
              <a:t>community</a:t>
            </a:r>
            <a:r>
              <a:rPr lang="en-US" sz="3600" dirty="0" smtClean="0"/>
              <a:t> by connecting students within their environment.</a:t>
            </a:r>
            <a:endParaRPr lang="en-US" sz="3600" dirty="0"/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3556710" y="130395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71235" y="1938359"/>
            <a:ext cx="14901040" cy="117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84"/>
              </a:lnSpc>
            </a:pPr>
            <a:r>
              <a:rPr lang="en-US" sz="8963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TECHNICAL APPROACH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719678"/>
            <a:ext cx="13394309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914400" y="3301383"/>
            <a:ext cx="15243576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000" b="1" dirty="0" smtClean="0"/>
              <a:t>Technologies and Tools:</a:t>
            </a:r>
          </a:p>
          <a:p>
            <a:r>
              <a:rPr lang="en-US" sz="3000" b="1" dirty="0" smtClean="0"/>
              <a:t>Frontend</a:t>
            </a:r>
            <a:r>
              <a:rPr lang="en-US" sz="3000" dirty="0" smtClean="0"/>
              <a:t>: </a:t>
            </a:r>
          </a:p>
          <a:p>
            <a:pPr lvl="1"/>
            <a:r>
              <a:rPr lang="en-US" sz="3000" b="1" dirty="0" smtClean="0"/>
              <a:t>HTML, CSS, JavaScript</a:t>
            </a:r>
            <a:r>
              <a:rPr lang="en-US" sz="3000" dirty="0" smtClean="0"/>
              <a:t>: For building the user interface, ensuring a responsive and interactive design.</a:t>
            </a:r>
          </a:p>
          <a:p>
            <a:r>
              <a:rPr lang="en-US" sz="3000" b="1" dirty="0" smtClean="0"/>
              <a:t>Backend</a:t>
            </a:r>
            <a:r>
              <a:rPr lang="en-US" sz="3000" dirty="0" smtClean="0"/>
              <a:t>: </a:t>
            </a:r>
          </a:p>
          <a:p>
            <a:pPr lvl="1"/>
            <a:r>
              <a:rPr lang="en-US" sz="3000" b="1" dirty="0" smtClean="0"/>
              <a:t>Node.js &amp; Express</a:t>
            </a:r>
            <a:r>
              <a:rPr lang="en-US" sz="3000" dirty="0" smtClean="0"/>
              <a:t>: For creating the server and handling requests, routing, and business logic.</a:t>
            </a:r>
          </a:p>
          <a:p>
            <a:r>
              <a:rPr lang="en-US" sz="3000" b="1" dirty="0" smtClean="0"/>
              <a:t>Database</a:t>
            </a:r>
            <a:r>
              <a:rPr lang="en-US" sz="3000" dirty="0" smtClean="0"/>
              <a:t>: </a:t>
            </a:r>
          </a:p>
          <a:p>
            <a:pPr lvl="1"/>
            <a:r>
              <a:rPr lang="en-US" sz="3000" b="1" dirty="0" err="1" smtClean="0"/>
              <a:t>MongoDB</a:t>
            </a:r>
            <a:r>
              <a:rPr lang="en-US" sz="3000" b="1" dirty="0" smtClean="0"/>
              <a:t> (Mongoose)</a:t>
            </a:r>
            <a:r>
              <a:rPr lang="en-US" sz="3000" dirty="0" smtClean="0"/>
              <a:t>: For storing user data, item listings, and transactions.</a:t>
            </a:r>
          </a:p>
          <a:p>
            <a:r>
              <a:rPr lang="en-US" sz="3000" b="1" dirty="0" smtClean="0"/>
              <a:t>Authentication &amp; Email</a:t>
            </a:r>
            <a:r>
              <a:rPr lang="en-US" sz="3000" dirty="0" smtClean="0"/>
              <a:t>: </a:t>
            </a:r>
          </a:p>
          <a:p>
            <a:pPr lvl="1"/>
            <a:r>
              <a:rPr lang="en-US" sz="3000" b="1" dirty="0" smtClean="0"/>
              <a:t>SMTP (Gmail)</a:t>
            </a:r>
            <a:r>
              <a:rPr lang="en-US" sz="3000" dirty="0" smtClean="0"/>
              <a:t>: For sending email notifications and handling user registration/login.</a:t>
            </a:r>
          </a:p>
          <a:p>
            <a:r>
              <a:rPr lang="en-US" sz="3000" dirty="0" smtClean="0"/>
              <a:t>This tech stack will enable the development of a scalable, efficient, and user-friendly platform.</a:t>
            </a:r>
            <a:endParaRPr lang="en-US" sz="3000" dirty="0"/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5448387" y="129077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71235" y="1163470"/>
            <a:ext cx="14901040" cy="16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85"/>
              </a:lnSpc>
            </a:pPr>
            <a:r>
              <a:rPr lang="en-US" sz="9489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IMPACT AND BENEFITS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719678"/>
            <a:ext cx="1348557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66800" y="2628900"/>
            <a:ext cx="15243576" cy="640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b="1" dirty="0" smtClean="0"/>
              <a:t>Impact on Potential Target Group: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Students</a:t>
            </a:r>
            <a:r>
              <a:rPr lang="en-US" sz="3200" dirty="0" smtClean="0"/>
              <a:t>: </a:t>
            </a:r>
          </a:p>
          <a:p>
            <a:pPr lvl="1"/>
            <a:r>
              <a:rPr lang="en-US" sz="3200" b="1" dirty="0" smtClean="0"/>
              <a:t> Affordable access</a:t>
            </a:r>
            <a:r>
              <a:rPr lang="en-US" sz="3200" dirty="0" smtClean="0"/>
              <a:t> to second-hand textbooks, gadgets, and furniture.</a:t>
            </a:r>
          </a:p>
          <a:p>
            <a:pPr lvl="1"/>
            <a:r>
              <a:rPr lang="en-US" sz="3200" b="1" smtClean="0"/>
              <a:t> Easy </a:t>
            </a:r>
            <a:r>
              <a:rPr lang="en-US" sz="3200" b="1" dirty="0" smtClean="0"/>
              <a:t>exchange/selling</a:t>
            </a:r>
            <a:r>
              <a:rPr lang="en-US" sz="3200" dirty="0" smtClean="0"/>
              <a:t> of items they no longer need.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Social Benefits:</a:t>
            </a:r>
          </a:p>
          <a:p>
            <a:r>
              <a:rPr lang="en-US" sz="3200" b="1" dirty="0" smtClean="0"/>
              <a:t>      Community Building</a:t>
            </a:r>
            <a:r>
              <a:rPr lang="en-US" sz="3200" dirty="0" smtClean="0"/>
              <a:t>: Promotes a </a:t>
            </a:r>
            <a:r>
              <a:rPr lang="en-US" sz="3200" b="1" dirty="0" smtClean="0"/>
              <a:t>sharing economy</a:t>
            </a:r>
            <a:r>
              <a:rPr lang="en-US" sz="3200" dirty="0" smtClean="0"/>
              <a:t> among students.</a:t>
            </a:r>
          </a:p>
          <a:p>
            <a:r>
              <a:rPr lang="en-US" sz="3200" b="1" dirty="0" smtClean="0"/>
              <a:t>      Access to Resources</a:t>
            </a:r>
            <a:r>
              <a:rPr lang="en-US" sz="3200" dirty="0" smtClean="0"/>
              <a:t>: Ensures </a:t>
            </a:r>
            <a:r>
              <a:rPr lang="en-US" sz="3200" b="1" dirty="0" smtClean="0"/>
              <a:t>equal access</a:t>
            </a:r>
            <a:r>
              <a:rPr lang="en-US" sz="3200" dirty="0" smtClean="0"/>
              <a:t> to essentials, regardless of financial situation.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Economic Benefits:</a:t>
            </a:r>
          </a:p>
          <a:p>
            <a:r>
              <a:rPr lang="en-US" sz="3200" b="1" dirty="0" smtClean="0"/>
              <a:t>      Cost Savings</a:t>
            </a:r>
            <a:r>
              <a:rPr lang="en-US" sz="3200" dirty="0" smtClean="0"/>
              <a:t>: Students buy/sell at </a:t>
            </a:r>
            <a:r>
              <a:rPr lang="en-US" sz="3200" b="1" dirty="0" smtClean="0"/>
              <a:t>lower prices</a:t>
            </a:r>
            <a:r>
              <a:rPr lang="en-US" sz="3200" dirty="0" smtClean="0"/>
              <a:t>, reducing expenses.</a:t>
            </a:r>
          </a:p>
          <a:p>
            <a:r>
              <a:rPr lang="en-US" sz="3200" b="1" dirty="0" smtClean="0"/>
              <a:t>      Affordable Market</a:t>
            </a:r>
            <a:r>
              <a:rPr lang="en-US" sz="3200" dirty="0" smtClean="0"/>
              <a:t>: Increases </a:t>
            </a:r>
            <a:r>
              <a:rPr lang="en-US" sz="3200" b="1" dirty="0" smtClean="0"/>
              <a:t>accessibility</a:t>
            </a:r>
            <a:r>
              <a:rPr lang="en-US" sz="3200" dirty="0" smtClean="0"/>
              <a:t> of goods through reuse.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Environmental Benefits:</a:t>
            </a:r>
          </a:p>
          <a:p>
            <a:r>
              <a:rPr lang="en-US" sz="3200" b="1" dirty="0" smtClean="0"/>
              <a:t>Waste Reduction</a:t>
            </a:r>
            <a:r>
              <a:rPr lang="en-US" sz="3200" dirty="0" smtClean="0"/>
              <a:t>: Promotes </a:t>
            </a:r>
            <a:r>
              <a:rPr lang="en-US" sz="3200" b="1" dirty="0" smtClean="0"/>
              <a:t>reuse</a:t>
            </a:r>
            <a:r>
              <a:rPr lang="en-US" sz="3200" dirty="0" smtClean="0"/>
              <a:t> and </a:t>
            </a:r>
            <a:r>
              <a:rPr lang="en-US" sz="3200" b="1" dirty="0" smtClean="0"/>
              <a:t>recycling</a:t>
            </a:r>
            <a:r>
              <a:rPr lang="en-US" sz="3200" dirty="0" smtClean="0"/>
              <a:t>, reducing waste.</a:t>
            </a:r>
          </a:p>
          <a:p>
            <a:r>
              <a:rPr lang="en-US" sz="3200" b="1" dirty="0" smtClean="0"/>
              <a:t>Sustainability</a:t>
            </a:r>
            <a:r>
              <a:rPr lang="en-US" sz="3200" dirty="0" smtClean="0"/>
              <a:t>: Minimizes demand for new goods, lowering </a:t>
            </a:r>
            <a:r>
              <a:rPr lang="en-US" sz="3200" b="1" dirty="0" smtClean="0"/>
              <a:t>resource consumption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6061363" y="887364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8" y="0"/>
                </a:lnTo>
                <a:lnTo>
                  <a:pt x="823888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19678"/>
            <a:ext cx="1290179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45688" y="1825018"/>
            <a:ext cx="9899716" cy="1215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12"/>
              </a:lnSpc>
            </a:pPr>
            <a:r>
              <a:rPr lang="en-US" sz="7080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" y="3390900"/>
            <a:ext cx="15243576" cy="5601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Core Problem Addressed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Provides a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centralized marketplace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for students to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buy, sell, and exchange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second-hand items.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Improves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affordability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sustainability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community engagement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Potential for Scaling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Expand to other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student communities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campuses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local communities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Create a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wider peer-to-peer marketplace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Future Improvements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Add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advanced search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ratings/reviews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payment integration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Broader Applications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Adapt the model for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remote workers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eco-conscious buyers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, or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nonprofits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Impact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Sustainability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 Promotes a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circular economy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Reduces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waste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financial strain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for students.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7613239" y="1510812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4330" y="3761200"/>
            <a:ext cx="13059340" cy="248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45"/>
              </a:lnSpc>
            </a:pPr>
            <a:r>
              <a:rPr lang="en-US" sz="14532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9719678"/>
            <a:ext cx="1828800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2824" t="-11609" r="-209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171023" y="8954248"/>
            <a:ext cx="3945954" cy="608104"/>
            <a:chOff x="0" y="0"/>
            <a:chExt cx="5261273" cy="810806"/>
          </a:xfrm>
        </p:grpSpPr>
        <p:sp>
          <p:nvSpPr>
            <p:cNvPr id="7" name="Freeform 7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9" name="Freeform 9"/>
          <p:cNvSpPr/>
          <p:nvPr/>
        </p:nvSpPr>
        <p:spPr>
          <a:xfrm>
            <a:off x="14077058" y="3371947"/>
            <a:ext cx="1596612" cy="1771553"/>
          </a:xfrm>
          <a:custGeom>
            <a:avLst/>
            <a:gdLst/>
            <a:ahLst/>
            <a:cxnLst/>
            <a:rect l="l" t="t" r="r" b="b"/>
            <a:pathLst>
              <a:path w="1596612" h="1771553">
                <a:moveTo>
                  <a:pt x="0" y="0"/>
                </a:moveTo>
                <a:lnTo>
                  <a:pt x="1596612" y="0"/>
                </a:lnTo>
                <a:lnTo>
                  <a:pt x="1596612" y="1771553"/>
                </a:lnTo>
                <a:lnTo>
                  <a:pt x="0" y="1771553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685</Words>
  <Application>Microsoft Office PowerPoint</Application>
  <PresentationFormat>Custom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 1 Ultra-Bold</vt:lpstr>
      <vt:lpstr>Montserrat 2 Bold</vt:lpstr>
      <vt:lpstr>Montserrat Classic</vt:lpstr>
      <vt:lpstr>Montserrat 1 Bold</vt:lpstr>
      <vt:lpstr>Montserrat 1 Semi-Bold</vt:lpstr>
      <vt:lpstr>Montserrat 1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Swaroop</cp:lastModifiedBy>
  <cp:revision>23</cp:revision>
  <dcterms:created xsi:type="dcterms:W3CDTF">2006-08-16T00:00:00Z</dcterms:created>
  <dcterms:modified xsi:type="dcterms:W3CDTF">2025-02-02T16:53:32Z</dcterms:modified>
  <dc:identifier>DAGdwV-d3PM</dc:identifier>
</cp:coreProperties>
</file>