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4" r:id="rId15"/>
    <p:sldId id="273" r:id="rId16"/>
    <p:sldId id="261" r:id="rId17"/>
    <p:sldId id="275" r:id="rId18"/>
    <p:sldId id="260"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A+2nPyMWBN538PGGglQVWG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F36B503-EF93-5FE5-6551-DE280C621AD3}"/>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152FC5C-5BD7-48E9-5083-80DD301010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CFAE6013-98D2-B813-EA1E-4A640E5697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613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408A68E-66CE-B29F-3424-F3D84A6D60B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1B3F78EE-5BAC-1B79-8677-0A7F8DB9A2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A518DFA-DED7-EB31-8A06-73F2B42F17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506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5110551-FED2-8D05-31D1-A775C3CA0A91}"/>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0733934-6985-CF21-422A-C21DA2462F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721637F8-FE2F-B932-D3EB-963DD0EFE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043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3AC736-77C2-E22B-9720-B835C3448616}"/>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27F7FBF-C374-4F7C-C7F1-8F335B660B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16929985-6C30-DA05-11DD-D416C121DB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143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FC3EF2-6E87-5FC5-DE37-55AAE77FA4DF}"/>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D5DC0D8-967A-7B19-5D12-B741F62595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86B3468-C9BC-0946-1450-089622C54A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40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0F15D10-D9B2-9064-7F90-499AAC265F1A}"/>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5DA6641A-8D7E-095C-C6AF-2E5A326B9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D85A6DA9-3500-4FA0-88F5-0A7794E5E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12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635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4EAA64-224C-635E-CDC7-8625CBFEC740}"/>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630C62B-3EC6-745F-B5BF-AC9FBB2529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87149E2F-FAA3-F062-FAF6-A03C0DD0A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23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FA66D6-D634-9370-1EFB-F5B97439CA3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44C9D06-1C49-A972-5F20-2AC0E11FDB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2242FAD7-93DB-1630-F26F-AC0B712BF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68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3CD32DD-99AF-395B-30B8-626ED4404163}"/>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6B8F4DF-7327-BF1F-C495-E38D65A856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9498DC8B-C9F1-6F93-15EE-4849DBC673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68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1A97B4D-1B59-AD08-3B6C-49DFDFE85178}"/>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98621E3-2C05-9030-8690-C44106BC91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BCF1F6E7-CFE4-52C4-5FE7-722A9955CB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24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D3AF125-DB21-6DF1-2B01-FB778DAA9F7A}"/>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8030245-AFB9-4B55-611D-9A818A8D4C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D6F29586-C2E3-6D82-0D8B-F69BC330B8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2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084EFB-F485-8D53-A447-786D36D3C6C0}"/>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12E5605-A4FC-CAC3-2B02-29EDD9BBFF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E60B813-C3CD-C9F3-A7FC-3F6325C8EB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02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nodejs.org/en/docs" TargetMode="External"/><Relationship Id="rId3" Type="http://schemas.openxmlformats.org/officeDocument/2006/relationships/image" Target="../media/image2.jpg"/><Relationship Id="rId7" Type="http://schemas.openxmlformats.org/officeDocument/2006/relationships/hyperlink" Target="https://reactjs.org/docs/getting-started.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expressjs.com/" TargetMode="External"/><Relationship Id="rId5" Type="http://schemas.openxmlformats.org/officeDocument/2006/relationships/hyperlink" Target="https://www.mongodb.com/docs" TargetMode="External"/><Relationship Id="rId4" Type="http://schemas.openxmlformats.org/officeDocument/2006/relationships/hyperlink" Target="https://www.nist.go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5E48F8C0-7038-ACF6-6A49-213260953F5C}"/>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381C289-8DD0-2BE3-1382-934009133982}"/>
              </a:ext>
            </a:extLst>
          </p:cNvPr>
          <p:cNvSpPr txBox="1">
            <a:spLocks noGrp="1"/>
          </p:cNvSpPr>
          <p:nvPr>
            <p:ph type="title"/>
          </p:nvPr>
        </p:nvSpPr>
        <p:spPr>
          <a:xfrm>
            <a:off x="534258" y="309562"/>
            <a:ext cx="2000598"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DFD diagram </a:t>
            </a:r>
            <a:endParaRPr sz="2400" b="1" dirty="0">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A32A48B0-9280-F652-DDCA-0CE9FE4907D8}"/>
              </a:ext>
            </a:extLst>
          </p:cNvPr>
          <p:cNvPicPr>
            <a:picLocks noChangeAspect="1"/>
          </p:cNvPicPr>
          <p:nvPr/>
        </p:nvPicPr>
        <p:blipFill>
          <a:blip r:embed="rId4"/>
          <a:stretch>
            <a:fillRect/>
          </a:stretch>
        </p:blipFill>
        <p:spPr>
          <a:xfrm>
            <a:off x="1382157" y="1447801"/>
            <a:ext cx="8992128" cy="4810759"/>
          </a:xfrm>
          <a:prstGeom prst="rect">
            <a:avLst/>
          </a:prstGeom>
        </p:spPr>
      </p:pic>
    </p:spTree>
    <p:extLst>
      <p:ext uri="{BB962C8B-B14F-4D97-AF65-F5344CB8AC3E}">
        <p14:creationId xmlns:p14="http://schemas.microsoft.com/office/powerpoint/2010/main" val="4289690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4FC2B62-F105-B0D5-C267-8282BB44AF10}"/>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90FF9991-60B8-B9FD-A3B4-52A88A6336A7}"/>
              </a:ext>
            </a:extLst>
          </p:cNvPr>
          <p:cNvSpPr txBox="1">
            <a:spLocks noGrp="1"/>
          </p:cNvSpPr>
          <p:nvPr>
            <p:ph type="title"/>
          </p:nvPr>
        </p:nvSpPr>
        <p:spPr>
          <a:xfrm>
            <a:off x="534258" y="309562"/>
            <a:ext cx="2614056"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Proposed Solution </a:t>
            </a:r>
            <a:endParaRPr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2A921A6C-E466-AA49-D6BE-DEBD85D9C191}"/>
              </a:ext>
            </a:extLst>
          </p:cNvPr>
          <p:cNvSpPr txBox="1"/>
          <p:nvPr/>
        </p:nvSpPr>
        <p:spPr>
          <a:xfrm>
            <a:off x="670560" y="1584127"/>
            <a:ext cx="10139680" cy="4401205"/>
          </a:xfrm>
          <a:prstGeom prst="rect">
            <a:avLst/>
          </a:prstGeom>
          <a:noFill/>
        </p:spPr>
        <p:txBody>
          <a:bodyPr wrap="square">
            <a:spAutoFit/>
          </a:bodyPr>
          <a:lstStyle/>
          <a:p>
            <a:pPr marL="342900" indent="-342900" algn="just">
              <a:buFont typeface="Arial" panose="020B0604020202020204" pitchFamily="34" charset="0"/>
              <a:buChar char="•"/>
            </a:pPr>
            <a:r>
              <a:rPr lang="en-US" sz="2000" b="1" dirty="0">
                <a:latin typeface="Proxima Nova" panose="020B0604020202020204" charset="0"/>
              </a:rPr>
              <a:t>EventEase</a:t>
            </a:r>
            <a:r>
              <a:rPr lang="en-US" sz="2000" dirty="0">
                <a:latin typeface="Proxima Nova" panose="020B0604020202020204" charset="0"/>
              </a:rPr>
              <a:t> provides a comprehensive, one-stop solution for smart and efficient event planning. The platform integrates </a:t>
            </a:r>
            <a:r>
              <a:rPr lang="en-US" sz="2000" b="1" dirty="0">
                <a:latin typeface="Proxima Nova" panose="020B0604020202020204" charset="0"/>
              </a:rPr>
              <a:t>customizable event creation</a:t>
            </a:r>
            <a:r>
              <a:rPr lang="en-US" sz="2000" dirty="0">
                <a:latin typeface="Proxima Nova" panose="020B0604020202020204" charset="0"/>
              </a:rPr>
              <a:t>, </a:t>
            </a:r>
            <a:r>
              <a:rPr lang="en-US" sz="2000" b="1" dirty="0">
                <a:latin typeface="Proxima Nova" panose="020B0604020202020204" charset="0"/>
              </a:rPr>
              <a:t>dynamic guest management</a:t>
            </a:r>
            <a:r>
              <a:rPr lang="en-US" sz="2000" dirty="0">
                <a:latin typeface="Proxima Nova" panose="020B0604020202020204" charset="0"/>
              </a:rPr>
              <a:t>, and </a:t>
            </a:r>
            <a:r>
              <a:rPr lang="en-US" sz="2000" b="1" dirty="0">
                <a:latin typeface="Proxima Nova" panose="020B0604020202020204" charset="0"/>
              </a:rPr>
              <a:t>real-time updates</a:t>
            </a:r>
            <a:r>
              <a:rPr lang="en-US" sz="2000" dirty="0">
                <a:latin typeface="Proxima Nova" panose="020B0604020202020204" charset="0"/>
              </a:rPr>
              <a:t>, eliminating the hassle of manual coordination.</a:t>
            </a:r>
          </a:p>
          <a:p>
            <a:pPr marL="342900" indent="-342900" algn="just">
              <a:buFont typeface="Arial" panose="020B0604020202020204" pitchFamily="34" charset="0"/>
              <a:buChar char="•"/>
            </a:pPr>
            <a:endParaRPr lang="en-US" sz="2000" dirty="0">
              <a:latin typeface="Proxima Nova" panose="020B0604020202020204" charset="0"/>
            </a:endParaRPr>
          </a:p>
          <a:p>
            <a:pPr marL="342900" indent="-342900" algn="just">
              <a:buFont typeface="Arial" panose="020B0604020202020204" pitchFamily="34" charset="0"/>
              <a:buChar char="•"/>
            </a:pPr>
            <a:r>
              <a:rPr lang="en-US" sz="2000" dirty="0">
                <a:latin typeface="Proxima Nova" panose="020B0604020202020204" charset="0"/>
              </a:rPr>
              <a:t>Users can easily create events, choose service packages, and personalize details such as themes, food preferences, and seating arrangements. Guests receive digital invitations, can RSVP online, specify dietary needs, and get instant notifications for any updates related to the event’s schedule or venue.</a:t>
            </a:r>
          </a:p>
          <a:p>
            <a:pPr marL="342900" indent="-342900" algn="just">
              <a:buFont typeface="Arial" panose="020B0604020202020204" pitchFamily="34" charset="0"/>
              <a:buChar char="•"/>
            </a:pPr>
            <a:endParaRPr lang="en-US" sz="2000" dirty="0">
              <a:latin typeface="Proxima Nova" panose="020B0604020202020204" charset="0"/>
            </a:endParaRPr>
          </a:p>
          <a:p>
            <a:pPr marL="342900" indent="-342900" algn="just">
              <a:buFont typeface="Arial" panose="020B0604020202020204" pitchFamily="34" charset="0"/>
              <a:buChar char="•"/>
            </a:pPr>
            <a:r>
              <a:rPr lang="en-US" sz="2000" dirty="0">
                <a:latin typeface="Proxima Nova" panose="020B0604020202020204" charset="0"/>
              </a:rPr>
              <a:t>Automated confirmations, smart reminders, and a live dashboard ensure hosts always have up-to-date guest information at their fingertips. By combining modern web technologies with an intuitive interface, EventEase reduces planning time, minimizes miscommunication, and enhances the overall experience for both hosts and attendees — delivering smooth, reliable, and memorable events every time.</a:t>
            </a:r>
          </a:p>
        </p:txBody>
      </p:sp>
    </p:spTree>
    <p:extLst>
      <p:ext uri="{BB962C8B-B14F-4D97-AF65-F5344CB8AC3E}">
        <p14:creationId xmlns:p14="http://schemas.microsoft.com/office/powerpoint/2010/main" val="2838549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B65D4D51-0D76-2F7D-BB7A-810D661D429E}"/>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500078AB-62CC-73B9-73E9-80EBCE343EE5}"/>
              </a:ext>
            </a:extLst>
          </p:cNvPr>
          <p:cNvSpPr txBox="1">
            <a:spLocks noGrp="1"/>
          </p:cNvSpPr>
          <p:nvPr>
            <p:ph type="title"/>
          </p:nvPr>
        </p:nvSpPr>
        <p:spPr>
          <a:xfrm>
            <a:off x="534258" y="309562"/>
            <a:ext cx="4639626"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Project Scheduling (Gantt Chart)</a:t>
            </a:r>
            <a:endParaRPr sz="2400" b="1" dirty="0">
              <a:latin typeface="Proxima Nova"/>
              <a:ea typeface="Proxima Nova"/>
              <a:cs typeface="Proxima Nova"/>
              <a:sym typeface="Proxima Nova"/>
            </a:endParaRPr>
          </a:p>
        </p:txBody>
      </p:sp>
      <p:pic>
        <p:nvPicPr>
          <p:cNvPr id="2" name="Picture 1">
            <a:extLst>
              <a:ext uri="{FF2B5EF4-FFF2-40B4-BE49-F238E27FC236}">
                <a16:creationId xmlns:a16="http://schemas.microsoft.com/office/drawing/2014/main" id="{337AE920-A494-77E4-74B3-39899DAAC793}"/>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50005" y="1396950"/>
            <a:ext cx="9609440" cy="4648044"/>
          </a:xfrm>
          <a:prstGeom prst="rect">
            <a:avLst/>
          </a:prstGeom>
          <a:noFill/>
          <a:ln>
            <a:noFill/>
          </a:ln>
        </p:spPr>
      </p:pic>
    </p:spTree>
    <p:extLst>
      <p:ext uri="{BB962C8B-B14F-4D97-AF65-F5344CB8AC3E}">
        <p14:creationId xmlns:p14="http://schemas.microsoft.com/office/powerpoint/2010/main" val="1162527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04C2B419-D571-2124-EF9E-8F7CC4077A9C}"/>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17631C45-47A6-05B3-CF68-459141C4DF27}"/>
              </a:ext>
            </a:extLst>
          </p:cNvPr>
          <p:cNvSpPr txBox="1">
            <a:spLocks noGrp="1"/>
          </p:cNvSpPr>
          <p:nvPr>
            <p:ph type="title"/>
          </p:nvPr>
        </p:nvSpPr>
        <p:spPr>
          <a:xfrm>
            <a:off x="534258" y="309562"/>
            <a:ext cx="4639626"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Tools &amp; Technology to be used</a:t>
            </a:r>
            <a:endParaRPr sz="2400" b="1" dirty="0">
              <a:latin typeface="Proxima Nova"/>
              <a:ea typeface="Proxima Nova"/>
              <a:cs typeface="Proxima Nova"/>
              <a:sym typeface="Proxima Nova"/>
            </a:endParaRPr>
          </a:p>
        </p:txBody>
      </p:sp>
      <p:sp>
        <p:nvSpPr>
          <p:cNvPr id="4" name="Google Shape;167;p13">
            <a:extLst>
              <a:ext uri="{FF2B5EF4-FFF2-40B4-BE49-F238E27FC236}">
                <a16:creationId xmlns:a16="http://schemas.microsoft.com/office/drawing/2014/main" id="{9175E227-FAB9-4367-DA24-42D4FF859AEC}"/>
              </a:ext>
            </a:extLst>
          </p:cNvPr>
          <p:cNvSpPr txBox="1"/>
          <p:nvPr/>
        </p:nvSpPr>
        <p:spPr>
          <a:xfrm>
            <a:off x="534258" y="1359945"/>
            <a:ext cx="9902100" cy="464739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dirty="0">
              <a:solidFill>
                <a:srgbClr val="FF0000"/>
              </a:solidFill>
              <a:latin typeface="Proxima Nova"/>
              <a:ea typeface="Proxima Nova"/>
              <a:cs typeface="Proxima Nova"/>
              <a:sym typeface="Proxima Nova"/>
            </a:endParaRPr>
          </a:p>
          <a:p>
            <a:pPr marL="457200" marR="0" lvl="0" indent="-342900" algn="l" rtl="0">
              <a:lnSpc>
                <a:spcPct val="150000"/>
              </a:lnSpc>
              <a:spcBef>
                <a:spcPts val="0"/>
              </a:spcBef>
              <a:spcAft>
                <a:spcPts val="0"/>
              </a:spcAft>
              <a:buClr>
                <a:schemeClr val="dk1"/>
              </a:buClr>
              <a:buSzPts val="1800"/>
              <a:buFont typeface="Proxima Nova"/>
              <a:buChar char="•"/>
            </a:pPr>
            <a:r>
              <a:rPr lang="en-US" sz="2000" b="0" i="0" u="none" strike="noStrike" cap="none" dirty="0">
                <a:solidFill>
                  <a:schemeClr val="dk1"/>
                </a:solidFill>
                <a:latin typeface="Proxima Nova" panose="020B0604020202020204" charset="0"/>
                <a:ea typeface="Proxima Nova"/>
                <a:cs typeface="Proxima Nova"/>
                <a:sym typeface="Proxima Nova"/>
              </a:rPr>
              <a:t>Here in this we have created the website with the help of MERN stack </a:t>
            </a:r>
            <a:endParaRPr sz="2000" b="0" i="0" u="none" strike="noStrike" cap="none" dirty="0">
              <a:solidFill>
                <a:schemeClr val="dk1"/>
              </a:solidFill>
              <a:latin typeface="Proxima Nova" panose="020B0604020202020204" charset="0"/>
              <a:ea typeface="Proxima Nova"/>
              <a:cs typeface="Proxima Nova"/>
              <a:sym typeface="Proxima Nova"/>
            </a:endParaRPr>
          </a:p>
          <a:p>
            <a:pPr marL="457200" marR="0" lvl="0" indent="-342900" algn="l" rtl="0">
              <a:lnSpc>
                <a:spcPct val="150000"/>
              </a:lnSpc>
              <a:spcBef>
                <a:spcPts val="0"/>
              </a:spcBef>
              <a:spcAft>
                <a:spcPts val="0"/>
              </a:spcAft>
              <a:buClr>
                <a:schemeClr val="dk1"/>
              </a:buClr>
              <a:buSzPts val="1800"/>
              <a:buFont typeface="Proxima Nova"/>
              <a:buChar char="•"/>
            </a:pPr>
            <a:r>
              <a:rPr lang="en-US" sz="2000" b="0" i="0" u="none" strike="noStrike" cap="none" dirty="0">
                <a:solidFill>
                  <a:schemeClr val="dk1"/>
                </a:solidFill>
                <a:latin typeface="Proxima Nova" panose="020B0604020202020204" charset="0"/>
                <a:ea typeface="Proxima Nova"/>
                <a:cs typeface="Proxima Nova"/>
                <a:sym typeface="Proxima Nova"/>
              </a:rPr>
              <a:t>i.e.   MongoDB, Express.js, React and Node.js.</a:t>
            </a:r>
            <a:endParaRPr sz="2000" b="0" i="0" u="none" strike="noStrike" cap="none" dirty="0">
              <a:solidFill>
                <a:schemeClr val="dk1"/>
              </a:solidFill>
              <a:latin typeface="Proxima Nova" panose="020B0604020202020204" charset="0"/>
              <a:ea typeface="Proxima Nova"/>
              <a:cs typeface="Proxima Nova"/>
              <a:sym typeface="Proxima Nova"/>
            </a:endParaRPr>
          </a:p>
          <a:p>
            <a:pPr marL="457200" marR="0" lvl="0" indent="0" algn="l" rtl="0">
              <a:lnSpc>
                <a:spcPct val="150000"/>
              </a:lnSpc>
              <a:spcBef>
                <a:spcPts val="0"/>
              </a:spcBef>
              <a:spcAft>
                <a:spcPts val="0"/>
              </a:spcAft>
              <a:buClr>
                <a:srgbClr val="000000"/>
              </a:buClr>
              <a:buSzPts val="1800"/>
              <a:buFont typeface="Arial"/>
              <a:buNone/>
            </a:pPr>
            <a:endParaRPr sz="2000" b="0" i="0" u="none" strike="noStrike" cap="none" dirty="0">
              <a:solidFill>
                <a:schemeClr val="dk1"/>
              </a:solidFill>
              <a:latin typeface="Proxima Nova" panose="020B0604020202020204" charset="0"/>
              <a:ea typeface="Proxima Nova"/>
              <a:cs typeface="Proxima Nova"/>
              <a:sym typeface="Proxima Nova"/>
            </a:endParaRPr>
          </a:p>
          <a:p>
            <a:pPr marL="457200" marR="0" lvl="0" indent="-342900" algn="l" rtl="0">
              <a:lnSpc>
                <a:spcPct val="150000"/>
              </a:lnSpc>
              <a:spcBef>
                <a:spcPts val="0"/>
              </a:spcBef>
              <a:spcAft>
                <a:spcPts val="0"/>
              </a:spcAft>
              <a:buClr>
                <a:schemeClr val="dk1"/>
              </a:buClr>
              <a:buSzPts val="1800"/>
              <a:buFont typeface="Proxima Nova"/>
              <a:buChar char="•"/>
            </a:pPr>
            <a:r>
              <a:rPr lang="en-US" sz="2000" b="0" i="0" u="none" strike="noStrike" cap="none" dirty="0">
                <a:solidFill>
                  <a:schemeClr val="dk1"/>
                </a:solidFill>
                <a:latin typeface="Proxima Nova" panose="020B0604020202020204" charset="0"/>
                <a:ea typeface="Proxima Nova"/>
                <a:cs typeface="Proxima Nova"/>
                <a:sym typeface="Proxima Nova"/>
              </a:rPr>
              <a:t>Frontend: React.js, React Bootstrap </a:t>
            </a:r>
            <a:endParaRPr sz="2000" b="0" i="0" u="none" strike="noStrike" cap="none" dirty="0">
              <a:solidFill>
                <a:schemeClr val="dk1"/>
              </a:solidFill>
              <a:latin typeface="Proxima Nova" panose="020B0604020202020204" charset="0"/>
              <a:ea typeface="Proxima Nova"/>
              <a:cs typeface="Proxima Nova"/>
              <a:sym typeface="Proxima Nova"/>
            </a:endParaRPr>
          </a:p>
          <a:p>
            <a:pPr marL="457200" marR="0" lvl="0" indent="-342900" algn="l" rtl="0">
              <a:lnSpc>
                <a:spcPct val="150000"/>
              </a:lnSpc>
              <a:spcBef>
                <a:spcPts val="0"/>
              </a:spcBef>
              <a:spcAft>
                <a:spcPts val="0"/>
              </a:spcAft>
              <a:buClr>
                <a:schemeClr val="dk1"/>
              </a:buClr>
              <a:buSzPts val="1800"/>
              <a:buFont typeface="Proxima Nova"/>
              <a:buChar char="•"/>
            </a:pPr>
            <a:r>
              <a:rPr lang="en-US" sz="2000" b="0" i="0" u="none" strike="noStrike" cap="none" dirty="0">
                <a:solidFill>
                  <a:schemeClr val="dk1"/>
                </a:solidFill>
                <a:latin typeface="Proxima Nova" panose="020B0604020202020204" charset="0"/>
                <a:ea typeface="Proxima Nova"/>
                <a:cs typeface="Proxima Nova"/>
                <a:sym typeface="Proxima Nova"/>
              </a:rPr>
              <a:t>Backend: Node.js, Express.js</a:t>
            </a:r>
            <a:endParaRPr sz="2000" b="0" i="0" u="none" strike="noStrike" cap="none" dirty="0">
              <a:solidFill>
                <a:schemeClr val="dk1"/>
              </a:solidFill>
              <a:latin typeface="Proxima Nova" panose="020B0604020202020204" charset="0"/>
              <a:ea typeface="Proxima Nova"/>
              <a:cs typeface="Proxima Nova"/>
              <a:sym typeface="Proxima Nova"/>
            </a:endParaRPr>
          </a:p>
          <a:p>
            <a:pPr marL="457200" marR="0" lvl="0" indent="-342900" algn="l" rtl="0">
              <a:lnSpc>
                <a:spcPct val="150000"/>
              </a:lnSpc>
              <a:spcBef>
                <a:spcPts val="0"/>
              </a:spcBef>
              <a:spcAft>
                <a:spcPts val="0"/>
              </a:spcAft>
              <a:buClr>
                <a:schemeClr val="dk1"/>
              </a:buClr>
              <a:buSzPts val="1800"/>
              <a:buFont typeface="Proxima Nova"/>
              <a:buChar char="•"/>
            </a:pPr>
            <a:r>
              <a:rPr lang="en-US" sz="2000" b="0" i="0" u="none" strike="noStrike" cap="none" dirty="0">
                <a:solidFill>
                  <a:schemeClr val="dk1"/>
                </a:solidFill>
                <a:latin typeface="Proxima Nova" panose="020B0604020202020204" charset="0"/>
                <a:ea typeface="Proxima Nova"/>
                <a:cs typeface="Proxima Nova"/>
                <a:sym typeface="Proxima Nova"/>
              </a:rPr>
              <a:t>Database: MongoDB </a:t>
            </a:r>
          </a:p>
          <a:p>
            <a:pPr marL="457200" lvl="0" indent="-342900">
              <a:lnSpc>
                <a:spcPct val="150000"/>
              </a:lnSpc>
              <a:buClr>
                <a:schemeClr val="dk1"/>
              </a:buClr>
              <a:buSzPts val="1800"/>
              <a:buFont typeface="Proxima Nova"/>
              <a:buChar char="•"/>
            </a:pPr>
            <a:r>
              <a:rPr lang="en-US" sz="2000" dirty="0">
                <a:solidFill>
                  <a:schemeClr val="dk1"/>
                </a:solidFill>
                <a:latin typeface="Proxima Nova" panose="020B0604020202020204" charset="0"/>
                <a:ea typeface="Proxima Nova"/>
                <a:cs typeface="Proxima Nova"/>
                <a:sym typeface="Proxima Nova"/>
              </a:rPr>
              <a:t>Deployment: </a:t>
            </a:r>
            <a:r>
              <a:rPr lang="en-IN" sz="2000" dirty="0" err="1">
                <a:latin typeface="Proxima Nova" panose="020B0604020202020204" charset="0"/>
              </a:rPr>
              <a:t>Vercel</a:t>
            </a:r>
            <a:r>
              <a:rPr lang="en-IN" sz="2000" dirty="0">
                <a:latin typeface="Proxima Nova" panose="020B0604020202020204" charset="0"/>
              </a:rPr>
              <a:t>, GitHub for version control</a:t>
            </a:r>
          </a:p>
          <a:p>
            <a:pPr marL="457200" lvl="0" indent="-342900">
              <a:lnSpc>
                <a:spcPct val="150000"/>
              </a:lnSpc>
              <a:buClr>
                <a:schemeClr val="dk1"/>
              </a:buClr>
              <a:buSzPts val="1800"/>
              <a:buFont typeface="Proxima Nova"/>
              <a:buChar char="•"/>
            </a:pPr>
            <a:r>
              <a:rPr lang="en-US" sz="2000" dirty="0">
                <a:latin typeface="Proxima Nova" panose="020B0604020202020204" charset="0"/>
              </a:rPr>
              <a:t>Other: RESTful APIs, JWT for authentication, cloud services for notifications</a:t>
            </a:r>
            <a:endParaRPr sz="2000" b="0" i="0" u="none" strike="noStrike" cap="none" dirty="0">
              <a:solidFill>
                <a:schemeClr val="dk1"/>
              </a:solidFill>
              <a:latin typeface="Proxima Nova" panose="020B0604020202020204" charset="0"/>
              <a:ea typeface="Proxima Nova"/>
              <a:cs typeface="Proxima Nova"/>
              <a:sym typeface="Proxima Nova"/>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01958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34EAB635-E94F-961E-85D9-9EEDFD56E18A}"/>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8EAC8B41-7210-B272-B3C5-F86A1950856C}"/>
              </a:ext>
            </a:extLst>
          </p:cNvPr>
          <p:cNvSpPr txBox="1">
            <a:spLocks noGrp="1"/>
          </p:cNvSpPr>
          <p:nvPr>
            <p:ph type="title"/>
          </p:nvPr>
        </p:nvSpPr>
        <p:spPr>
          <a:xfrm>
            <a:off x="534258" y="309562"/>
            <a:ext cx="4639626"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Expected Outcomes</a:t>
            </a:r>
            <a:endParaRPr sz="2400" b="1" dirty="0">
              <a:latin typeface="Proxima Nova"/>
              <a:ea typeface="Proxima Nova"/>
              <a:cs typeface="Proxima Nova"/>
              <a:sym typeface="Proxima Nova"/>
            </a:endParaRPr>
          </a:p>
        </p:txBody>
      </p:sp>
      <p:sp>
        <p:nvSpPr>
          <p:cNvPr id="7" name="TextBox 6">
            <a:extLst>
              <a:ext uri="{FF2B5EF4-FFF2-40B4-BE49-F238E27FC236}">
                <a16:creationId xmlns:a16="http://schemas.microsoft.com/office/drawing/2014/main" id="{2C004EB8-C9A9-5ACF-4629-EFA656FE1346}"/>
              </a:ext>
            </a:extLst>
          </p:cNvPr>
          <p:cNvSpPr txBox="1"/>
          <p:nvPr/>
        </p:nvSpPr>
        <p:spPr>
          <a:xfrm>
            <a:off x="534258" y="1850767"/>
            <a:ext cx="10230198" cy="421653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Proxima Nova" panose="020B0604020202020204" charset="0"/>
              </a:rPr>
              <a:t>A fully functional, responsive web application for planning and managing diverse events.</a:t>
            </a:r>
          </a:p>
          <a:p>
            <a:pPr marL="342900" indent="-342900" algn="just">
              <a:buFont typeface="Arial" panose="020B0604020202020204" pitchFamily="34" charset="0"/>
              <a:buChar char="•"/>
            </a:pPr>
            <a:r>
              <a:rPr lang="en-US" sz="2000" dirty="0">
                <a:latin typeface="Proxima Nova" panose="020B0604020202020204" charset="0"/>
              </a:rPr>
              <a:t>Improved guest engagement through real-time RSVP tracking, dietary preference handling, and smart reminders. </a:t>
            </a:r>
          </a:p>
          <a:p>
            <a:pPr marL="342900" indent="-342900" algn="just">
              <a:buFont typeface="Arial" panose="020B0604020202020204" pitchFamily="34" charset="0"/>
              <a:buChar char="•"/>
            </a:pPr>
            <a:r>
              <a:rPr lang="en-US" sz="2000" dirty="0">
                <a:latin typeface="Proxima Nova" panose="020B0604020202020204" charset="0"/>
              </a:rPr>
              <a:t>Reduced miscommunication with automated updates for schedule or venue changes.</a:t>
            </a:r>
          </a:p>
          <a:p>
            <a:pPr marL="342900" indent="-342900" algn="just">
              <a:buFont typeface="Arial" panose="020B0604020202020204" pitchFamily="34" charset="0"/>
              <a:buChar char="•"/>
            </a:pPr>
            <a:r>
              <a:rPr lang="en-US" sz="2000" dirty="0">
                <a:latin typeface="Proxima Nova" panose="020B0604020202020204" charset="0"/>
              </a:rPr>
              <a:t>A user-friendly interface accessible seamlessly on desktops, tablets, and mobile devices.</a:t>
            </a:r>
          </a:p>
          <a:p>
            <a:pPr marL="342900" indent="-342900" algn="just">
              <a:buFont typeface="Arial" panose="020B0604020202020204" pitchFamily="34" charset="0"/>
              <a:buChar char="•"/>
            </a:pPr>
            <a:r>
              <a:rPr lang="en-US" sz="2000" dirty="0">
                <a:latin typeface="Proxima Nova" panose="020B0604020202020204" charset="0"/>
              </a:rPr>
              <a:t>A secure, scalable system with robust data handling for guest and event information.</a:t>
            </a:r>
          </a:p>
          <a:p>
            <a:pPr marL="342900" indent="-342900" algn="just">
              <a:buFont typeface="Arial" panose="020B0604020202020204" pitchFamily="34" charset="0"/>
              <a:buChar char="•"/>
            </a:pPr>
            <a:r>
              <a:rPr lang="en-US" sz="2000" dirty="0">
                <a:latin typeface="Proxima Nova" panose="020B0604020202020204" charset="0"/>
              </a:rPr>
              <a:t>Time and effort savings for hosts through centralized event management tools.</a:t>
            </a:r>
          </a:p>
          <a:p>
            <a:pPr marL="342900" indent="-342900" algn="just">
              <a:buFont typeface="Arial" panose="020B0604020202020204" pitchFamily="34" charset="0"/>
              <a:buChar char="•"/>
            </a:pPr>
            <a:r>
              <a:rPr lang="en-US" sz="2000" dirty="0">
                <a:latin typeface="Proxima Nova" panose="020B0604020202020204" charset="0"/>
              </a:rPr>
              <a:t>Increased attendance rates and better event coordination through live dashboards and notifications.</a:t>
            </a:r>
          </a:p>
          <a:p>
            <a:pPr marL="342900" indent="-342900" algn="just">
              <a:buFont typeface="Arial" panose="020B0604020202020204" pitchFamily="34" charset="0"/>
              <a:buChar char="•"/>
            </a:pPr>
            <a:r>
              <a:rPr lang="en-US" sz="2000" dirty="0">
                <a:latin typeface="Proxima Nova" panose="020B0604020202020204" charset="0"/>
              </a:rPr>
              <a:t>A positive, streamlined experience that benefits both event organizers and guests.</a:t>
            </a:r>
          </a:p>
          <a:p>
            <a:endParaRPr lang="en-US" dirty="0"/>
          </a:p>
          <a:p>
            <a:endParaRPr lang="en-IN" dirty="0"/>
          </a:p>
        </p:txBody>
      </p:sp>
    </p:spTree>
    <p:extLst>
      <p:ext uri="{BB962C8B-B14F-4D97-AF65-F5344CB8AC3E}">
        <p14:creationId xmlns:p14="http://schemas.microsoft.com/office/powerpoint/2010/main" val="388836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6DD57DA4-73ED-D60A-6199-D537ADC509E5}"/>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48A21FD-BA54-EAE9-DAEE-36B2495412F9}"/>
              </a:ext>
            </a:extLst>
          </p:cNvPr>
          <p:cNvSpPr txBox="1">
            <a:spLocks noGrp="1"/>
          </p:cNvSpPr>
          <p:nvPr>
            <p:ph type="title"/>
          </p:nvPr>
        </p:nvSpPr>
        <p:spPr>
          <a:xfrm>
            <a:off x="534258" y="309562"/>
            <a:ext cx="4639626"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Conclusion</a:t>
            </a:r>
            <a:endParaRPr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E4643F32-A1AE-2228-1AE4-81CC46069134}"/>
              </a:ext>
            </a:extLst>
          </p:cNvPr>
          <p:cNvSpPr txBox="1"/>
          <p:nvPr/>
        </p:nvSpPr>
        <p:spPr>
          <a:xfrm>
            <a:off x="763931" y="1773450"/>
            <a:ext cx="10012100" cy="4093428"/>
          </a:xfrm>
          <a:prstGeom prst="rect">
            <a:avLst/>
          </a:prstGeom>
          <a:noFill/>
        </p:spPr>
        <p:txBody>
          <a:bodyPr wrap="square">
            <a:spAutoFit/>
          </a:bodyPr>
          <a:lstStyle/>
          <a:p>
            <a:pPr algn="just">
              <a:buNone/>
            </a:pPr>
            <a:r>
              <a:rPr lang="en-US" sz="2000" b="1" dirty="0">
                <a:latin typeface="Proxima Nova" panose="020B0604020202020204" charset="0"/>
              </a:rPr>
              <a:t>EventEase</a:t>
            </a:r>
            <a:r>
              <a:rPr lang="en-US" sz="2000" dirty="0">
                <a:latin typeface="Proxima Nova" panose="020B0604020202020204" charset="0"/>
              </a:rPr>
              <a:t> aims to revolutionize the way events are planned and managed by providing an all-in-one, smart, and scalable solution. By combining the power of modern web technologies with thoughtful user experience design, the platform simplifies complex tasks and ensures seamless communication, ultimately delivering a stress-free and memorable event experience for all users. With its real-time RSVP tracking, automated reminders, and personalized features, EventEase saves time, reduces manual errors, and boosts guest satisfaction. The system’s flexible design ensures it can adapt to a wide variety of event types, from private celebrations to corporate gatherings, making it a versatile tool for individuals and organizations alike.</a:t>
            </a:r>
          </a:p>
          <a:p>
            <a:pPr algn="just">
              <a:buNone/>
            </a:pPr>
            <a:endParaRPr lang="en-US" sz="2000" dirty="0">
              <a:latin typeface="Proxima Nova" panose="020B0604020202020204" charset="0"/>
            </a:endParaRPr>
          </a:p>
          <a:p>
            <a:pPr algn="just">
              <a:buNone/>
            </a:pPr>
            <a:r>
              <a:rPr lang="en-US" sz="2000" dirty="0">
                <a:latin typeface="Proxima Nova" panose="020B0604020202020204" charset="0"/>
              </a:rPr>
              <a:t>In the future, EventEase can be further enhanced with advanced analytics, AI-based recommendations, and integrations with third-party services, paving the way for smarter, data-driven event management.</a:t>
            </a:r>
          </a:p>
        </p:txBody>
      </p:sp>
    </p:spTree>
    <p:extLst>
      <p:ext uri="{BB962C8B-B14F-4D97-AF65-F5344CB8AC3E}">
        <p14:creationId xmlns:p14="http://schemas.microsoft.com/office/powerpoint/2010/main" val="1585067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References</a:t>
            </a:r>
            <a:endParaRPr sz="2400" b="1" dirty="0">
              <a:latin typeface="Proxima Nova"/>
              <a:ea typeface="Proxima Nova"/>
              <a:cs typeface="Proxima Nova"/>
              <a:sym typeface="Proxima Nova"/>
            </a:endParaRPr>
          </a:p>
        </p:txBody>
      </p:sp>
      <p:sp>
        <p:nvSpPr>
          <p:cNvPr id="106" name="Google Shape;106;p4"/>
          <p:cNvSpPr txBox="1"/>
          <p:nvPr/>
        </p:nvSpPr>
        <p:spPr>
          <a:xfrm>
            <a:off x="534259" y="1564583"/>
            <a:ext cx="10558181" cy="4585840"/>
          </a:xfrm>
          <a:prstGeom prst="rect">
            <a:avLst/>
          </a:prstGeom>
          <a:noFill/>
          <a:ln>
            <a:noFill/>
          </a:ln>
        </p:spPr>
        <p:txBody>
          <a:bodyPr spcFirstLastPara="1" wrap="square" lIns="91425" tIns="91425" rIns="91425" bIns="91425" anchor="t" anchorCtr="0">
            <a:spAutoFit/>
          </a:bodyPr>
          <a:lstStyle/>
          <a:p>
            <a:pPr marL="285750" lvl="0" indent="-285750">
              <a:buSzPts val="1700"/>
              <a:buFont typeface="Arial"/>
              <a:buChar char="•"/>
            </a:pPr>
            <a:r>
              <a:rPr lang="en-US" sz="1600" dirty="0"/>
              <a:t>National Institute of Standards and Technology (NIST), “Guidelines on Digital Evidence Examination,” 2020. [Online]. Available: </a:t>
            </a:r>
            <a:r>
              <a:rPr lang="en-US" sz="1600" dirty="0">
                <a:hlinkClick r:id="rId4"/>
              </a:rPr>
              <a:t>https://www.nist.gov/</a:t>
            </a:r>
            <a:endParaRPr lang="en-US" sz="1600" dirty="0"/>
          </a:p>
          <a:p>
            <a:pPr marL="285750" lvl="0" indent="-285750">
              <a:buSzPts val="1700"/>
              <a:buFont typeface="Arial"/>
              <a:buChar char="•"/>
            </a:pPr>
            <a:endParaRPr lang="en-US" sz="1600" dirty="0"/>
          </a:p>
          <a:p>
            <a:pPr marL="285750" indent="-285750">
              <a:buSzPts val="1700"/>
              <a:buFont typeface="Arial"/>
              <a:buChar char="•"/>
            </a:pPr>
            <a:r>
              <a:rPr lang="en-US" sz="1600" dirty="0"/>
              <a:t>MongoDB Documentation, “MongoDB Database System Guide,” 2024. [Online]. Available: </a:t>
            </a:r>
            <a:r>
              <a:rPr lang="en-US" sz="1600" dirty="0">
                <a:hlinkClick r:id="rId5"/>
              </a:rPr>
              <a:t>https://www.mongodb.com/docs</a:t>
            </a:r>
            <a:endParaRPr lang="en-US" sz="1600" dirty="0"/>
          </a:p>
          <a:p>
            <a:pPr marL="285750" indent="-285750">
              <a:buSzPts val="1700"/>
              <a:buFont typeface="Arial"/>
              <a:buChar char="•"/>
            </a:pPr>
            <a:endParaRPr lang="en-IN" sz="1600" dirty="0"/>
          </a:p>
          <a:p>
            <a:pPr marL="285750" lvl="0" indent="-285750">
              <a:buSzPts val="1700"/>
              <a:buFont typeface="Arial"/>
              <a:buChar char="•"/>
            </a:pPr>
            <a:r>
              <a:rPr lang="en-IN" sz="1600" dirty="0"/>
              <a:t>Express.js Documentation, “Express – Fast, unopinionated, minimalist web framework for Node.js,” 2024. [Online]. Available: </a:t>
            </a:r>
            <a:r>
              <a:rPr lang="en-IN" sz="1600" dirty="0">
                <a:hlinkClick r:id="rId6"/>
              </a:rPr>
              <a:t>https://expressjs.com/</a:t>
            </a:r>
            <a:endParaRPr lang="en-IN" sz="1600" dirty="0"/>
          </a:p>
          <a:p>
            <a:pPr marL="285750" lvl="0" indent="-285750">
              <a:buSzPts val="1700"/>
              <a:buFont typeface="Arial"/>
              <a:buChar char="•"/>
            </a:pPr>
            <a:endParaRPr lang="en-IN" sz="1600" dirty="0"/>
          </a:p>
          <a:p>
            <a:pPr marL="285750" indent="-285750">
              <a:buSzPts val="1700"/>
              <a:buFont typeface="Arial"/>
              <a:buChar char="•"/>
            </a:pPr>
            <a:r>
              <a:rPr lang="en-US" sz="1600" dirty="0"/>
              <a:t>React Documentation, “React – A JavaScript Library for Building User Interfaces,” 2024. [Online]. Available: </a:t>
            </a:r>
            <a:r>
              <a:rPr lang="en-US" sz="1600" dirty="0">
                <a:hlinkClick r:id="rId7"/>
              </a:rPr>
              <a:t>https://reactjs.org/docs/getting-started.html</a:t>
            </a:r>
            <a:endParaRPr lang="en-US" sz="1600" dirty="0"/>
          </a:p>
          <a:p>
            <a:pPr marL="285750" indent="-285750">
              <a:buSzPts val="1700"/>
              <a:buFont typeface="Arial"/>
              <a:buChar char="•"/>
            </a:pPr>
            <a:endParaRPr lang="en-US" sz="1600" dirty="0"/>
          </a:p>
          <a:p>
            <a:pPr marL="285750" indent="-285750">
              <a:buSzPts val="1700"/>
              <a:buFont typeface="Arial"/>
              <a:buChar char="•"/>
            </a:pPr>
            <a:r>
              <a:rPr lang="en-IN" sz="1600" dirty="0"/>
              <a:t>Node.js Documentation, “About Node.js,” </a:t>
            </a:r>
            <a:r>
              <a:rPr lang="en-IN" sz="1600" dirty="0" err="1"/>
              <a:t>OpenJS</a:t>
            </a:r>
            <a:r>
              <a:rPr lang="en-IN" sz="1600" dirty="0"/>
              <a:t> Foundation, 2024. [Online]. Available: </a:t>
            </a:r>
            <a:r>
              <a:rPr lang="en-IN" sz="1600" dirty="0">
                <a:hlinkClick r:id="rId8"/>
              </a:rPr>
              <a:t>https://nodejs.org/en/docs</a:t>
            </a:r>
            <a:endParaRPr lang="en-IN" sz="1600" dirty="0"/>
          </a:p>
          <a:p>
            <a:pPr marL="285750" indent="-285750">
              <a:buSzPts val="1700"/>
              <a:buFont typeface="Arial"/>
              <a:buChar char="•"/>
            </a:pPr>
            <a:endParaRPr lang="en-IN" sz="1600" dirty="0"/>
          </a:p>
          <a:p>
            <a:pPr marL="285750" indent="-285750">
              <a:buSzPts val="1700"/>
              <a:buFont typeface="Arial"/>
              <a:buChar char="•"/>
            </a:pPr>
            <a:r>
              <a:rPr lang="en-US" sz="1600" dirty="0"/>
              <a:t>Bootstrap Documentation, “Bootstrap – The most popular HTML, CSS, and JS library,” 2024. [Online]. Available: </a:t>
            </a:r>
            <a:r>
              <a:rPr lang="en-IN" sz="1600" dirty="0"/>
              <a:t>https://getbootstrap.com/docs/</a:t>
            </a:r>
            <a:endParaRPr lang="en-US" sz="1600" dirty="0"/>
          </a:p>
          <a:p>
            <a:pPr marL="285750" lvl="0" indent="-285750">
              <a:buSzPts val="1700"/>
              <a:buFont typeface="Arial"/>
              <a:buChar char="•"/>
            </a:pPr>
            <a:endParaRPr lang="en-IN" dirty="0"/>
          </a:p>
        </p:txBody>
      </p:sp>
    </p:spTree>
    <p:extLst>
      <p:ext uri="{BB962C8B-B14F-4D97-AF65-F5344CB8AC3E}">
        <p14:creationId xmlns:p14="http://schemas.microsoft.com/office/powerpoint/2010/main" val="3387258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46EA7575-C1A7-5F9A-EA43-2D85599C6D57}"/>
            </a:ext>
          </a:extLst>
        </p:cNvPr>
        <p:cNvGrpSpPr/>
        <p:nvPr/>
      </p:nvGrpSpPr>
      <p:grpSpPr>
        <a:xfrm>
          <a:off x="0" y="0"/>
          <a:ext cx="0" cy="0"/>
          <a:chOff x="0" y="0"/>
          <a:chExt cx="0" cy="0"/>
        </a:xfrm>
      </p:grpSpPr>
      <p:pic>
        <p:nvPicPr>
          <p:cNvPr id="1026" name="Picture 2" descr="Generated image">
            <a:extLst>
              <a:ext uri="{FF2B5EF4-FFF2-40B4-BE49-F238E27FC236}">
                <a16:creationId xmlns:a16="http://schemas.microsoft.com/office/drawing/2014/main" id="{D24E9974-89C9-7727-49C6-9B8CF836A9C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89941" l="5859" r="91602">
                        <a14:foregroundMark x1="7258" y1="31924" x2="8592" y2="73307"/>
                        <a14:foregroundMark x1="42915" y1="76099" x2="48828" y2="75488"/>
                        <a14:foregroundMark x1="48828" y1="75488" x2="90430" y2="75488"/>
                        <a14:foregroundMark x1="90430" y1="75488" x2="93066" y2="64844"/>
                        <a14:foregroundMark x1="93066" y1="64844" x2="91602" y2="27832"/>
                        <a14:foregroundMark x1="91602" y1="27832" x2="9484" y2="25868"/>
                        <a14:backgroundMark x1="9375" y1="20703" x2="5176" y2="24609"/>
                        <a14:backgroundMark x1="8398" y1="22559" x2="5469" y2="31348"/>
                        <a14:backgroundMark x1="18164" y1="75684" x2="27441" y2="75000"/>
                        <a14:backgroundMark x1="27441" y1="75000" x2="39063" y2="76172"/>
                        <a14:backgroundMark x1="6348" y1="75000" x2="42676" y2="76465"/>
                      </a14:backgroundRemoval>
                    </a14:imgEffect>
                  </a14:imgLayer>
                </a14:imgProps>
              </a:ext>
              <a:ext uri="{28A0092B-C50C-407E-A947-70E740481C1C}">
                <a14:useLocalDpi xmlns:a14="http://schemas.microsoft.com/office/drawing/2010/main" val="0"/>
              </a:ext>
            </a:extLst>
          </a:blip>
          <a:srcRect/>
          <a:stretch>
            <a:fillRect/>
          </a:stretch>
        </p:blipFill>
        <p:spPr bwMode="auto">
          <a:xfrm>
            <a:off x="2242112" y="1330898"/>
            <a:ext cx="7707775" cy="498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388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193926" y="3664003"/>
            <a:ext cx="6678000" cy="1015632"/>
          </a:xfrm>
          <a:prstGeom prst="rect">
            <a:avLst/>
          </a:prstGeom>
          <a:noFill/>
          <a:ln>
            <a:noFill/>
          </a:ln>
        </p:spPr>
        <p:txBody>
          <a:bodyPr spcFirstLastPara="1" wrap="square" lIns="91425" tIns="91425" rIns="91425" bIns="91425" anchor="t" anchorCtr="0">
            <a:spAutoFit/>
          </a:bodyPr>
          <a:lstStyle/>
          <a:p>
            <a:pPr lvl="0" algn="just">
              <a:buSzPts val="1800"/>
            </a:pPr>
            <a:r>
              <a:rPr lang="en-US" sz="1800" b="0" i="0" u="none" strike="noStrike" cap="none" dirty="0">
                <a:solidFill>
                  <a:schemeClr val="dk1"/>
                </a:solidFill>
                <a:latin typeface="Proxima Nova"/>
                <a:ea typeface="Proxima Nova"/>
                <a:cs typeface="Proxima Nova"/>
                <a:sym typeface="Proxima Nova"/>
              </a:rPr>
              <a:t>Team Member 1: </a:t>
            </a:r>
            <a:r>
              <a:rPr lang="en-US" sz="1800" dirty="0">
                <a:solidFill>
                  <a:schemeClr val="dk1"/>
                </a:solidFill>
                <a:latin typeface="Proxima Nova"/>
                <a:ea typeface="Proxima Nova"/>
                <a:cs typeface="Proxima Nova"/>
                <a:sym typeface="Proxima Nova"/>
              </a:rPr>
              <a:t>Sadab Hussain (92201703107) (7-EC3)</a:t>
            </a:r>
          </a:p>
          <a:p>
            <a:pPr algn="just"/>
            <a:r>
              <a:rPr lang="en-US" sz="1800" b="0" i="0" u="none" strike="noStrike" cap="none" dirty="0">
                <a:solidFill>
                  <a:schemeClr val="dk1"/>
                </a:solidFill>
                <a:latin typeface="Proxima Nova"/>
                <a:ea typeface="Proxima Nova"/>
                <a:cs typeface="Proxima Nova"/>
                <a:sym typeface="Proxima Nova"/>
              </a:rPr>
              <a:t>Team Member 2: </a:t>
            </a:r>
            <a:r>
              <a:rPr lang="en-US" sz="1800" dirty="0">
                <a:solidFill>
                  <a:schemeClr val="dk1"/>
                </a:solidFill>
                <a:latin typeface="Proxima Nova"/>
                <a:ea typeface="Proxima Nova"/>
                <a:cs typeface="Proxima Nova"/>
                <a:sym typeface="Proxima Nova"/>
              </a:rPr>
              <a:t>Sahil Kumar (92201703152) (7-EC3)</a:t>
            </a:r>
            <a:endParaRPr dirty="0">
              <a:solidFill>
                <a:srgbClr val="FF0000"/>
              </a:solidFill>
            </a:endParaRPr>
          </a:p>
          <a:p>
            <a:pPr algn="just"/>
            <a:r>
              <a:rPr lang="en-US" sz="1800" b="0" i="0" u="none" strike="noStrike" cap="none" dirty="0">
                <a:solidFill>
                  <a:schemeClr val="dk1"/>
                </a:solidFill>
                <a:latin typeface="Proxima Nova"/>
                <a:ea typeface="Proxima Nova"/>
                <a:cs typeface="Proxima Nova"/>
                <a:sym typeface="Proxima Nova"/>
              </a:rPr>
              <a:t>Team Member 3: Arshad Ali</a:t>
            </a:r>
            <a:r>
              <a:rPr lang="en-US" sz="1800" dirty="0">
                <a:solidFill>
                  <a:schemeClr val="dk1"/>
                </a:solidFill>
                <a:latin typeface="Proxima Nova"/>
                <a:ea typeface="Proxima Nova"/>
                <a:cs typeface="Proxima Nova"/>
                <a:sym typeface="Proxima Nova"/>
              </a:rPr>
              <a:t> (92201703075) (7-EC3)</a:t>
            </a:r>
            <a:endParaRPr lang="en-US" sz="1800" dirty="0"/>
          </a:p>
        </p:txBody>
      </p:sp>
      <p:sp>
        <p:nvSpPr>
          <p:cNvPr id="89" name="Google Shape;89;p2"/>
          <p:cNvSpPr txBox="1"/>
          <p:nvPr/>
        </p:nvSpPr>
        <p:spPr>
          <a:xfrm>
            <a:off x="2843981" y="2438026"/>
            <a:ext cx="7195800" cy="1225977"/>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a:buNone/>
            </a:pPr>
            <a:r>
              <a:rPr lang="en-US" sz="2800" b="0" i="0" u="none" strike="noStrike" cap="none" dirty="0">
                <a:solidFill>
                  <a:srgbClr val="04A2B9"/>
                </a:solidFill>
                <a:latin typeface="Proxima Nova"/>
                <a:ea typeface="Proxima Nova"/>
                <a:cs typeface="Proxima Nova"/>
                <a:sym typeface="Proxima Nova"/>
              </a:rPr>
              <a:t>TITLE: EventEase – Smart Event Planning and RSVP Web App </a:t>
            </a:r>
            <a:endParaRPr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Team ID: 7CE_074</a:t>
            </a:r>
            <a:endParaRPr sz="2200" b="0" i="0" u="none" strike="noStrike" cap="none" dirty="0">
              <a:solidFill>
                <a:srgbClr val="FF0000"/>
              </a:solidFill>
              <a:latin typeface="Proxima Nova"/>
              <a:ea typeface="Proxima Nova"/>
              <a:cs typeface="Proxima Nova"/>
              <a:sym typeface="Proxima Nova"/>
            </a:endParaRPr>
          </a:p>
        </p:txBody>
      </p:sp>
      <p:sp>
        <p:nvSpPr>
          <p:cNvPr id="90" name="Google Shape;90;p2"/>
          <p:cNvSpPr txBox="1"/>
          <p:nvPr/>
        </p:nvSpPr>
        <p:spPr>
          <a:xfrm>
            <a:off x="5459850" y="4587072"/>
            <a:ext cx="1272300" cy="4617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rgbClr val="595959"/>
                </a:solidFill>
                <a:latin typeface="Proxima Nova"/>
                <a:ea typeface="Proxima Nova"/>
                <a:cs typeface="Proxima Nova"/>
                <a:sym typeface="Proxima Nova"/>
              </a:rPr>
              <a:t>Guided By</a:t>
            </a:r>
            <a:endParaRPr dirty="0"/>
          </a:p>
        </p:txBody>
      </p:sp>
      <p:sp>
        <p:nvSpPr>
          <p:cNvPr id="91" name="Google Shape;91;p2"/>
          <p:cNvSpPr txBox="1"/>
          <p:nvPr/>
        </p:nvSpPr>
        <p:spPr>
          <a:xfrm>
            <a:off x="3193926" y="4897337"/>
            <a:ext cx="5742683" cy="461635"/>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Internal Guide Name: Prof. Sweta Khatana</a:t>
            </a:r>
            <a:endParaRPr lang="en-US" dirty="0"/>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dirty="0"/>
          </a:p>
        </p:txBody>
      </p:sp>
      <p:sp>
        <p:nvSpPr>
          <p:cNvPr id="93" name="Google Shape;93;p2"/>
          <p:cNvSpPr txBox="1"/>
          <p:nvPr/>
        </p:nvSpPr>
        <p:spPr>
          <a:xfrm>
            <a:off x="2965326" y="1222030"/>
            <a:ext cx="6504000" cy="1533753"/>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a:buNone/>
            </a:pPr>
            <a:r>
              <a:rPr lang="en-US" sz="3200" b="1" i="0" u="none" strike="noStrike" cap="none" dirty="0">
                <a:solidFill>
                  <a:srgbClr val="04A2B9"/>
                </a:solidFill>
                <a:latin typeface="Proxima Nova"/>
                <a:ea typeface="Proxima Nova"/>
                <a:cs typeface="Proxima Nova"/>
                <a:sym typeface="Proxima Nova"/>
              </a:rPr>
              <a:t>Major Project-I (01CE0716)</a:t>
            </a:r>
            <a:endParaRPr sz="3200" b="1"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Review 1 </a:t>
            </a:r>
            <a:br>
              <a:rPr lang="en-US" sz="2200" b="0" i="0" u="none" strike="noStrike" cap="none" dirty="0">
                <a:solidFill>
                  <a:srgbClr val="04A2B9"/>
                </a:solidFill>
                <a:latin typeface="Proxima Nova"/>
                <a:ea typeface="Proxima Nova"/>
                <a:cs typeface="Proxima Nova"/>
                <a:sym typeface="Proxima Nova"/>
              </a:rPr>
            </a:br>
            <a:r>
              <a:rPr lang="en-US" sz="2200" b="0" i="0" u="none" strike="noStrike" cap="none" dirty="0">
                <a:solidFill>
                  <a:srgbClr val="04A2B9"/>
                </a:solidFill>
                <a:latin typeface="Proxima Nova"/>
                <a:ea typeface="Proxima Nova"/>
                <a:cs typeface="Proxima Nova"/>
                <a:sym typeface="Proxima Nova"/>
              </a:rPr>
              <a:t>(</a:t>
            </a:r>
            <a:r>
              <a:rPr lang="en-US" sz="2200" dirty="0">
                <a:solidFill>
                  <a:srgbClr val="FF0000"/>
                </a:solidFill>
                <a:latin typeface="Proxima Nova"/>
                <a:ea typeface="Proxima Nova"/>
                <a:cs typeface="Proxima Nova"/>
                <a:sym typeface="Proxima Nova"/>
              </a:rPr>
              <a:t>12</a:t>
            </a:r>
            <a:r>
              <a:rPr lang="en-US" sz="2200" b="0" i="0" u="none" strike="noStrike" cap="none" dirty="0">
                <a:solidFill>
                  <a:srgbClr val="FF0000"/>
                </a:solidFill>
                <a:latin typeface="Proxima Nova"/>
                <a:ea typeface="Proxima Nova"/>
                <a:cs typeface="Proxima Nova"/>
                <a:sym typeface="Proxima Nova"/>
              </a:rPr>
              <a:t>/07/2025</a:t>
            </a:r>
            <a:r>
              <a:rPr lang="en-US" sz="2200" b="0" i="0" u="none" strike="noStrike" cap="none" dirty="0">
                <a:solidFill>
                  <a:srgbClr val="04A2B9"/>
                </a:solidFill>
                <a:latin typeface="Proxima Nova"/>
                <a:ea typeface="Proxima Nova"/>
                <a:cs typeface="Proxima Nova"/>
                <a:sym typeface="Proxima Nova"/>
              </a:rPr>
              <a:t>)</a:t>
            </a:r>
            <a:br>
              <a:rPr lang="en-US" sz="2200" b="0" i="0" u="none" strike="noStrike" cap="none" dirty="0">
                <a:solidFill>
                  <a:srgbClr val="04A2B9"/>
                </a:solidFill>
                <a:latin typeface="Proxima Nova"/>
                <a:ea typeface="Proxima Nova"/>
                <a:cs typeface="Proxima Nova"/>
                <a:sym typeface="Proxima Nova"/>
              </a:rPr>
            </a:br>
            <a:endParaRPr sz="2200" b="0" i="0" u="none" strike="noStrike" cap="none" dirty="0">
              <a:solidFill>
                <a:schemeClr val="dk1"/>
              </a:solidFill>
              <a:latin typeface="Proxima Nova"/>
              <a:ea typeface="Proxima Nova"/>
              <a:cs typeface="Proxima Nova"/>
              <a:sym typeface="Proxima Nova"/>
            </a:endParaRPr>
          </a:p>
        </p:txBody>
      </p:sp>
      <p:sp>
        <p:nvSpPr>
          <p:cNvPr id="94" name="Google Shape;94;p2"/>
          <p:cNvSpPr txBox="1"/>
          <p:nvPr/>
        </p:nvSpPr>
        <p:spPr>
          <a:xfrm>
            <a:off x="2293191" y="5643518"/>
            <a:ext cx="8297381" cy="936154"/>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a:buNone/>
            </a:pPr>
            <a:r>
              <a:rPr lang="en-US" sz="2400" b="0" i="0" u="none" strike="noStrike" cap="none" dirty="0">
                <a:solidFill>
                  <a:srgbClr val="04A2B9"/>
                </a:solidFill>
                <a:latin typeface="Proxima Nova"/>
                <a:ea typeface="Proxima Nova"/>
                <a:cs typeface="Proxima Nova"/>
                <a:sym typeface="Proxima Nova"/>
              </a:rPr>
              <a:t>Department of Computer Engineering,</a:t>
            </a:r>
            <a:br>
              <a:rPr lang="en-US" sz="2400" b="0" i="0" u="none" strike="noStrike" cap="none" dirty="0">
                <a:solidFill>
                  <a:srgbClr val="04A2B9"/>
                </a:solidFill>
                <a:latin typeface="Proxima Nova"/>
                <a:ea typeface="Proxima Nova"/>
                <a:cs typeface="Proxima Nova"/>
                <a:sym typeface="Proxima Nova"/>
              </a:rPr>
            </a:br>
            <a:r>
              <a:rPr lang="en-US" sz="2400" b="0" i="0" u="none" strike="noStrike" cap="none" dirty="0">
                <a:solidFill>
                  <a:srgbClr val="04A2B9"/>
                </a:solidFill>
                <a:latin typeface="Proxima Nova"/>
                <a:ea typeface="Proxima Nova"/>
                <a:cs typeface="Proxima Nova"/>
                <a:sym typeface="Proxima Nova"/>
              </a:rPr>
              <a:t>Faculty of Engineering &amp; Technology</a:t>
            </a:r>
            <a:r>
              <a:rPr lang="en-US" sz="3600" b="0" i="0" u="none" strike="noStrike" cap="none" dirty="0">
                <a:solidFill>
                  <a:srgbClr val="04A2B9"/>
                </a:solidFill>
                <a:latin typeface="Proxima Nova"/>
                <a:ea typeface="Proxima Nova"/>
                <a:cs typeface="Proxima Nova"/>
                <a:sym typeface="Proxima Nova"/>
              </a:rPr>
              <a:t> </a:t>
            </a:r>
            <a:endParaRPr sz="3600" b="0" i="0" u="none" strike="noStrike" cap="none" dirty="0">
              <a:solidFill>
                <a:schemeClr val="dk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Outline</a:t>
            </a:r>
            <a:endParaRPr sz="2400" b="1" dirty="0">
              <a:latin typeface="Proxima Nova"/>
              <a:ea typeface="Proxima Nova"/>
              <a:cs typeface="Proxima Nova"/>
              <a:sym typeface="Proxima Nova"/>
            </a:endParaRPr>
          </a:p>
        </p:txBody>
      </p:sp>
      <p:sp>
        <p:nvSpPr>
          <p:cNvPr id="2" name="Google Shape;105;p3">
            <a:extLst>
              <a:ext uri="{FF2B5EF4-FFF2-40B4-BE49-F238E27FC236}">
                <a16:creationId xmlns:a16="http://schemas.microsoft.com/office/drawing/2014/main" id="{0095BBD1-5F01-3D94-8129-06181186BC95}"/>
              </a:ext>
            </a:extLst>
          </p:cNvPr>
          <p:cNvSpPr txBox="1"/>
          <p:nvPr/>
        </p:nvSpPr>
        <p:spPr>
          <a:xfrm>
            <a:off x="534259" y="1690779"/>
            <a:ext cx="9902100" cy="4124176"/>
          </a:xfrm>
          <a:prstGeom prst="rect">
            <a:avLst/>
          </a:prstGeom>
          <a:noFill/>
          <a:ln>
            <a:noFill/>
          </a:ln>
        </p:spPr>
        <p:txBody>
          <a:bodyPr spcFirstLastPara="1" wrap="square" lIns="91425" tIns="91425" rIns="91425" bIns="91425" anchor="t" anchorCtr="0">
            <a:spAutoFit/>
          </a:bodyPr>
          <a:lstStyle/>
          <a:p>
            <a:pPr>
              <a:buSzPts val="1800"/>
            </a:pPr>
            <a:endParaRPr sz="1800" b="0" i="0" u="none" strike="noStrike" cap="none" dirty="0">
              <a:solidFill>
                <a:srgbClr val="FF0000"/>
              </a:solidFill>
              <a:latin typeface="Proxima Nova"/>
              <a:ea typeface="Proxima Nova"/>
              <a:cs typeface="Proxima Nova"/>
              <a:sym typeface="Proxima Nova"/>
            </a:endParaRPr>
          </a:p>
          <a:p>
            <a:pPr marL="285750" indent="-285750">
              <a:buSzPts val="1800"/>
              <a:buFont typeface="Arial"/>
              <a:buChar char="•"/>
            </a:pPr>
            <a:r>
              <a:rPr lang="en-US" sz="2000" dirty="0">
                <a:solidFill>
                  <a:schemeClr val="dk1"/>
                </a:solidFill>
                <a:latin typeface="Proxima Nova"/>
                <a:ea typeface="Proxima Nova"/>
                <a:cs typeface="Proxima Nova"/>
                <a:sym typeface="Proxima Nova"/>
              </a:rPr>
              <a:t>Abstract</a:t>
            </a:r>
          </a:p>
          <a:p>
            <a:pPr marL="285750" indent="-285750">
              <a:buSzPts val="1800"/>
              <a:buFont typeface="Arial"/>
              <a:buChar char="•"/>
            </a:pPr>
            <a:r>
              <a:rPr lang="en-US" sz="2000" dirty="0">
                <a:solidFill>
                  <a:schemeClr val="dk1"/>
                </a:solidFill>
                <a:latin typeface="Proxima Nova"/>
                <a:ea typeface="Proxima Nova"/>
                <a:cs typeface="Proxima Nova"/>
                <a:sym typeface="Proxima Nova"/>
              </a:rPr>
              <a:t>Introduction</a:t>
            </a:r>
            <a:endParaRPr sz="2000" b="0" i="0" u="none" strike="noStrike" cap="none" dirty="0">
              <a:solidFill>
                <a:srgbClr val="000000"/>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System Analysis / Literature Review</a:t>
            </a:r>
          </a:p>
          <a:p>
            <a:pPr marL="285750" indent="-285750">
              <a:buSzPts val="1800"/>
              <a:buFont typeface="Arial"/>
              <a:buChar char="•"/>
            </a:pPr>
            <a:r>
              <a:rPr lang="en-US" sz="2000" b="0" i="0" u="none" strike="noStrike" cap="none" dirty="0">
                <a:solidFill>
                  <a:schemeClr val="dk1"/>
                </a:solidFill>
                <a:latin typeface="Proxima Nova"/>
                <a:ea typeface="Proxima Nova"/>
                <a:cs typeface="Proxima Nova"/>
                <a:sym typeface="Proxima Nova"/>
              </a:rPr>
              <a:t>Project Flow Chart / System Design</a:t>
            </a:r>
            <a:endParaRPr sz="2000" b="0" i="0" u="none" strike="noStrike" cap="none" dirty="0">
              <a:solidFill>
                <a:srgbClr val="000000"/>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ER Diagrams / Use Case diagrams etc.</a:t>
            </a:r>
            <a:endParaRPr sz="2000" b="0" i="0" u="none" strike="noStrike" cap="none" dirty="0">
              <a:solidFill>
                <a:srgbClr val="000000"/>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Proposed Solution / System</a:t>
            </a:r>
            <a:endParaRPr sz="2000" b="0" i="0" u="none" strike="noStrike" cap="none" dirty="0">
              <a:solidFill>
                <a:srgbClr val="000000"/>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Tools &amp; Technology to be used</a:t>
            </a:r>
            <a:endParaRPr sz="2000" b="0" i="0" u="none" strike="noStrike" cap="none" dirty="0">
              <a:solidFill>
                <a:srgbClr val="000000"/>
              </a:solidFill>
              <a:latin typeface="Arial"/>
              <a:ea typeface="Arial"/>
              <a:cs typeface="Arial"/>
              <a:sym typeface="Arial"/>
            </a:endParaRP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Project Scheduling (Gantt Chart)</a:t>
            </a:r>
            <a:endParaRPr sz="2000" dirty="0"/>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Expected Outcomes</a:t>
            </a: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rgbClr val="000000"/>
                </a:solidFill>
                <a:latin typeface="Proxima Nova" panose="020B0604020202020204" charset="0"/>
                <a:sym typeface="Arial"/>
              </a:rPr>
              <a:t>Conclusion</a:t>
            </a:r>
            <a:endParaRPr sz="2000" b="0" i="0" u="none" strike="noStrike" cap="none" dirty="0">
              <a:solidFill>
                <a:srgbClr val="000000"/>
              </a:solidFill>
              <a:latin typeface="Proxima Nova" panose="020B0604020202020204" charset="0"/>
              <a:sym typeface="Arial"/>
            </a:endParaRPr>
          </a:p>
          <a:p>
            <a:pPr marL="285750" marR="0" lvl="0" indent="-285750" rtl="0">
              <a:lnSpc>
                <a:spcPct val="10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Proxima Nova"/>
                <a:ea typeface="Proxima Nova"/>
                <a:cs typeface="Proxima Nova"/>
                <a:sym typeface="Proxima Nova"/>
              </a:rPr>
              <a:t>References</a:t>
            </a:r>
            <a:endParaRPr sz="2000" b="0" i="0" u="none" strike="noStrike" cap="none" dirty="0">
              <a:solidFill>
                <a:srgbClr val="000000"/>
              </a:solidFill>
              <a:latin typeface="Arial"/>
              <a:ea typeface="Arial"/>
              <a:cs typeface="Arial"/>
              <a:sym typeface="Arial"/>
            </a:endParaRPr>
          </a:p>
          <a:p>
            <a:pPr marL="0" marR="0" lvl="0" indent="0"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Abstract</a:t>
            </a:r>
            <a:endParaRPr sz="2400" b="1" dirty="0">
              <a:latin typeface="Proxima Nova"/>
              <a:ea typeface="Proxima Nova"/>
              <a:cs typeface="Proxima Nova"/>
              <a:sym typeface="Proxima Nova"/>
            </a:endParaRPr>
          </a:p>
        </p:txBody>
      </p:sp>
      <p:sp>
        <p:nvSpPr>
          <p:cNvPr id="5" name="TextBox 4">
            <a:extLst>
              <a:ext uri="{FF2B5EF4-FFF2-40B4-BE49-F238E27FC236}">
                <a16:creationId xmlns:a16="http://schemas.microsoft.com/office/drawing/2014/main" id="{403A3489-D86E-984A-3046-4AD59B5C3FE4}"/>
              </a:ext>
            </a:extLst>
          </p:cNvPr>
          <p:cNvSpPr txBox="1"/>
          <p:nvPr/>
        </p:nvSpPr>
        <p:spPr>
          <a:xfrm>
            <a:off x="534259" y="1223903"/>
            <a:ext cx="10347767" cy="5324535"/>
          </a:xfrm>
          <a:prstGeom prst="rect">
            <a:avLst/>
          </a:prstGeom>
          <a:noFill/>
        </p:spPr>
        <p:txBody>
          <a:bodyPr wrap="square">
            <a:spAutoFit/>
          </a:bodyPr>
          <a:lstStyle/>
          <a:p>
            <a:pPr algn="just"/>
            <a:r>
              <a:rPr lang="en-US" sz="2000" b="1" dirty="0">
                <a:latin typeface="Proxima Nova" panose="020B0604020202020204" charset="0"/>
              </a:rPr>
              <a:t>EventEase – Smart Event Planning and RSVP Web App</a:t>
            </a:r>
            <a:r>
              <a:rPr lang="en-US" sz="2000" dirty="0">
                <a:latin typeface="Proxima Nova" panose="020B0604020202020204" charset="0"/>
              </a:rPr>
              <a:t> is an innovative web application designed to streamline and enhance the process of event planning and guest management for individuals and organizations. The platform supports a wide range of event types, including birthday parties, weddings, anniversaries, corporate meetings, and social gatherings — providing a one-stop solution tailored to each unique occasion.</a:t>
            </a:r>
          </a:p>
          <a:p>
            <a:pPr algn="just"/>
            <a:endParaRPr lang="en-US" sz="2000" dirty="0">
              <a:latin typeface="Proxima Nova" panose="020B0604020202020204" charset="0"/>
            </a:endParaRPr>
          </a:p>
          <a:p>
            <a:pPr algn="just"/>
            <a:r>
              <a:rPr lang="en-US" sz="2000" dirty="0">
                <a:latin typeface="Proxima Nova" panose="020B0604020202020204" charset="0"/>
              </a:rPr>
              <a:t>EventEase offers an intuitive interface where users can create and customize events by selecting services and adding details such as decoration themes, food preferences, seating arrangements, and audio/visual setups. Predefined packages with optional add-ons allow hosts to personalize events according to their budget and style.</a:t>
            </a:r>
          </a:p>
          <a:p>
            <a:pPr algn="just"/>
            <a:endParaRPr lang="en-US" sz="2000" dirty="0">
              <a:latin typeface="Proxima Nova" panose="020B0604020202020204" charset="0"/>
            </a:endParaRPr>
          </a:p>
          <a:p>
            <a:pPr algn="just"/>
            <a:r>
              <a:rPr lang="en-US" sz="2000" dirty="0">
                <a:latin typeface="Proxima Nova" panose="020B0604020202020204" charset="0"/>
              </a:rPr>
              <a:t>A key feature of the platform is its real-time RSVP tracking system, which enables guests to confirm attendance, specify dietary preferences, and stay updated with any changes in schedule or venue. Automatic reminders and live updates help minimize miscommunication and improve attendance rates. Additionally, hosts have access to a real-time dashboard displaying guest statuses — confirmed, declined, or pending — enabling efficient and hassle-free event management.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DD063E63-75F1-B583-EC33-F2112E1D7026}"/>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A001818-37BF-92C9-3AB0-6E8D9F93866E}"/>
              </a:ext>
            </a:extLst>
          </p:cNvPr>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Introduction</a:t>
            </a:r>
            <a:endParaRPr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89334C27-0647-3886-81E3-0B4E892E8388}"/>
              </a:ext>
            </a:extLst>
          </p:cNvPr>
          <p:cNvSpPr txBox="1"/>
          <p:nvPr/>
        </p:nvSpPr>
        <p:spPr>
          <a:xfrm>
            <a:off x="1382197" y="1541946"/>
            <a:ext cx="8606847" cy="4708981"/>
          </a:xfrm>
          <a:prstGeom prst="rect">
            <a:avLst/>
          </a:prstGeom>
          <a:noFill/>
        </p:spPr>
        <p:txBody>
          <a:bodyPr wrap="square">
            <a:spAutoFit/>
          </a:bodyPr>
          <a:lstStyle/>
          <a:p>
            <a:pPr algn="just">
              <a:buNone/>
            </a:pPr>
            <a:r>
              <a:rPr lang="en-US" sz="2000" dirty="0">
                <a:latin typeface="Proxima Nova" panose="020B0604020202020204" charset="0"/>
              </a:rPr>
              <a:t>In today’s fast-paced digital era, organizing events efficiently demands far more than traditional invitation methods or manual guest lists. With growing expectations for convenience, accuracy, and real-time updates, event hosts often struggle to coordinate multiple tasks — managing guest details, tracking RSVPs, sending timely reminders, and handling last-minute changes — all of which can quickly become tedious, error-prone, and stressful.</a:t>
            </a:r>
          </a:p>
          <a:p>
            <a:pPr algn="just">
              <a:buNone/>
            </a:pPr>
            <a:endParaRPr lang="en-US" sz="2000" dirty="0">
              <a:latin typeface="Proxima Nova" panose="020B0604020202020204" charset="0"/>
            </a:endParaRPr>
          </a:p>
          <a:p>
            <a:pPr algn="just">
              <a:buNone/>
            </a:pPr>
            <a:r>
              <a:rPr lang="en-US" sz="2000" b="1" dirty="0">
                <a:latin typeface="Proxima Nova" panose="020B0604020202020204" charset="0"/>
              </a:rPr>
              <a:t>EventEase</a:t>
            </a:r>
            <a:r>
              <a:rPr lang="en-US" sz="2000" dirty="0">
                <a:latin typeface="Proxima Nova" panose="020B0604020202020204" charset="0"/>
              </a:rPr>
              <a:t> addresses these challenges by providing a centralized, intuitive platform that empowers individuals and organizations to plan, customize, and monitor events of any scale with ease and reliability. By integrating real-time RSVP tracking, smart notifications, and a user-friendly dashboard, EventEase simplifies the entire process — saving time, reducing miscommunication, and ensuring a seamless experience for both hosts and guests.</a:t>
            </a:r>
          </a:p>
        </p:txBody>
      </p:sp>
    </p:spTree>
    <p:extLst>
      <p:ext uri="{BB962C8B-B14F-4D97-AF65-F5344CB8AC3E}">
        <p14:creationId xmlns:p14="http://schemas.microsoft.com/office/powerpoint/2010/main" val="2920423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45CE4097-2DD3-C0D3-CA08-C3E945BCD7FC}"/>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02F61E76-F427-AEF7-B6AC-BB50CD5A7688}"/>
              </a:ext>
            </a:extLst>
          </p:cNvPr>
          <p:cNvSpPr txBox="1">
            <a:spLocks noGrp="1"/>
          </p:cNvSpPr>
          <p:nvPr>
            <p:ph type="title"/>
          </p:nvPr>
        </p:nvSpPr>
        <p:spPr>
          <a:xfrm>
            <a:off x="534258" y="309562"/>
            <a:ext cx="5160485"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System Analysis / Literature Review </a:t>
            </a:r>
            <a:endParaRPr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2DF8769D-F8F3-3311-D194-5A9402ACC04E}"/>
              </a:ext>
            </a:extLst>
          </p:cNvPr>
          <p:cNvSpPr txBox="1"/>
          <p:nvPr/>
        </p:nvSpPr>
        <p:spPr>
          <a:xfrm>
            <a:off x="868095" y="1669281"/>
            <a:ext cx="9435297" cy="4401205"/>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Proxima Nova" panose="020B0604020202020204" charset="0"/>
              </a:rPr>
              <a:t>The evolution of web technologies and real-time data processing has transformed online event management solutions over the past decade. Popular platforms like </a:t>
            </a:r>
            <a:r>
              <a:rPr lang="en-US" sz="2000" b="1" dirty="0">
                <a:latin typeface="Proxima Nova" panose="020B0604020202020204" charset="0"/>
              </a:rPr>
              <a:t>Eventbrite</a:t>
            </a:r>
            <a:r>
              <a:rPr lang="en-US" sz="2000" dirty="0">
                <a:latin typeface="Proxima Nova" panose="020B0604020202020204" charset="0"/>
              </a:rPr>
              <a:t> and </a:t>
            </a:r>
            <a:r>
              <a:rPr lang="en-US" sz="2000" b="1" dirty="0">
                <a:latin typeface="Proxima Nova" panose="020B0604020202020204" charset="0"/>
              </a:rPr>
              <a:t>Meetup</a:t>
            </a:r>
            <a:r>
              <a:rPr lang="en-US" sz="2000" dirty="0">
                <a:latin typeface="Proxima Nova" panose="020B0604020202020204" charset="0"/>
              </a:rPr>
              <a:t> highlight the increasing demand for digital tools that simplify guest coordination, invitation management, and live updates.</a:t>
            </a:r>
          </a:p>
          <a:p>
            <a:pPr marL="285750" indent="-285750" algn="just">
              <a:buFont typeface="Arial" panose="020B0604020202020204" pitchFamily="34" charset="0"/>
              <a:buChar char="•"/>
            </a:pPr>
            <a:endParaRPr lang="en-US" sz="2000" dirty="0">
              <a:latin typeface="Proxima Nova" panose="020B0604020202020204" charset="0"/>
            </a:endParaRPr>
          </a:p>
          <a:p>
            <a:pPr marL="285750" indent="-285750" algn="just">
              <a:buFont typeface="Arial" panose="020B0604020202020204" pitchFamily="34" charset="0"/>
              <a:buChar char="•"/>
            </a:pPr>
            <a:r>
              <a:rPr lang="en-US" sz="2000" dirty="0">
                <a:latin typeface="Proxima Nova" panose="020B0604020202020204" charset="0"/>
              </a:rPr>
              <a:t>Studies indicate that features such as </a:t>
            </a:r>
            <a:r>
              <a:rPr lang="en-US" sz="2000" b="1" dirty="0">
                <a:latin typeface="Proxima Nova" panose="020B0604020202020204" charset="0"/>
              </a:rPr>
              <a:t>real-time RSVP tracking</a:t>
            </a:r>
            <a:r>
              <a:rPr lang="en-US" sz="2000" dirty="0">
                <a:latin typeface="Proxima Nova" panose="020B0604020202020204" charset="0"/>
              </a:rPr>
              <a:t>, </a:t>
            </a:r>
            <a:r>
              <a:rPr lang="en-US" sz="2000" b="1" dirty="0">
                <a:latin typeface="Proxima Nova" panose="020B0604020202020204" charset="0"/>
              </a:rPr>
              <a:t>dietary preference collection</a:t>
            </a:r>
            <a:r>
              <a:rPr lang="en-US" sz="2000" dirty="0">
                <a:latin typeface="Proxima Nova" panose="020B0604020202020204" charset="0"/>
              </a:rPr>
              <a:t>, and </a:t>
            </a:r>
            <a:r>
              <a:rPr lang="en-US" sz="2000" b="1" dirty="0">
                <a:latin typeface="Proxima Nova" panose="020B0604020202020204" charset="0"/>
              </a:rPr>
              <a:t>automated reminders</a:t>
            </a:r>
            <a:r>
              <a:rPr lang="en-US" sz="2000" dirty="0">
                <a:latin typeface="Proxima Nova" panose="020B0604020202020204" charset="0"/>
              </a:rPr>
              <a:t> significantly enhance guest engagement and reduce the likelihood of no-shows.</a:t>
            </a:r>
          </a:p>
          <a:p>
            <a:pPr marL="285750" indent="-285750" algn="just">
              <a:buFont typeface="Arial" panose="020B0604020202020204" pitchFamily="34" charset="0"/>
              <a:buChar char="•"/>
            </a:pPr>
            <a:endParaRPr lang="en-US" sz="2000" dirty="0">
              <a:latin typeface="Proxima Nova" panose="020B0604020202020204" charset="0"/>
            </a:endParaRPr>
          </a:p>
          <a:p>
            <a:pPr marL="285750" indent="-285750" algn="just">
              <a:buFont typeface="Arial" panose="020B0604020202020204" pitchFamily="34" charset="0"/>
              <a:buChar char="•"/>
            </a:pPr>
            <a:r>
              <a:rPr lang="en-US" sz="2000" dirty="0">
                <a:latin typeface="Proxima Nova" panose="020B0604020202020204" charset="0"/>
              </a:rPr>
              <a:t>Despite these advances, many existing solutions lack comprehensive customization options and seamless, centralized management for diverse event types. </a:t>
            </a:r>
            <a:r>
              <a:rPr lang="en-US" sz="2000" b="1" dirty="0">
                <a:latin typeface="Proxima Nova" panose="020B0604020202020204" charset="0"/>
              </a:rPr>
              <a:t>EventEase</a:t>
            </a:r>
            <a:r>
              <a:rPr lang="en-US" sz="2000" dirty="0">
                <a:latin typeface="Proxima Nova" panose="020B0604020202020204" charset="0"/>
              </a:rPr>
              <a:t> addresses these gaps by combining the flexibility of full-stack web development with an intuitive interface, offering users a smart, end-to-end platform for personalized, reliable, and efficient event planning.</a:t>
            </a:r>
          </a:p>
        </p:txBody>
      </p:sp>
    </p:spTree>
    <p:extLst>
      <p:ext uri="{BB962C8B-B14F-4D97-AF65-F5344CB8AC3E}">
        <p14:creationId xmlns:p14="http://schemas.microsoft.com/office/powerpoint/2010/main" val="151407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716169D8-CA65-FDF0-6846-231A3DB55E4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1252AB78-FC25-6E01-062A-8486DE9F4E03}"/>
              </a:ext>
            </a:extLst>
          </p:cNvPr>
          <p:cNvSpPr txBox="1">
            <a:spLocks noGrp="1"/>
          </p:cNvSpPr>
          <p:nvPr>
            <p:ph type="title"/>
          </p:nvPr>
        </p:nvSpPr>
        <p:spPr>
          <a:xfrm>
            <a:off x="534258" y="309562"/>
            <a:ext cx="5160485"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Project Flow Chart / System Design</a:t>
            </a:r>
            <a:endParaRPr sz="2400" b="1" dirty="0">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BF6197D3-369C-0181-C297-B187F49CBDCC}"/>
              </a:ext>
            </a:extLst>
          </p:cNvPr>
          <p:cNvPicPr>
            <a:picLocks noChangeAspect="1"/>
          </p:cNvPicPr>
          <p:nvPr/>
        </p:nvPicPr>
        <p:blipFill>
          <a:blip r:embed="rId4">
            <a:duotone>
              <a:prstClr val="black"/>
              <a:schemeClr val="bg1">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Lst>
          </a:blip>
          <a:stretch>
            <a:fillRect/>
          </a:stretch>
        </p:blipFill>
        <p:spPr>
          <a:xfrm>
            <a:off x="534258" y="1376998"/>
            <a:ext cx="10291020" cy="5049520"/>
          </a:xfrm>
          <a:prstGeom prst="rect">
            <a:avLst/>
          </a:prstGeom>
        </p:spPr>
      </p:pic>
    </p:spTree>
    <p:extLst>
      <p:ext uri="{BB962C8B-B14F-4D97-AF65-F5344CB8AC3E}">
        <p14:creationId xmlns:p14="http://schemas.microsoft.com/office/powerpoint/2010/main" val="350898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DF2295D2-2394-7652-B87D-202C10E1C77A}"/>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52AC583-99B7-41CC-2F9D-0C1B2AF5F024}"/>
              </a:ext>
            </a:extLst>
          </p:cNvPr>
          <p:cNvSpPr txBox="1">
            <a:spLocks noGrp="1"/>
          </p:cNvSpPr>
          <p:nvPr>
            <p:ph type="title"/>
          </p:nvPr>
        </p:nvSpPr>
        <p:spPr>
          <a:xfrm>
            <a:off x="534258" y="309562"/>
            <a:ext cx="1757529"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ER Diagram </a:t>
            </a:r>
            <a:endParaRPr sz="2400" b="1" dirty="0">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32E2AD62-5966-2134-1965-81D5D9CBF52E}"/>
              </a:ext>
            </a:extLst>
          </p:cNvPr>
          <p:cNvPicPr>
            <a:picLocks noChangeAspect="1"/>
          </p:cNvPicPr>
          <p:nvPr/>
        </p:nvPicPr>
        <p:blipFill>
          <a:blip r:embed="rId4"/>
          <a:stretch>
            <a:fillRect/>
          </a:stretch>
        </p:blipFill>
        <p:spPr>
          <a:xfrm>
            <a:off x="557408" y="1099595"/>
            <a:ext cx="10241772" cy="5590572"/>
          </a:xfrm>
          <a:prstGeom prst="rect">
            <a:avLst/>
          </a:prstGeom>
        </p:spPr>
      </p:pic>
    </p:spTree>
    <p:extLst>
      <p:ext uri="{BB962C8B-B14F-4D97-AF65-F5344CB8AC3E}">
        <p14:creationId xmlns:p14="http://schemas.microsoft.com/office/powerpoint/2010/main" val="2163629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9BE74948-127E-F59F-5C07-700FAC96AAE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1FC07AF-3E08-7BD0-03E8-B5C63590EAA8}"/>
              </a:ext>
            </a:extLst>
          </p:cNvPr>
          <p:cNvSpPr txBox="1">
            <a:spLocks noGrp="1"/>
          </p:cNvSpPr>
          <p:nvPr>
            <p:ph type="title"/>
          </p:nvPr>
        </p:nvSpPr>
        <p:spPr>
          <a:xfrm>
            <a:off x="534258" y="309562"/>
            <a:ext cx="2579332"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Use Case diagram</a:t>
            </a:r>
            <a:endParaRPr sz="2400" b="1" dirty="0">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B4D63A4F-1F72-206E-B3F5-A93550E3700E}"/>
              </a:ext>
            </a:extLst>
          </p:cNvPr>
          <p:cNvPicPr>
            <a:picLocks noChangeAspect="1"/>
          </p:cNvPicPr>
          <p:nvPr/>
        </p:nvPicPr>
        <p:blipFill>
          <a:blip r:embed="rId4">
            <a:duotone>
              <a:prstClr val="black"/>
              <a:schemeClr val="bg1">
                <a:tint val="45000"/>
                <a:satMod val="400000"/>
              </a:schemeClr>
            </a:duotone>
          </a:blip>
          <a:srcRect t="3926"/>
          <a:stretch>
            <a:fillRect/>
          </a:stretch>
        </p:blipFill>
        <p:spPr>
          <a:xfrm>
            <a:off x="1940560" y="1656080"/>
            <a:ext cx="8310880" cy="4724400"/>
          </a:xfrm>
          <a:prstGeom prst="rect">
            <a:avLst/>
          </a:prstGeom>
        </p:spPr>
      </p:pic>
    </p:spTree>
    <p:extLst>
      <p:ext uri="{BB962C8B-B14F-4D97-AF65-F5344CB8AC3E}">
        <p14:creationId xmlns:p14="http://schemas.microsoft.com/office/powerpoint/2010/main" val="225106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1224</Words>
  <Application>Microsoft Office PowerPoint</Application>
  <PresentationFormat>Widescreen</PresentationFormat>
  <Paragraphs>85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Proxima Nova</vt:lpstr>
      <vt:lpstr>Office Theme</vt:lpstr>
      <vt:lpstr>PowerPoint Presentation</vt:lpstr>
      <vt:lpstr>PowerPoint Presentation</vt:lpstr>
      <vt:lpstr>Outline</vt:lpstr>
      <vt:lpstr>Abstract</vt:lpstr>
      <vt:lpstr>Introduction</vt:lpstr>
      <vt:lpstr>System Analysis / Literature Review </vt:lpstr>
      <vt:lpstr>Project Flow Chart / System Design</vt:lpstr>
      <vt:lpstr>ER Diagram </vt:lpstr>
      <vt:lpstr>Use Case diagram</vt:lpstr>
      <vt:lpstr>DFD diagram </vt:lpstr>
      <vt:lpstr>Proposed Solution </vt:lpstr>
      <vt:lpstr>Project Scheduling (Gantt Chart)</vt:lpstr>
      <vt:lpstr>Tools &amp; Technology to be used</vt:lpstr>
      <vt:lpstr>Expected Outcomes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Sahil kumar</cp:lastModifiedBy>
  <cp:revision>27</cp:revision>
  <dcterms:created xsi:type="dcterms:W3CDTF">2023-12-05T07:58:57Z</dcterms:created>
  <dcterms:modified xsi:type="dcterms:W3CDTF">2025-07-12T08:52:25Z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