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58" r:id="rId3"/>
    <p:sldId id="259" r:id="rId4"/>
    <p:sldId id="261" r:id="rId5"/>
    <p:sldId id="270" r:id="rId6"/>
    <p:sldId id="262" r:id="rId7"/>
    <p:sldId id="263" r:id="rId8"/>
    <p:sldId id="266" r:id="rId9"/>
    <p:sldId id="264" r:id="rId10"/>
    <p:sldId id="271" r:id="rId11"/>
    <p:sldId id="265" r:id="rId12"/>
    <p:sldId id="267" r:id="rId13"/>
    <p:sldId id="268" r:id="rId14"/>
    <p:sldId id="269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E45A91C-5F82-476A-96CF-F7186FFF7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1D3-5C57-4D57-B3D8-3F6854E60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431-3F44-4369-B00D-072A9F35F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88B25C-DBC0-4154-9E27-32BE9D1956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B38CE8-F890-419C-810D-56F5BC4CC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F80-B128-4BFB-9EAB-5C6D678190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AFCF-61DF-45EE-A13A-5E43F6CCA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E0C416-64B1-4D61-92C7-ECD649035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5E21-C4FC-49AA-B9BD-7BE282696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151C5F-62DC-40BE-B315-FA607AFD21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DBD574-CBCF-457B-92DD-1F8B7F26C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C8ED12-D276-4E2E-8338-1B5B2779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1789" y="355937"/>
            <a:ext cx="49744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Paper Presentation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5048" y="1063823"/>
            <a:ext cx="5597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3143" y="1578742"/>
            <a:ext cx="6524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Image text to braille</a:t>
            </a:r>
            <a:endParaRPr lang="en-US" sz="4000" b="1" cap="all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1053" y="3714598"/>
            <a:ext cx="15103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Presenters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0325" y="4154599"/>
            <a:ext cx="282493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Nithyakalyani</a:t>
            </a:r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B</a:t>
            </a:r>
          </a:p>
          <a:p>
            <a:pPr algn="r"/>
            <a:r>
              <a:rPr lang="en-US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Sathya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Keerthana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M</a:t>
            </a:r>
          </a:p>
          <a:p>
            <a:pPr algn="r"/>
            <a:r>
              <a:rPr lang="en-US" sz="2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Swarubini</a:t>
            </a:r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PJ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BE-</a:t>
            </a:r>
            <a:r>
              <a:rPr lang="en-US" sz="2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BioMedical</a:t>
            </a:r>
            <a:endParaRPr lang="en-US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Second Year</a:t>
            </a:r>
          </a:p>
          <a:p>
            <a:pPr algn="r"/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CEG, Anna University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AutoShape 2" descr="Image result for reading braille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reading braille co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reading braille co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858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02" y="2675257"/>
            <a:ext cx="3834014" cy="10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48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21300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From this paper presentation we have obtained the following outcomes. When an Input Text image is  given  ass D, the output that is obtained is shown in </a:t>
            </a:r>
            <a:r>
              <a:rPr lang="en-US" b="1" dirty="0"/>
              <a:t>Fig.7 and Fig.8.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80109"/>
            <a:ext cx="1594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09" y="2736273"/>
            <a:ext cx="30109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36273"/>
            <a:ext cx="2766623" cy="185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25916" y="4731664"/>
            <a:ext cx="263149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 7.Solenoid projection for a given input text 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08073" y="4734952"/>
            <a:ext cx="28447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Fig.8 The solenoid projection being felt by touch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9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828800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This Braille system aims to develop cost-effective assistive technologies to provide visually impaired people with a greater degree of independence in their day to day activities and during their navigation.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64948" y="207818"/>
            <a:ext cx="2598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CONCLUSION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553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6177" y="207818"/>
            <a:ext cx="29963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FUTURE SCOPE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1447800"/>
            <a:ext cx="647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660066"/>
                </a:solidFill>
              </a:rPr>
              <a:t>This can be expanded </a:t>
            </a:r>
            <a:r>
              <a:rPr lang="en-US" sz="2000" b="1" dirty="0">
                <a:solidFill>
                  <a:srgbClr val="660066"/>
                </a:solidFill>
              </a:rPr>
              <a:t>to an image text to audio output so that the visually impaired people </a:t>
            </a:r>
            <a:r>
              <a:rPr lang="en-US" sz="2000" b="1" dirty="0" smtClean="0">
                <a:solidFill>
                  <a:srgbClr val="660066"/>
                </a:solidFill>
              </a:rPr>
              <a:t>can hear </a:t>
            </a:r>
            <a:r>
              <a:rPr lang="en-US" sz="2000" b="1" dirty="0">
                <a:solidFill>
                  <a:srgbClr val="660066"/>
                </a:solidFill>
              </a:rPr>
              <a:t>the text message through a speaker</a:t>
            </a:r>
            <a:r>
              <a:rPr lang="en-US" sz="2000" b="1" dirty="0" smtClean="0">
                <a:solidFill>
                  <a:srgbClr val="660066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660066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660066"/>
                </a:solidFill>
              </a:rPr>
              <a:t>This </a:t>
            </a:r>
            <a:r>
              <a:rPr lang="en-US" sz="2000" b="1" dirty="0">
                <a:solidFill>
                  <a:srgbClr val="660066"/>
                </a:solidFill>
              </a:rPr>
              <a:t>can be further expanded to reading images like sign boards, directional arrows and numerals by suitably pre-defining in the </a:t>
            </a:r>
            <a:r>
              <a:rPr lang="en-US" sz="2000" b="1" dirty="0" smtClean="0">
                <a:solidFill>
                  <a:srgbClr val="660066"/>
                </a:solidFill>
              </a:rPr>
              <a:t>software. </a:t>
            </a:r>
            <a:endParaRPr lang="en-US" sz="20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0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5712" y="207818"/>
            <a:ext cx="26372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references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12192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R. </a:t>
            </a:r>
            <a:r>
              <a:rPr lang="en-US" dirty="0" err="1">
                <a:solidFill>
                  <a:srgbClr val="002060"/>
                </a:solidFill>
              </a:rPr>
              <a:t>Shylaja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International </a:t>
            </a:r>
            <a:r>
              <a:rPr lang="en-US" dirty="0">
                <a:solidFill>
                  <a:srgbClr val="002060"/>
                </a:solidFill>
              </a:rPr>
              <a:t>Journal of Electronics, Electrical and Computational System, IJEECS, ISSN 2348-117X Volume 7, Issue 5, May </a:t>
            </a:r>
            <a:r>
              <a:rPr lang="en-US" dirty="0" smtClean="0">
                <a:solidFill>
                  <a:srgbClr val="002060"/>
                </a:solidFill>
              </a:rPr>
              <a:t>2018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</a:rPr>
              <a:t>Ebnet</a:t>
            </a:r>
            <a:r>
              <a:rPr lang="en-US" dirty="0">
                <a:solidFill>
                  <a:srgbClr val="002060"/>
                </a:solidFill>
              </a:rPr>
              <a:t>, Matthew (2001), "Braille Challenge Gives Young Blind Students a Chance to Shine", Los Angeles </a:t>
            </a:r>
            <a:r>
              <a:rPr lang="en-US" dirty="0" smtClean="0">
                <a:solidFill>
                  <a:srgbClr val="002060"/>
                </a:solidFill>
              </a:rPr>
              <a:t>Times, 16960</a:t>
            </a:r>
            <a:r>
              <a:rPr lang="en-US" dirty="0">
                <a:solidFill>
                  <a:srgbClr val="002060"/>
                </a:solidFill>
              </a:rPr>
              <a:t>, retrieved 2009-04-15.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2286000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09602" name="Picture 2" descr="Image result for shake h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99" y="3352800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2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1430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Braille is a tactile writing system used by the visually impaired people. 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It is traditionally written with embossed paper. </a:t>
            </a:r>
          </a:p>
          <a:p>
            <a:pPr algn="just"/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Visually impaired people can read Braille only through touch.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This Braille system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converts the Text image to Braille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code. 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Braille output message can be read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just feeling the push-pull action of the solenoids. 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6477" y="152400"/>
            <a:ext cx="2218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objective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2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3" y="152400"/>
            <a:ext cx="29386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introduction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6789" y="14478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New technological </a:t>
            </a:r>
            <a:r>
              <a:rPr lang="en-US" b="1" dirty="0" smtClean="0">
                <a:solidFill>
                  <a:srgbClr val="7030A0"/>
                </a:solidFill>
              </a:rPr>
              <a:t>enhancement Braille </a:t>
            </a:r>
            <a:r>
              <a:rPr lang="en-US" b="1" dirty="0">
                <a:solidFill>
                  <a:srgbClr val="7030A0"/>
                </a:solidFill>
              </a:rPr>
              <a:t>system </a:t>
            </a:r>
            <a:r>
              <a:rPr lang="en-US" b="1" dirty="0" smtClean="0">
                <a:solidFill>
                  <a:srgbClr val="7030A0"/>
                </a:solidFill>
              </a:rPr>
              <a:t>is of  </a:t>
            </a:r>
            <a:r>
              <a:rPr lang="en-US" b="1" dirty="0">
                <a:solidFill>
                  <a:srgbClr val="7030A0"/>
                </a:solidFill>
              </a:rPr>
              <a:t>higher cost and less portability.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Image text to Braille converter is low cost, moveable and fast Braille </a:t>
            </a:r>
            <a:r>
              <a:rPr lang="en-US" b="1" dirty="0" smtClean="0">
                <a:solidFill>
                  <a:srgbClr val="7030A0"/>
                </a:solidFill>
              </a:rPr>
              <a:t>system.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The Braille code for a letter, number or any punctuation is a cell comprising six raised dots.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This </a:t>
            </a:r>
            <a:r>
              <a:rPr lang="en-US" b="1" dirty="0">
                <a:solidFill>
                  <a:srgbClr val="7030A0"/>
                </a:solidFill>
              </a:rPr>
              <a:t>Paper aims at replacing the raised dots with solenoids for better usage.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97" y="1143000"/>
            <a:ext cx="5966012" cy="440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2505" y="180109"/>
            <a:ext cx="32784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Block diagram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5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180109"/>
            <a:ext cx="53094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Components description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201" y="990600"/>
            <a:ext cx="3810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ARDUINO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UNO -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It is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 microcontroller board based on the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ATmega328p.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It has 20 digital input/output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pins.</a:t>
            </a:r>
          </a:p>
          <a:p>
            <a:pPr algn="just"/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MOTOR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DRIVE MODULE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L298N –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It is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 dual H-Bridge motor driver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which can control the speed and direction of two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DC motors at the same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SOLENOIDS -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It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is used to convert electrical to mechanical energy, as in the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operation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of a switch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04455"/>
            <a:ext cx="2008823" cy="13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l298n motor driv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57" y="2350048"/>
            <a:ext cx="1573530" cy="159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83" y="4343400"/>
            <a:ext cx="1608455" cy="99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10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8649" y="180109"/>
            <a:ext cx="52661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Proposed system design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6055" y="1524000"/>
            <a:ext cx="6386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The image consisting of text is captured using a web </a:t>
            </a:r>
            <a:r>
              <a:rPr lang="en-US" sz="2000" b="1" dirty="0" smtClean="0">
                <a:solidFill>
                  <a:srgbClr val="C00000"/>
                </a:solidFill>
              </a:rPr>
              <a:t>camera.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The </a:t>
            </a:r>
            <a:r>
              <a:rPr lang="en-US" sz="2000" b="1" dirty="0">
                <a:solidFill>
                  <a:srgbClr val="C00000"/>
                </a:solidFill>
              </a:rPr>
              <a:t>captured image is </a:t>
            </a:r>
            <a:r>
              <a:rPr lang="en-US" sz="2000" b="1" dirty="0" smtClean="0">
                <a:solidFill>
                  <a:srgbClr val="C00000"/>
                </a:solidFill>
              </a:rPr>
              <a:t>applied </a:t>
            </a:r>
            <a:r>
              <a:rPr lang="en-US" sz="2000" b="1" dirty="0">
                <a:solidFill>
                  <a:srgbClr val="C00000"/>
                </a:solidFill>
              </a:rPr>
              <a:t>to the image </a:t>
            </a:r>
            <a:r>
              <a:rPr lang="en-US" sz="2000" b="1" dirty="0" smtClean="0">
                <a:solidFill>
                  <a:srgbClr val="C00000"/>
                </a:solidFill>
              </a:rPr>
              <a:t>pre-processing where </a:t>
            </a:r>
            <a:r>
              <a:rPr lang="en-US" sz="2000" b="1" dirty="0">
                <a:solidFill>
                  <a:srgbClr val="C00000"/>
                </a:solidFill>
              </a:rPr>
              <a:t>the undesired noise </a:t>
            </a:r>
            <a:r>
              <a:rPr lang="en-US" sz="2000" b="1" dirty="0" smtClean="0">
                <a:solidFill>
                  <a:srgbClr val="C00000"/>
                </a:solidFill>
              </a:rPr>
              <a:t>is </a:t>
            </a:r>
            <a:r>
              <a:rPr lang="en-US" sz="2000" b="1" dirty="0">
                <a:solidFill>
                  <a:srgbClr val="C00000"/>
                </a:solidFill>
              </a:rPr>
              <a:t>removed by applying </a:t>
            </a:r>
            <a:r>
              <a:rPr lang="en-US" sz="2000" b="1" dirty="0" smtClean="0">
                <a:solidFill>
                  <a:srgbClr val="C00000"/>
                </a:solidFill>
              </a:rPr>
              <a:t>suitable threshold </a:t>
            </a:r>
            <a:r>
              <a:rPr lang="en-US" sz="2000" b="1" dirty="0">
                <a:solidFill>
                  <a:srgbClr val="C00000"/>
                </a:solidFill>
              </a:rPr>
              <a:t>value.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captured Image is rescaled to an appropriate size and </a:t>
            </a:r>
            <a:r>
              <a:rPr lang="en-US" sz="2000" b="1" dirty="0" smtClean="0">
                <a:solidFill>
                  <a:srgbClr val="C00000"/>
                </a:solidFill>
              </a:rPr>
              <a:t> it is </a:t>
            </a:r>
            <a:r>
              <a:rPr lang="en-US" sz="2000" b="1" dirty="0">
                <a:solidFill>
                  <a:srgbClr val="C00000"/>
                </a:solidFill>
              </a:rPr>
              <a:t>convert to gray </a:t>
            </a:r>
            <a:r>
              <a:rPr lang="en-US" sz="2000" b="1" dirty="0" smtClean="0">
                <a:solidFill>
                  <a:srgbClr val="C00000"/>
                </a:solidFill>
              </a:rPr>
              <a:t>scale image  which is again converted to binary image.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After pre-processing, </a:t>
            </a:r>
            <a:r>
              <a:rPr lang="en-US" sz="2000" b="1" dirty="0">
                <a:solidFill>
                  <a:srgbClr val="C00000"/>
                </a:solidFill>
              </a:rPr>
              <a:t>the text in the image is </a:t>
            </a:r>
            <a:r>
              <a:rPr lang="en-US" sz="2000" b="1" dirty="0" smtClean="0">
                <a:solidFill>
                  <a:srgbClr val="C00000"/>
                </a:solidFill>
              </a:rPr>
              <a:t>converted and stored in a .txt </a:t>
            </a:r>
            <a:r>
              <a:rPr lang="en-US" sz="2000" b="1" dirty="0">
                <a:solidFill>
                  <a:srgbClr val="C00000"/>
                </a:solidFill>
              </a:rPr>
              <a:t>file using OCR programming.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3236" y="57264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8649" y="180109"/>
            <a:ext cx="52661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Proposed system design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2982" y="1447800"/>
            <a:ext cx="632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stored text in </a:t>
            </a:r>
            <a:r>
              <a:rPr lang="en-US" sz="2000" b="1" dirty="0" smtClean="0">
                <a:solidFill>
                  <a:srgbClr val="C00000"/>
                </a:solidFill>
              </a:rPr>
              <a:t>the .txt </a:t>
            </a:r>
            <a:r>
              <a:rPr lang="en-US" sz="2000" b="1" dirty="0">
                <a:solidFill>
                  <a:srgbClr val="C00000"/>
                </a:solidFill>
              </a:rPr>
              <a:t>file is </a:t>
            </a:r>
            <a:r>
              <a:rPr lang="en-US" sz="2000" b="1" dirty="0" smtClean="0">
                <a:solidFill>
                  <a:srgbClr val="C00000"/>
                </a:solidFill>
              </a:rPr>
              <a:t>fed sequentially  </a:t>
            </a:r>
            <a:r>
              <a:rPr lang="en-US" sz="2000" b="1" dirty="0">
                <a:solidFill>
                  <a:srgbClr val="C00000"/>
                </a:solidFill>
              </a:rPr>
              <a:t>to the Arduino </a:t>
            </a:r>
            <a:r>
              <a:rPr lang="en-US" sz="2000" b="1" dirty="0" smtClean="0">
                <a:solidFill>
                  <a:srgbClr val="C00000"/>
                </a:solidFill>
              </a:rPr>
              <a:t>UNO by USB cable </a:t>
            </a:r>
            <a:r>
              <a:rPr lang="en-US" sz="2000" b="1" dirty="0">
                <a:solidFill>
                  <a:srgbClr val="C00000"/>
                </a:solidFill>
              </a:rPr>
              <a:t>via the serial </a:t>
            </a:r>
            <a:r>
              <a:rPr lang="en-US" sz="2000" b="1" dirty="0" smtClean="0">
                <a:solidFill>
                  <a:srgbClr val="C00000"/>
                </a:solidFill>
              </a:rPr>
              <a:t>communication ports.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Each </a:t>
            </a:r>
            <a:r>
              <a:rPr lang="en-US" sz="2000" b="1" dirty="0">
                <a:solidFill>
                  <a:srgbClr val="C00000"/>
                </a:solidFill>
              </a:rPr>
              <a:t>character is thus recognized by the Arduino UNO. After recognition </a:t>
            </a:r>
            <a:r>
              <a:rPr lang="en-US" sz="2000" b="1" dirty="0" smtClean="0">
                <a:solidFill>
                  <a:srgbClr val="C00000"/>
                </a:solidFill>
              </a:rPr>
              <a:t>the solenoids are </a:t>
            </a:r>
            <a:r>
              <a:rPr lang="en-US" sz="2000" b="1" dirty="0">
                <a:solidFill>
                  <a:srgbClr val="C00000"/>
                </a:solidFill>
              </a:rPr>
              <a:t>triggered for push </a:t>
            </a:r>
            <a:r>
              <a:rPr lang="en-US" sz="2000" b="1" dirty="0" smtClean="0">
                <a:solidFill>
                  <a:srgbClr val="C00000"/>
                </a:solidFill>
              </a:rPr>
              <a:t>action by motor drive module.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The </a:t>
            </a:r>
            <a:r>
              <a:rPr lang="en-US" sz="2000" b="1" dirty="0">
                <a:solidFill>
                  <a:srgbClr val="C00000"/>
                </a:solidFill>
              </a:rPr>
              <a:t>protruded </a:t>
            </a:r>
            <a:r>
              <a:rPr lang="en-US" sz="2000" b="1" dirty="0" smtClean="0">
                <a:solidFill>
                  <a:srgbClr val="C00000"/>
                </a:solidFill>
              </a:rPr>
              <a:t>pin </a:t>
            </a:r>
            <a:r>
              <a:rPr lang="en-US" sz="2000" b="1" dirty="0">
                <a:solidFill>
                  <a:srgbClr val="C00000"/>
                </a:solidFill>
              </a:rPr>
              <a:t>from the original  position of the solenoids provides the tactile feedback to the visually challenged </a:t>
            </a:r>
            <a:r>
              <a:rPr lang="en-US" sz="2000" b="1" dirty="0" smtClean="0">
                <a:solidFill>
                  <a:srgbClr val="C00000"/>
                </a:solidFill>
              </a:rPr>
              <a:t>people who can </a:t>
            </a:r>
            <a:r>
              <a:rPr lang="en-US" sz="2000" b="1" dirty="0">
                <a:solidFill>
                  <a:srgbClr val="C00000"/>
                </a:solidFill>
              </a:rPr>
              <a:t>recognize each character 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2209800" cy="488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20574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688649" y="180109"/>
            <a:ext cx="52661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Proposed system design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8649" y="6101080"/>
            <a:ext cx="630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Flow Chart for Image Text to Braille conversion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8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8649" y="180109"/>
            <a:ext cx="52661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Proposed system design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274" y="1752600"/>
            <a:ext cx="63245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Six solenoids are used to represent the six dots and due to the Push-pull action one can recognize the push action as </a:t>
            </a:r>
            <a:r>
              <a:rPr lang="en-US" sz="2000" b="1" dirty="0" smtClean="0">
                <a:solidFill>
                  <a:srgbClr val="C00000"/>
                </a:solidFill>
              </a:rPr>
              <a:t>a raised </a:t>
            </a:r>
            <a:r>
              <a:rPr lang="en-US" sz="2000" b="1" dirty="0">
                <a:solidFill>
                  <a:srgbClr val="C00000"/>
                </a:solidFill>
              </a:rPr>
              <a:t>dot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Two motor drive modules </a:t>
            </a:r>
            <a:r>
              <a:rPr lang="en-US" sz="2000" b="1" dirty="0" smtClean="0">
                <a:solidFill>
                  <a:srgbClr val="C00000"/>
                </a:solidFill>
              </a:rPr>
              <a:t>L298N </a:t>
            </a:r>
            <a:r>
              <a:rPr lang="en-US" sz="2000" b="1" dirty="0">
                <a:solidFill>
                  <a:srgbClr val="C00000"/>
                </a:solidFill>
              </a:rPr>
              <a:t>are used to drive the six solenoids,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A </a:t>
            </a:r>
            <a:r>
              <a:rPr lang="en-US" sz="2000" b="1" dirty="0">
                <a:solidFill>
                  <a:srgbClr val="C00000"/>
                </a:solidFill>
              </a:rPr>
              <a:t>12V DC battery is used to power </a:t>
            </a:r>
            <a:r>
              <a:rPr lang="en-US" sz="2000" b="1" dirty="0" smtClean="0">
                <a:solidFill>
                  <a:srgbClr val="C00000"/>
                </a:solidFill>
              </a:rPr>
              <a:t>up the </a:t>
            </a:r>
            <a:r>
              <a:rPr lang="en-US" sz="2000" b="1" dirty="0">
                <a:solidFill>
                  <a:srgbClr val="C00000"/>
                </a:solidFill>
              </a:rPr>
              <a:t>solenoids and the Motor drive modules.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All </a:t>
            </a:r>
            <a:r>
              <a:rPr lang="en-US" sz="2000" b="1" dirty="0">
                <a:solidFill>
                  <a:srgbClr val="C00000"/>
                </a:solidFill>
              </a:rPr>
              <a:t>the grounds are connected to a common ground.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34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861</TotalTime>
  <Words>647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cp:lastPrinted>2019-03-21T22:38:30Z</cp:lastPrinted>
  <dcterms:created xsi:type="dcterms:W3CDTF">2019-03-20T03:06:40Z</dcterms:created>
  <dcterms:modified xsi:type="dcterms:W3CDTF">2019-03-21T22:39:52Z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TC102037901033</vt:lpwstr>
  </property>
</Properties>
</file>