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B7FA9F-E6FF-4F97-B0E9-A1BD258234CF}" type="datetimeFigureOut">
              <a:rPr lang="en-US" smtClean="0"/>
              <a:pPr/>
              <a:t>7/23/2011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B7FA9F-E6FF-4F97-B0E9-A1BD258234CF}" type="datetimeFigureOut">
              <a:rPr lang="en-US" smtClean="0"/>
              <a:pPr/>
              <a:t>7/23/2011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B7FA9F-E6FF-4F97-B0E9-A1BD258234CF}" type="datetimeFigureOut">
              <a:rPr lang="en-US" smtClean="0"/>
              <a:pPr/>
              <a:t>7/23/2011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B7FA9F-E6FF-4F97-B0E9-A1BD258234CF}" type="datetimeFigureOut">
              <a:rPr lang="en-US" smtClean="0"/>
              <a:pPr/>
              <a:t>7/23/2011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7FA9F-E6FF-4F97-B0E9-A1BD258234CF}" type="datetimeFigureOut">
              <a:rPr lang="en-US" smtClean="0"/>
              <a:pPr/>
              <a:t>7/23/2011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B7FA9F-E6FF-4F97-B0E9-A1BD258234CF}" type="datetimeFigureOut">
              <a:rPr lang="en-US" smtClean="0"/>
              <a:pPr/>
              <a:t>7/23/2011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B7FA9F-E6FF-4F97-B0E9-A1BD258234CF}" type="datetimeFigureOut">
              <a:rPr lang="en-US" smtClean="0"/>
              <a:pPr/>
              <a:t>7/23/2011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B7FA9F-E6FF-4F97-B0E9-A1BD258234CF}" type="datetimeFigureOut">
              <a:rPr lang="en-US" smtClean="0"/>
              <a:pPr/>
              <a:t>7/23/2011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7FA9F-E6FF-4F97-B0E9-A1BD258234CF}" type="datetimeFigureOut">
              <a:rPr lang="en-US" smtClean="0"/>
              <a:pPr/>
              <a:t>7/23/2011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7FA9F-E6FF-4F97-B0E9-A1BD258234CF}" type="datetimeFigureOut">
              <a:rPr lang="en-US" smtClean="0"/>
              <a:pPr/>
              <a:t>7/23/2011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7FA9F-E6FF-4F97-B0E9-A1BD258234CF}" type="datetimeFigureOut">
              <a:rPr lang="en-US" smtClean="0"/>
              <a:pPr/>
              <a:t>7/23/2011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13535-BEC0-4DA5-9280-870B6011FBF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6">
                <a:shade val="45000"/>
                <a:satMod val="135000"/>
              </a:schemeClr>
              <a:prstClr val="white"/>
            </a:duotone>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7FA9F-E6FF-4F97-B0E9-A1BD258234CF}" type="datetimeFigureOut">
              <a:rPr lang="en-US" smtClean="0"/>
              <a:pPr/>
              <a:t>7/23/2011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13535-BEC0-4DA5-9280-870B6011FBF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1"/>
            <a:ext cx="7772400" cy="785818"/>
          </a:xfrm>
        </p:spPr>
        <p:txBody>
          <a:bodyPr/>
          <a:lstStyle/>
          <a:p>
            <a:pPr algn="l"/>
            <a:r>
              <a:rPr lang="en-US" dirty="0" smtClean="0">
                <a:solidFill>
                  <a:schemeClr val="accent6">
                    <a:lumMod val="50000"/>
                  </a:schemeClr>
                </a:solidFill>
              </a:rPr>
              <a:t>Introduction</a:t>
            </a:r>
            <a:endParaRPr lang="en-IN" dirty="0">
              <a:solidFill>
                <a:schemeClr val="accent6">
                  <a:lumMod val="50000"/>
                </a:schemeClr>
              </a:solidFill>
            </a:endParaRPr>
          </a:p>
        </p:txBody>
      </p:sp>
      <p:sp>
        <p:nvSpPr>
          <p:cNvPr id="3" name="Subtitle 2"/>
          <p:cNvSpPr>
            <a:spLocks noGrp="1"/>
          </p:cNvSpPr>
          <p:nvPr>
            <p:ph type="subTitle" idx="1"/>
          </p:nvPr>
        </p:nvSpPr>
        <p:spPr>
          <a:xfrm>
            <a:off x="642910" y="1500174"/>
            <a:ext cx="7858180" cy="4929222"/>
          </a:xfrm>
        </p:spPr>
        <p:txBody>
          <a:bodyPr>
            <a:normAutofit/>
          </a:bodyPr>
          <a:lstStyle/>
          <a:p>
            <a:pPr marL="90488" indent="-90488" algn="l">
              <a:buFont typeface="Arial" pitchFamily="34" charset="0"/>
              <a:buChar char="•"/>
            </a:pPr>
            <a:r>
              <a:rPr lang="en-US" sz="2400" dirty="0" smtClean="0">
                <a:solidFill>
                  <a:srgbClr val="7030A0"/>
                </a:solidFill>
              </a:rPr>
              <a:t>Momentum, mass and energy transport in sub-millimeter sized system or channel under a driving force.</a:t>
            </a:r>
          </a:p>
          <a:p>
            <a:pPr marL="90488" indent="-90488" algn="l">
              <a:buFont typeface="Arial" pitchFamily="34" charset="0"/>
              <a:buChar char="•"/>
            </a:pPr>
            <a:r>
              <a:rPr lang="en-US" sz="2400" dirty="0" smtClean="0">
                <a:solidFill>
                  <a:srgbClr val="7030A0"/>
                </a:solidFill>
              </a:rPr>
              <a:t>The subject received significant attention over last decade due to miniaturization of sensors, biomedical implants, making of novel materials and structured catalyst </a:t>
            </a:r>
          </a:p>
          <a:p>
            <a:pPr marL="90488" indent="-90488" algn="l">
              <a:buFont typeface="Arial" pitchFamily="34" charset="0"/>
              <a:buChar char="•"/>
            </a:pPr>
            <a:r>
              <a:rPr lang="en-US" sz="2400" dirty="0" smtClean="0">
                <a:solidFill>
                  <a:srgbClr val="7030A0"/>
                </a:solidFill>
              </a:rPr>
              <a:t>Lab on chip:  Entire </a:t>
            </a:r>
            <a:r>
              <a:rPr lang="en-US" sz="2400" dirty="0" smtClean="0">
                <a:solidFill>
                  <a:srgbClr val="7030A0"/>
                </a:solidFill>
              </a:rPr>
              <a:t>bio/chemical </a:t>
            </a:r>
            <a:r>
              <a:rPr lang="en-US" sz="2400" dirty="0" smtClean="0">
                <a:solidFill>
                  <a:srgbClr val="7030A0"/>
                </a:solidFill>
              </a:rPr>
              <a:t>laboratory on the surface of silicon or polymer chips</a:t>
            </a:r>
          </a:p>
          <a:p>
            <a:pPr marL="90488" indent="-90488" algn="l">
              <a:buFont typeface="Arial" pitchFamily="34" charset="0"/>
              <a:buChar char="•"/>
            </a:pPr>
            <a:r>
              <a:rPr lang="en-US" sz="2400" dirty="0" smtClean="0">
                <a:solidFill>
                  <a:srgbClr val="7030A0"/>
                </a:solidFill>
              </a:rPr>
              <a:t>Leverages the techniques that are developed over years for silicon based microelectronics industry.</a:t>
            </a:r>
          </a:p>
          <a:p>
            <a:pPr marL="90488" indent="-90488" algn="l">
              <a:buFont typeface="Arial" pitchFamily="34" charset="0"/>
              <a:buChar char="•"/>
            </a:pPr>
            <a:r>
              <a:rPr lang="en-US" sz="2400" dirty="0" smtClean="0">
                <a:solidFill>
                  <a:srgbClr val="7030A0"/>
                </a:solidFill>
              </a:rPr>
              <a:t>Polymer based lab on chip is cheaper and easy to produce in mass scale.</a:t>
            </a:r>
          </a:p>
          <a:p>
            <a:pPr marL="90488" indent="-90488" algn="l">
              <a:buFont typeface="Arial" pitchFamily="34" charset="0"/>
              <a:buChar char="•"/>
            </a:pPr>
            <a:endParaRPr lang="en-IN" sz="2400"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Scaling laws</a:t>
            </a:r>
            <a:endParaRPr lang="en-IN"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solidFill>
                  <a:srgbClr val="7030A0"/>
                </a:solidFill>
              </a:rPr>
              <a:t>Surface forces (surface tension gradients and shear forces) is proportional to (length)</a:t>
            </a:r>
            <a:r>
              <a:rPr lang="en-US" i="1" baseline="30000" dirty="0" smtClean="0">
                <a:solidFill>
                  <a:srgbClr val="7030A0"/>
                </a:solidFill>
              </a:rPr>
              <a:t>2</a:t>
            </a:r>
            <a:r>
              <a:rPr lang="en-US" dirty="0" smtClean="0">
                <a:solidFill>
                  <a:srgbClr val="7030A0"/>
                </a:solidFill>
              </a:rPr>
              <a:t>.</a:t>
            </a:r>
          </a:p>
          <a:p>
            <a:r>
              <a:rPr lang="en-US" dirty="0" smtClean="0">
                <a:solidFill>
                  <a:srgbClr val="7030A0"/>
                </a:solidFill>
              </a:rPr>
              <a:t>Volume force (e.g., gravity and inertia) is proportional to (length)</a:t>
            </a:r>
            <a:r>
              <a:rPr lang="en-US" baseline="30000" dirty="0" smtClean="0">
                <a:solidFill>
                  <a:srgbClr val="7030A0"/>
                </a:solidFill>
              </a:rPr>
              <a:t>3</a:t>
            </a:r>
            <a:r>
              <a:rPr lang="en-US" dirty="0" smtClean="0">
                <a:solidFill>
                  <a:srgbClr val="7030A0"/>
                </a:solidFill>
              </a:rPr>
              <a:t>.</a:t>
            </a:r>
          </a:p>
          <a:p>
            <a:r>
              <a:rPr lang="en-US" dirty="0" smtClean="0">
                <a:solidFill>
                  <a:srgbClr val="7030A0"/>
                </a:solidFill>
              </a:rPr>
              <a:t>Their ratio tends to infinity as the length scale is reduced.</a:t>
            </a:r>
          </a:p>
          <a:p>
            <a:r>
              <a:rPr lang="en-US" dirty="0" smtClean="0">
                <a:solidFill>
                  <a:srgbClr val="7030A0"/>
                </a:solidFill>
              </a:rPr>
              <a:t>Volume forces become unimportant, and surface forces dominate in </a:t>
            </a:r>
            <a:r>
              <a:rPr lang="en-US" dirty="0" err="1" smtClean="0">
                <a:solidFill>
                  <a:srgbClr val="7030A0"/>
                </a:solidFill>
              </a:rPr>
              <a:t>microfluidic</a:t>
            </a:r>
            <a:r>
              <a:rPr lang="en-US" dirty="0" smtClean="0">
                <a:solidFill>
                  <a:srgbClr val="7030A0"/>
                </a:solidFill>
              </a:rPr>
              <a:t> scale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Continuum hypothesis</a:t>
            </a:r>
            <a:endParaRPr lang="en-IN"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en-US" sz="2400" dirty="0" smtClean="0">
                <a:solidFill>
                  <a:srgbClr val="7030A0"/>
                </a:solidFill>
              </a:rPr>
              <a:t>Fluid is not perfectly continuous in structure, instead composed of several molecules.</a:t>
            </a:r>
          </a:p>
          <a:p>
            <a:r>
              <a:rPr lang="en-US" sz="2400" dirty="0" smtClean="0">
                <a:solidFill>
                  <a:srgbClr val="7030A0"/>
                </a:solidFill>
              </a:rPr>
              <a:t>Physical quantities e.g., mass, momentum and energy associated with small volume of fluid containing large number of molecules are taken as sum of corresponding quantities for the molecules in the volume.</a:t>
            </a:r>
          </a:p>
          <a:p>
            <a:r>
              <a:rPr lang="en-US" sz="2400" dirty="0" smtClean="0">
                <a:solidFill>
                  <a:srgbClr val="7030A0"/>
                </a:solidFill>
              </a:rPr>
              <a:t>At atomic scale (e.g., probe volume in AFM</a:t>
            </a:r>
            <a:r>
              <a:rPr lang="en-US" sz="2400" dirty="0" smtClean="0">
                <a:solidFill>
                  <a:srgbClr val="7030A0"/>
                </a:solidFill>
              </a:rPr>
              <a:t>), large fluctuations due to molecular structure of fluid become significant.</a:t>
            </a:r>
          </a:p>
          <a:p>
            <a:r>
              <a:rPr lang="en-US" sz="2400" dirty="0" smtClean="0">
                <a:solidFill>
                  <a:srgbClr val="7030A0"/>
                </a:solidFill>
              </a:rPr>
              <a:t>At larger probe volume with sufficiently large number of molecules, well-defined average values with small statistical fluctuations are obtained.</a:t>
            </a:r>
          </a:p>
          <a:p>
            <a:r>
              <a:rPr lang="en-US" sz="2400" dirty="0" smtClean="0">
                <a:solidFill>
                  <a:srgbClr val="7030A0"/>
                </a:solidFill>
              </a:rPr>
              <a:t>A liquid cube of 10 nm side contains 4E04 molecules and exhibit 0.5% fluctuation in numbers. For gas, the size is 10 times.</a:t>
            </a:r>
          </a:p>
          <a:p>
            <a:r>
              <a:rPr lang="en-US" sz="2400" dirty="0" smtClean="0">
                <a:solidFill>
                  <a:srgbClr val="7030A0"/>
                </a:solidFill>
              </a:rPr>
              <a:t>For probe volume larger than 10 micrometer, variations in physical properties due to external forces appear.</a:t>
            </a:r>
            <a:r>
              <a:rPr lang="en-US" sz="2400" dirty="0" smtClean="0">
                <a:solidFill>
                  <a:srgbClr val="7030A0"/>
                </a:solidFill>
              </a:rPr>
              <a:t> </a:t>
            </a:r>
          </a:p>
          <a:p>
            <a:endParaRPr lang="en-IN" sz="2400"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err="1" smtClean="0">
                <a:solidFill>
                  <a:schemeClr val="accent6">
                    <a:lumMod val="50000"/>
                  </a:schemeClr>
                </a:solidFill>
              </a:rPr>
              <a:t>Eulerian</a:t>
            </a:r>
            <a:r>
              <a:rPr lang="en-US" dirty="0" smtClean="0">
                <a:solidFill>
                  <a:schemeClr val="accent6">
                    <a:lumMod val="50000"/>
                  </a:schemeClr>
                </a:solidFill>
              </a:rPr>
              <a:t> formulation</a:t>
            </a:r>
            <a:endParaRPr lang="en-IN" dirty="0">
              <a:solidFill>
                <a:schemeClr val="accent6">
                  <a:lumMod val="50000"/>
                </a:schemeClr>
              </a:solidFill>
            </a:endParaRPr>
          </a:p>
        </p:txBody>
      </p:sp>
      <p:sp>
        <p:nvSpPr>
          <p:cNvPr id="3" name="Content Placeholder 2"/>
          <p:cNvSpPr>
            <a:spLocks noGrp="1"/>
          </p:cNvSpPr>
          <p:nvPr>
            <p:ph idx="1"/>
          </p:nvPr>
        </p:nvSpPr>
        <p:spPr>
          <a:xfrm>
            <a:off x="457200" y="1142984"/>
            <a:ext cx="8229600" cy="4983179"/>
          </a:xfrm>
        </p:spPr>
        <p:txBody>
          <a:bodyPr>
            <a:normAutofit fontScale="92500" lnSpcReduction="20000"/>
          </a:bodyPr>
          <a:lstStyle/>
          <a:p>
            <a:r>
              <a:rPr lang="en-US" dirty="0" smtClean="0">
                <a:solidFill>
                  <a:srgbClr val="7030A0"/>
                </a:solidFill>
              </a:rPr>
              <a:t>Definition of field variable</a:t>
            </a:r>
          </a:p>
          <a:p>
            <a:r>
              <a:rPr lang="en-US" dirty="0" smtClean="0">
                <a:solidFill>
                  <a:srgbClr val="7030A0"/>
                </a:solidFill>
              </a:rPr>
              <a:t>Measurement of velocity using </a:t>
            </a:r>
            <a:r>
              <a:rPr lang="en-US" dirty="0" err="1" smtClean="0">
                <a:solidFill>
                  <a:srgbClr val="7030A0"/>
                </a:solidFill>
              </a:rPr>
              <a:t>microparticle</a:t>
            </a:r>
            <a:r>
              <a:rPr lang="en-US" dirty="0" smtClean="0">
                <a:solidFill>
                  <a:srgbClr val="7030A0"/>
                </a:solidFill>
              </a:rPr>
              <a:t> image </a:t>
            </a:r>
            <a:r>
              <a:rPr lang="en-US" dirty="0" err="1" smtClean="0">
                <a:solidFill>
                  <a:srgbClr val="7030A0"/>
                </a:solidFill>
              </a:rPr>
              <a:t>velocimetry</a:t>
            </a:r>
            <a:endParaRPr lang="en-US" dirty="0" smtClean="0">
              <a:solidFill>
                <a:srgbClr val="7030A0"/>
              </a:solidFill>
            </a:endParaRPr>
          </a:p>
          <a:p>
            <a:r>
              <a:rPr lang="en-US" dirty="0" err="1" smtClean="0">
                <a:solidFill>
                  <a:srgbClr val="7030A0"/>
                </a:solidFill>
              </a:rPr>
              <a:t>Microparticles</a:t>
            </a:r>
            <a:r>
              <a:rPr lang="en-US" dirty="0" smtClean="0">
                <a:solidFill>
                  <a:srgbClr val="7030A0"/>
                </a:solidFill>
              </a:rPr>
              <a:t> with diameters of the order of 1 µm are suspended in the flow.</a:t>
            </a:r>
          </a:p>
          <a:p>
            <a:r>
              <a:rPr lang="en-US" dirty="0" smtClean="0">
                <a:solidFill>
                  <a:srgbClr val="7030A0"/>
                </a:solidFill>
              </a:rPr>
              <a:t>Positions are recorded as grey-scale values in CCD camera through an optical microscope, using either transmitted or reflected light.</a:t>
            </a:r>
          </a:p>
          <a:p>
            <a:r>
              <a:rPr lang="en-US" dirty="0" smtClean="0">
                <a:solidFill>
                  <a:srgbClr val="7030A0"/>
                </a:solidFill>
              </a:rPr>
              <a:t>Two pictures are recorded by sending two light pulses in quick succession of millisecond apart.</a:t>
            </a:r>
          </a:p>
          <a:p>
            <a:r>
              <a:rPr lang="en-US" dirty="0" smtClean="0">
                <a:solidFill>
                  <a:srgbClr val="7030A0"/>
                </a:solidFill>
              </a:rPr>
              <a:t>Use of cross-correlation function to determine average velocity at point r.</a:t>
            </a:r>
            <a:endParaRPr lang="en-IN"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A6FF3D13D0AE46B45CCA9BA2B3C9AD" ma:contentTypeVersion="0" ma:contentTypeDescription="Create a new document." ma:contentTypeScope="" ma:versionID="e685c84cf0e497681237da205f40502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CFD956-A437-49CF-B049-6E594E56CC0C}"/>
</file>

<file path=customXml/itemProps2.xml><?xml version="1.0" encoding="utf-8"?>
<ds:datastoreItem xmlns:ds="http://schemas.openxmlformats.org/officeDocument/2006/customXml" ds:itemID="{8209D6D0-410A-4250-A763-611BFE4F6F28}"/>
</file>

<file path=customXml/itemProps3.xml><?xml version="1.0" encoding="utf-8"?>
<ds:datastoreItem xmlns:ds="http://schemas.openxmlformats.org/officeDocument/2006/customXml" ds:itemID="{7B97682C-DE33-46FD-B223-489D03C32F86}"/>
</file>

<file path=docProps/app.xml><?xml version="1.0" encoding="utf-8"?>
<Properties xmlns="http://schemas.openxmlformats.org/officeDocument/2006/extended-properties" xmlns:vt="http://schemas.openxmlformats.org/officeDocument/2006/docPropsVTypes">
  <TotalTime>54</TotalTime>
  <Words>358</Words>
  <Application>Microsoft Office PowerPoint</Application>
  <PresentationFormat>On-screen Show (4:3)</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Introduction</vt:lpstr>
      <vt:lpstr>Scaling laws</vt:lpstr>
      <vt:lpstr>Continuum hypothesis</vt:lpstr>
      <vt:lpstr>Eulerian formulation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8</cp:revision>
  <dcterms:created xsi:type="dcterms:W3CDTF">2011-07-23T10:02:30Z</dcterms:created>
  <dcterms:modified xsi:type="dcterms:W3CDTF">2011-07-23T11:40:59Z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0x010100D0A6FF3D13D0AE46B45CCA9BA2B3C9AD</vt:lpwstr>
  </property>
</Properties>
</file>