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73" r:id="rId8"/>
    <p:sldId id="263" r:id="rId9"/>
    <p:sldId id="264" r:id="rId10"/>
    <p:sldId id="265" r:id="rId11"/>
    <p:sldId id="266" r:id="rId12"/>
    <p:sldId id="267" r:id="rId13"/>
    <p:sldId id="268" r:id="rId14"/>
    <p:sldId id="272" r:id="rId15"/>
    <p:sldId id="269" r:id="rId16"/>
    <p:sldId id="270" r:id="rId17"/>
    <p:sldId id="271" r:id="rId18"/>
    <p:sldId id="2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5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96FF3AF-6967-4780-B13A-5A6981057931}" type="datetimeFigureOut">
              <a:rPr lang="en-US" smtClean="0"/>
              <a:pPr/>
              <a:t>8/1/2011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84FA1-41E9-4668-9025-1FF95EE4E67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6FF3AF-6967-4780-B13A-5A6981057931}" type="datetimeFigureOut">
              <a:rPr lang="en-US" smtClean="0"/>
              <a:pPr/>
              <a:t>8/1/2011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84FA1-41E9-4668-9025-1FF95EE4E67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6FF3AF-6967-4780-B13A-5A6981057931}" type="datetimeFigureOut">
              <a:rPr lang="en-US" smtClean="0"/>
              <a:pPr/>
              <a:t>8/1/2011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84FA1-41E9-4668-9025-1FF95EE4E67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6FF3AF-6967-4780-B13A-5A6981057931}" type="datetimeFigureOut">
              <a:rPr lang="en-US" smtClean="0"/>
              <a:pPr/>
              <a:t>8/1/2011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84FA1-41E9-4668-9025-1FF95EE4E67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6FF3AF-6967-4780-B13A-5A6981057931}" type="datetimeFigureOut">
              <a:rPr lang="en-US" smtClean="0"/>
              <a:pPr/>
              <a:t>8/1/2011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84FA1-41E9-4668-9025-1FF95EE4E67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96FF3AF-6967-4780-B13A-5A6981057931}" type="datetimeFigureOut">
              <a:rPr lang="en-US" smtClean="0"/>
              <a:pPr/>
              <a:t>8/1/2011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84FA1-41E9-4668-9025-1FF95EE4E67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96FF3AF-6967-4780-B13A-5A6981057931}" type="datetimeFigureOut">
              <a:rPr lang="en-US" smtClean="0"/>
              <a:pPr/>
              <a:t>8/1/2011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684FA1-41E9-4668-9025-1FF95EE4E67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96FF3AF-6967-4780-B13A-5A6981057931}" type="datetimeFigureOut">
              <a:rPr lang="en-US" smtClean="0"/>
              <a:pPr/>
              <a:t>8/1/2011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684FA1-41E9-4668-9025-1FF95EE4E67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FF3AF-6967-4780-B13A-5A6981057931}" type="datetimeFigureOut">
              <a:rPr lang="en-US" smtClean="0"/>
              <a:pPr/>
              <a:t>8/1/2011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684FA1-41E9-4668-9025-1FF95EE4E67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6FF3AF-6967-4780-B13A-5A6981057931}" type="datetimeFigureOut">
              <a:rPr lang="en-US" smtClean="0"/>
              <a:pPr/>
              <a:t>8/1/2011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84FA1-41E9-4668-9025-1FF95EE4E67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6FF3AF-6967-4780-B13A-5A6981057931}" type="datetimeFigureOut">
              <a:rPr lang="en-US" smtClean="0"/>
              <a:pPr/>
              <a:t>8/1/2011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84FA1-41E9-4668-9025-1FF95EE4E67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duotone>
              <a:schemeClr val="accent6">
                <a:shade val="45000"/>
                <a:satMod val="135000"/>
              </a:schemeClr>
              <a:prstClr val="white"/>
            </a:duotone>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FF3AF-6967-4780-B13A-5A6981057931}" type="datetimeFigureOut">
              <a:rPr lang="en-US" smtClean="0"/>
              <a:pPr/>
              <a:t>8/1/2011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84FA1-41E9-4668-9025-1FF95EE4E67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4291"/>
            <a:ext cx="7772400" cy="642942"/>
          </a:xfrm>
        </p:spPr>
        <p:txBody>
          <a:bodyPr>
            <a:noAutofit/>
          </a:bodyPr>
          <a:lstStyle/>
          <a:p>
            <a:r>
              <a:rPr lang="en-US" sz="4000" dirty="0" smtClean="0">
                <a:solidFill>
                  <a:schemeClr val="accent6">
                    <a:lumMod val="50000"/>
                  </a:schemeClr>
                </a:solidFill>
              </a:rPr>
              <a:t>Lab on a chip application</a:t>
            </a:r>
            <a:endParaRPr lang="en-IN" sz="4000" dirty="0">
              <a:solidFill>
                <a:schemeClr val="accent6">
                  <a:lumMod val="50000"/>
                </a:schemeClr>
              </a:solidFill>
            </a:endParaRPr>
          </a:p>
        </p:txBody>
      </p:sp>
      <p:sp>
        <p:nvSpPr>
          <p:cNvPr id="3" name="Subtitle 2"/>
          <p:cNvSpPr>
            <a:spLocks noGrp="1"/>
          </p:cNvSpPr>
          <p:nvPr>
            <p:ph type="subTitle" idx="1"/>
          </p:nvPr>
        </p:nvSpPr>
        <p:spPr>
          <a:xfrm>
            <a:off x="428596" y="1071546"/>
            <a:ext cx="8286808" cy="5286412"/>
          </a:xfrm>
        </p:spPr>
        <p:txBody>
          <a:bodyPr>
            <a:normAutofit/>
          </a:bodyPr>
          <a:lstStyle/>
          <a:p>
            <a:pPr marL="90488" indent="-90488" algn="l">
              <a:buFont typeface="Arial" pitchFamily="34" charset="0"/>
              <a:buChar char="•"/>
            </a:pPr>
            <a:r>
              <a:rPr lang="en-US" sz="2800" dirty="0" err="1" smtClean="0">
                <a:solidFill>
                  <a:srgbClr val="7030A0"/>
                </a:solidFill>
              </a:rPr>
              <a:t>Pharma</a:t>
            </a:r>
            <a:r>
              <a:rPr lang="en-IN" sz="2800" dirty="0" smtClean="0">
                <a:solidFill>
                  <a:srgbClr val="7030A0"/>
                </a:solidFill>
              </a:rPr>
              <a:t> (R&amp;D in drug development, quality control, screening)</a:t>
            </a:r>
          </a:p>
          <a:p>
            <a:pPr marL="90488" indent="-90488" algn="l">
              <a:buFont typeface="Arial" pitchFamily="34" charset="0"/>
              <a:buChar char="•"/>
            </a:pPr>
            <a:r>
              <a:rPr lang="en-US" sz="2800" dirty="0" smtClean="0">
                <a:solidFill>
                  <a:srgbClr val="7030A0"/>
                </a:solidFill>
              </a:rPr>
              <a:t>Environment (water monitoring, pollution)</a:t>
            </a:r>
          </a:p>
          <a:p>
            <a:pPr marL="90488" indent="-90488" algn="l">
              <a:buFont typeface="Arial" pitchFamily="34" charset="0"/>
              <a:buChar char="•"/>
            </a:pPr>
            <a:r>
              <a:rPr lang="en-US" sz="2800" dirty="0" smtClean="0">
                <a:solidFill>
                  <a:srgbClr val="7030A0"/>
                </a:solidFill>
              </a:rPr>
              <a:t>Medical (Allergen detection, toxicology, implantable drug delivery system, flow meters in biomedical implants, tailored medication)</a:t>
            </a:r>
          </a:p>
          <a:p>
            <a:pPr marL="90488" indent="-90488" algn="l">
              <a:buFont typeface="Arial" pitchFamily="34" charset="0"/>
              <a:buChar char="•"/>
            </a:pPr>
            <a:r>
              <a:rPr lang="en-US" sz="2800" dirty="0" smtClean="0">
                <a:solidFill>
                  <a:srgbClr val="7030A0"/>
                </a:solidFill>
              </a:rPr>
              <a:t>Life Science (Diagnosis of disease, gene identification)</a:t>
            </a:r>
          </a:p>
          <a:p>
            <a:pPr marL="90488" indent="-90488" algn="l">
              <a:buFont typeface="Arial" pitchFamily="34" charset="0"/>
              <a:buChar char="•"/>
            </a:pPr>
            <a:r>
              <a:rPr lang="en-US" sz="2800" dirty="0" smtClean="0">
                <a:solidFill>
                  <a:srgbClr val="7030A0"/>
                </a:solidFill>
              </a:rPr>
              <a:t>Industrial Pollution Control (Bioreactors, food composition to check pesticides and antibiotic residue</a:t>
            </a:r>
          </a:p>
          <a:p>
            <a:pPr marL="90488" indent="-90488" algn="l">
              <a:buFont typeface="Arial" pitchFamily="34" charset="0"/>
              <a:buChar char="•"/>
            </a:pPr>
            <a:r>
              <a:rPr lang="en-US" sz="2800" dirty="0" smtClean="0">
                <a:solidFill>
                  <a:srgbClr val="7030A0"/>
                </a:solidFill>
              </a:rPr>
              <a:t>Forensic medicine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dirty="0" smtClean="0">
                <a:solidFill>
                  <a:schemeClr val="accent6">
                    <a:lumMod val="50000"/>
                  </a:schemeClr>
                </a:solidFill>
              </a:rPr>
              <a:t>Detection</a:t>
            </a:r>
            <a:endParaRPr lang="en-IN" dirty="0">
              <a:solidFill>
                <a:schemeClr val="accent6">
                  <a:lumMod val="50000"/>
                </a:schemeClr>
              </a:solidFill>
            </a:endParaRPr>
          </a:p>
        </p:txBody>
      </p:sp>
      <p:sp>
        <p:nvSpPr>
          <p:cNvPr id="3" name="Content Placeholder 2"/>
          <p:cNvSpPr>
            <a:spLocks noGrp="1"/>
          </p:cNvSpPr>
          <p:nvPr>
            <p:ph idx="1"/>
          </p:nvPr>
        </p:nvSpPr>
        <p:spPr>
          <a:xfrm>
            <a:off x="457200" y="1000108"/>
            <a:ext cx="8229600" cy="5286412"/>
          </a:xfrm>
        </p:spPr>
        <p:txBody>
          <a:bodyPr>
            <a:normAutofit lnSpcReduction="10000"/>
          </a:bodyPr>
          <a:lstStyle/>
          <a:p>
            <a:r>
              <a:rPr lang="en-US" dirty="0" smtClean="0">
                <a:solidFill>
                  <a:srgbClr val="7030A0"/>
                </a:solidFill>
              </a:rPr>
              <a:t>Laser induced fluorescence system </a:t>
            </a:r>
            <a:endParaRPr lang="en-IN" dirty="0" smtClean="0">
              <a:solidFill>
                <a:srgbClr val="7030A0"/>
              </a:solidFill>
            </a:endParaRPr>
          </a:p>
          <a:p>
            <a:pPr lvl="2"/>
            <a:r>
              <a:rPr lang="en-US" dirty="0" err="1" smtClean="0">
                <a:solidFill>
                  <a:srgbClr val="7030A0"/>
                </a:solidFill>
              </a:rPr>
              <a:t>Fluorophores</a:t>
            </a:r>
            <a:r>
              <a:rPr lang="en-US" dirty="0" smtClean="0">
                <a:solidFill>
                  <a:srgbClr val="7030A0"/>
                </a:solidFill>
              </a:rPr>
              <a:t> are conjugated with migrating </a:t>
            </a:r>
            <a:r>
              <a:rPr lang="en-US" dirty="0" err="1" smtClean="0">
                <a:solidFill>
                  <a:srgbClr val="7030A0"/>
                </a:solidFill>
              </a:rPr>
              <a:t>analytes</a:t>
            </a:r>
            <a:endParaRPr lang="en-US" dirty="0" smtClean="0">
              <a:solidFill>
                <a:srgbClr val="7030A0"/>
              </a:solidFill>
            </a:endParaRPr>
          </a:p>
          <a:p>
            <a:pPr lvl="2"/>
            <a:r>
              <a:rPr lang="en-US" dirty="0" smtClean="0">
                <a:solidFill>
                  <a:srgbClr val="7030A0"/>
                </a:solidFill>
              </a:rPr>
              <a:t>Laser beam excites the </a:t>
            </a:r>
            <a:r>
              <a:rPr lang="en-US" dirty="0" err="1" smtClean="0">
                <a:solidFill>
                  <a:srgbClr val="7030A0"/>
                </a:solidFill>
              </a:rPr>
              <a:t>fluorophores</a:t>
            </a:r>
            <a:endParaRPr lang="en-US" dirty="0" smtClean="0">
              <a:solidFill>
                <a:srgbClr val="7030A0"/>
              </a:solidFill>
            </a:endParaRPr>
          </a:p>
          <a:p>
            <a:pPr lvl="2"/>
            <a:r>
              <a:rPr lang="en-US" dirty="0" smtClean="0">
                <a:solidFill>
                  <a:srgbClr val="7030A0"/>
                </a:solidFill>
              </a:rPr>
              <a:t>Resulting fluorescence signal is filtered to block background </a:t>
            </a:r>
            <a:r>
              <a:rPr lang="en-US" dirty="0" smtClean="0">
                <a:solidFill>
                  <a:srgbClr val="7030A0"/>
                </a:solidFill>
              </a:rPr>
              <a:t>illumination </a:t>
            </a:r>
            <a:r>
              <a:rPr lang="en-US" dirty="0" smtClean="0">
                <a:solidFill>
                  <a:srgbClr val="7030A0"/>
                </a:solidFill>
              </a:rPr>
              <a:t>from the excitation source.</a:t>
            </a:r>
          </a:p>
          <a:p>
            <a:pPr lvl="2"/>
            <a:r>
              <a:rPr lang="en-US" dirty="0" smtClean="0">
                <a:solidFill>
                  <a:srgbClr val="7030A0"/>
                </a:solidFill>
              </a:rPr>
              <a:t>Fluorescence signal is recorded using CCD camera, PMT, APD</a:t>
            </a:r>
          </a:p>
          <a:p>
            <a:r>
              <a:rPr lang="en-US" dirty="0" smtClean="0">
                <a:solidFill>
                  <a:srgbClr val="7030A0"/>
                </a:solidFill>
              </a:rPr>
              <a:t>Electrochemical</a:t>
            </a:r>
          </a:p>
          <a:p>
            <a:pPr lvl="2"/>
            <a:r>
              <a:rPr lang="en-US" dirty="0" smtClean="0">
                <a:solidFill>
                  <a:srgbClr val="7030A0"/>
                </a:solidFill>
              </a:rPr>
              <a:t>Monitor variation of electrochemical potential as </a:t>
            </a:r>
            <a:r>
              <a:rPr lang="en-US" dirty="0" err="1" smtClean="0">
                <a:solidFill>
                  <a:srgbClr val="7030A0"/>
                </a:solidFill>
              </a:rPr>
              <a:t>analytes</a:t>
            </a:r>
            <a:r>
              <a:rPr lang="en-US" dirty="0" smtClean="0">
                <a:solidFill>
                  <a:srgbClr val="7030A0"/>
                </a:solidFill>
              </a:rPr>
              <a:t> migrate past a working electrode, positioned within the separation channel. </a:t>
            </a:r>
          </a:p>
          <a:p>
            <a:pPr lvl="2"/>
            <a:r>
              <a:rPr lang="en-US" dirty="0" smtClean="0">
                <a:solidFill>
                  <a:srgbClr val="7030A0"/>
                </a:solidFill>
              </a:rPr>
              <a:t>The conductivity is related to the concentration of species.</a:t>
            </a:r>
          </a:p>
          <a:p>
            <a:pPr lvl="2"/>
            <a:endParaRPr lang="en-US" dirty="0" smtClean="0">
              <a:solidFill>
                <a:srgbClr val="7030A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dirty="0" smtClean="0">
                <a:solidFill>
                  <a:schemeClr val="accent6">
                    <a:lumMod val="50000"/>
                  </a:schemeClr>
                </a:solidFill>
              </a:rPr>
              <a:t>Electrophoresis</a:t>
            </a:r>
            <a:endParaRPr lang="en-IN" dirty="0">
              <a:solidFill>
                <a:schemeClr val="accent6">
                  <a:lumMod val="50000"/>
                </a:schemeClr>
              </a:solidFill>
            </a:endParaRPr>
          </a:p>
        </p:txBody>
      </p:sp>
      <p:sp>
        <p:nvSpPr>
          <p:cNvPr id="3" name="Content Placeholder 2"/>
          <p:cNvSpPr>
            <a:spLocks noGrp="1"/>
          </p:cNvSpPr>
          <p:nvPr>
            <p:ph idx="1"/>
          </p:nvPr>
        </p:nvSpPr>
        <p:spPr>
          <a:xfrm>
            <a:off x="457200" y="1000108"/>
            <a:ext cx="8229600" cy="5357850"/>
          </a:xfrm>
        </p:spPr>
        <p:txBody>
          <a:bodyPr>
            <a:normAutofit fontScale="70000" lnSpcReduction="20000"/>
          </a:bodyPr>
          <a:lstStyle/>
          <a:p>
            <a:r>
              <a:rPr lang="en-US" dirty="0" smtClean="0">
                <a:solidFill>
                  <a:srgbClr val="7030A0"/>
                </a:solidFill>
              </a:rPr>
              <a:t>Migration behavior of charged species under the influence of an electric field.</a:t>
            </a:r>
          </a:p>
          <a:p>
            <a:r>
              <a:rPr lang="en-US" dirty="0" err="1" smtClean="0">
                <a:solidFill>
                  <a:srgbClr val="7030A0"/>
                </a:solidFill>
              </a:rPr>
              <a:t>Analytes</a:t>
            </a:r>
            <a:r>
              <a:rPr lang="en-US" dirty="0" smtClean="0">
                <a:solidFill>
                  <a:srgbClr val="7030A0"/>
                </a:solidFill>
              </a:rPr>
              <a:t> are suspended in an ionic buffer environment at a specific pH</a:t>
            </a:r>
          </a:p>
          <a:p>
            <a:r>
              <a:rPr lang="en-US" dirty="0" smtClean="0">
                <a:solidFill>
                  <a:srgbClr val="7030A0"/>
                </a:solidFill>
              </a:rPr>
              <a:t>Each species migrates with a different mobility, allowing them to be resolved as distinct zones, and separated on the basis of size and charge.</a:t>
            </a:r>
          </a:p>
          <a:p>
            <a:r>
              <a:rPr lang="en-US" dirty="0" smtClean="0">
                <a:solidFill>
                  <a:srgbClr val="7030A0"/>
                </a:solidFill>
              </a:rPr>
              <a:t>Biological macromolecules (e.g., proteins) are </a:t>
            </a:r>
            <a:r>
              <a:rPr lang="en-US" dirty="0" err="1" smtClean="0">
                <a:solidFill>
                  <a:srgbClr val="7030A0"/>
                </a:solidFill>
              </a:rPr>
              <a:t>analytes</a:t>
            </a:r>
            <a:endParaRPr lang="en-US" dirty="0" smtClean="0">
              <a:solidFill>
                <a:srgbClr val="7030A0"/>
              </a:solidFill>
            </a:endParaRPr>
          </a:p>
          <a:p>
            <a:r>
              <a:rPr lang="en-US" dirty="0" smtClean="0">
                <a:solidFill>
                  <a:srgbClr val="7030A0"/>
                </a:solidFill>
              </a:rPr>
              <a:t>Drag and </a:t>
            </a:r>
            <a:r>
              <a:rPr lang="en-US" dirty="0" err="1" smtClean="0">
                <a:solidFill>
                  <a:srgbClr val="7030A0"/>
                </a:solidFill>
              </a:rPr>
              <a:t>electrophoretic</a:t>
            </a:r>
            <a:r>
              <a:rPr lang="en-US" dirty="0" smtClean="0">
                <a:solidFill>
                  <a:srgbClr val="7030A0"/>
                </a:solidFill>
              </a:rPr>
              <a:t> mobility are the counteracting forces. Gravity is neglected.</a:t>
            </a:r>
          </a:p>
          <a:p>
            <a:r>
              <a:rPr lang="en-US" dirty="0" smtClean="0">
                <a:solidFill>
                  <a:srgbClr val="7030A0"/>
                </a:solidFill>
              </a:rPr>
              <a:t>In some cases, polymer gel acts as sieving matrix material in the separation channel. The gel matrix reintroduces a size-dependence to the </a:t>
            </a:r>
            <a:r>
              <a:rPr lang="en-US" dirty="0" err="1" smtClean="0">
                <a:solidFill>
                  <a:srgbClr val="7030A0"/>
                </a:solidFill>
              </a:rPr>
              <a:t>electrophoretic</a:t>
            </a:r>
            <a:r>
              <a:rPr lang="en-US" dirty="0" smtClean="0">
                <a:solidFill>
                  <a:srgbClr val="7030A0"/>
                </a:solidFill>
              </a:rPr>
              <a:t> migration.</a:t>
            </a:r>
          </a:p>
          <a:p>
            <a:r>
              <a:rPr lang="en-US" dirty="0" smtClean="0">
                <a:solidFill>
                  <a:srgbClr val="7030A0"/>
                </a:solidFill>
              </a:rPr>
              <a:t>In gel electrophoresis, </a:t>
            </a:r>
            <a:r>
              <a:rPr lang="en-US" dirty="0" err="1" smtClean="0">
                <a:solidFill>
                  <a:srgbClr val="7030A0"/>
                </a:solidFill>
              </a:rPr>
              <a:t>analytes</a:t>
            </a:r>
            <a:r>
              <a:rPr lang="en-US" dirty="0" smtClean="0">
                <a:solidFill>
                  <a:srgbClr val="7030A0"/>
                </a:solidFill>
              </a:rPr>
              <a:t> travel through the porous gel network with smaller fragments experiencing less resistance and eluting faster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654032"/>
          </a:xfrm>
          <a:prstGeom prst="rect">
            <a:avLst/>
          </a:prstGeom>
        </p:spPr>
        <p:txBody>
          <a:bodyP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accent6">
                    <a:lumMod val="50000"/>
                  </a:schemeClr>
                </a:solidFill>
                <a:effectLst/>
                <a:uLnTx/>
                <a:uFillTx/>
                <a:latin typeface="+mj-lt"/>
                <a:ea typeface="+mj-ea"/>
                <a:cs typeface="+mj-cs"/>
              </a:rPr>
              <a:t>Dielectrophoresis</a:t>
            </a:r>
            <a:endParaRPr kumimoji="0" lang="en-IN" sz="4400" b="0" i="0" u="none" strike="noStrike" kern="1200" cap="none" spc="0" normalizeH="0" baseline="0" noProof="0" dirty="0">
              <a:ln>
                <a:noFill/>
              </a:ln>
              <a:solidFill>
                <a:schemeClr val="accent6">
                  <a:lumMod val="50000"/>
                </a:schemeClr>
              </a:solidFill>
              <a:effectLst/>
              <a:uLnTx/>
              <a:uFillTx/>
              <a:latin typeface="+mj-lt"/>
              <a:ea typeface="+mj-ea"/>
              <a:cs typeface="+mj-cs"/>
            </a:endParaRPr>
          </a:p>
        </p:txBody>
      </p:sp>
      <p:sp>
        <p:nvSpPr>
          <p:cNvPr id="5" name="Content Placeholder 2"/>
          <p:cNvSpPr txBox="1">
            <a:spLocks/>
          </p:cNvSpPr>
          <p:nvPr/>
        </p:nvSpPr>
        <p:spPr>
          <a:xfrm>
            <a:off x="457200" y="1000108"/>
            <a:ext cx="8229600" cy="5357850"/>
          </a:xfrm>
          <a:prstGeom prst="rect">
            <a:avLst/>
          </a:prstGeom>
        </p:spPr>
        <p:txBody>
          <a:bodyPr>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solidFill>
                  <a:srgbClr val="7030A0"/>
                </a:solidFill>
              </a:rPr>
              <a:t>Particles are separated based on dielectric properties.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7030A0"/>
                </a:solidFill>
                <a:effectLst/>
                <a:uLnTx/>
                <a:uFillTx/>
                <a:latin typeface="+mn-lt"/>
                <a:ea typeface="+mn-ea"/>
                <a:cs typeface="+mn-cs"/>
              </a:rPr>
              <a:t>A</a:t>
            </a:r>
            <a:r>
              <a:rPr kumimoji="0" lang="en-US" sz="3200" b="0" i="0" u="none" strike="noStrike" kern="1200" cap="none" spc="0" normalizeH="0" noProof="0" dirty="0" smtClean="0">
                <a:ln>
                  <a:noFill/>
                </a:ln>
                <a:solidFill>
                  <a:srgbClr val="7030A0"/>
                </a:solidFill>
                <a:effectLst/>
                <a:uLnTx/>
                <a:uFillTx/>
                <a:latin typeface="+mn-lt"/>
                <a:ea typeface="+mn-ea"/>
                <a:cs typeface="+mn-cs"/>
              </a:rPr>
              <a:t> non-uniform electric field is generated by the use of planar and point electrodes.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baseline="0" dirty="0" smtClean="0">
                <a:solidFill>
                  <a:srgbClr val="7030A0"/>
                </a:solidFill>
              </a:rPr>
              <a:t>More </a:t>
            </a:r>
            <a:r>
              <a:rPr lang="en-US" sz="3200" baseline="0" dirty="0" err="1" smtClean="0">
                <a:solidFill>
                  <a:srgbClr val="7030A0"/>
                </a:solidFill>
              </a:rPr>
              <a:t>polarizable</a:t>
            </a:r>
            <a:r>
              <a:rPr lang="en-US" sz="3200" baseline="0" dirty="0" smtClean="0">
                <a:solidFill>
                  <a:srgbClr val="7030A0"/>
                </a:solidFill>
              </a:rPr>
              <a:t> particle will be attracted to strong field region.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noProof="0" dirty="0" smtClean="0">
                <a:ln>
                  <a:noFill/>
                </a:ln>
                <a:solidFill>
                  <a:srgbClr val="7030A0"/>
                </a:solidFill>
                <a:effectLst/>
                <a:uLnTx/>
                <a:uFillTx/>
                <a:latin typeface="+mn-lt"/>
                <a:ea typeface="+mn-ea"/>
                <a:cs typeface="+mn-cs"/>
              </a:rPr>
              <a:t>DEP can be used as a trap or in FFF mode. In the second case, gravity acts against DEP forces in settling the particles at a particular height in the channel.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baseline="0" dirty="0" smtClean="0">
                <a:solidFill>
                  <a:srgbClr val="7030A0"/>
                </a:solidFill>
              </a:rPr>
              <a:t>Live</a:t>
            </a:r>
            <a:r>
              <a:rPr lang="en-US" sz="3200" dirty="0" smtClean="0">
                <a:solidFill>
                  <a:srgbClr val="7030A0"/>
                </a:solidFill>
              </a:rPr>
              <a:t> cells can be separated from dead cells by this method.</a:t>
            </a:r>
            <a:r>
              <a:rPr kumimoji="0" lang="en-US" sz="3200" b="0" i="0" u="none" strike="noStrike" kern="1200" cap="none" spc="0" normalizeH="0" baseline="0" noProof="0" dirty="0" smtClean="0">
                <a:ln>
                  <a:noFill/>
                </a:ln>
                <a:solidFill>
                  <a:srgbClr val="7030A0"/>
                </a:solidFill>
                <a:effectLst/>
                <a:uLnTx/>
                <a:uFillTx/>
                <a:latin typeface="+mn-lt"/>
                <a:ea typeface="+mn-ea"/>
                <a:cs typeface="+mn-cs"/>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654032"/>
          </a:xfrm>
          <a:prstGeom prst="rect">
            <a:avLst/>
          </a:prstGeom>
        </p:spPr>
        <p:txBody>
          <a:bodyP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6">
                    <a:lumMod val="50000"/>
                  </a:schemeClr>
                </a:solidFill>
                <a:effectLst/>
                <a:uLnTx/>
                <a:uFillTx/>
                <a:latin typeface="+mj-lt"/>
                <a:ea typeface="+mj-ea"/>
                <a:cs typeface="+mj-cs"/>
              </a:rPr>
              <a:t>Electrical</a:t>
            </a:r>
            <a:r>
              <a:rPr kumimoji="0" lang="en-US" sz="4400" b="0" i="0" u="none" strike="noStrike" kern="1200" cap="none" spc="0" normalizeH="0" noProof="0" dirty="0" smtClean="0">
                <a:ln>
                  <a:noFill/>
                </a:ln>
                <a:solidFill>
                  <a:schemeClr val="accent6">
                    <a:lumMod val="50000"/>
                  </a:schemeClr>
                </a:solidFill>
                <a:effectLst/>
                <a:uLnTx/>
                <a:uFillTx/>
                <a:latin typeface="+mj-lt"/>
                <a:ea typeface="+mj-ea"/>
                <a:cs typeface="+mj-cs"/>
              </a:rPr>
              <a:t> Field Flow Fractionation</a:t>
            </a:r>
            <a:endParaRPr kumimoji="0" lang="en-IN" sz="4400" b="0" i="0" u="none" strike="noStrike" kern="1200" cap="none" spc="0" normalizeH="0" baseline="0" noProof="0" dirty="0">
              <a:ln>
                <a:noFill/>
              </a:ln>
              <a:solidFill>
                <a:schemeClr val="accent6">
                  <a:lumMod val="50000"/>
                </a:schemeClr>
              </a:solidFill>
              <a:effectLst/>
              <a:uLnTx/>
              <a:uFillTx/>
              <a:latin typeface="+mj-lt"/>
              <a:ea typeface="+mj-ea"/>
              <a:cs typeface="+mj-cs"/>
            </a:endParaRPr>
          </a:p>
        </p:txBody>
      </p:sp>
      <p:sp>
        <p:nvSpPr>
          <p:cNvPr id="3" name="Content Placeholder 2"/>
          <p:cNvSpPr txBox="1">
            <a:spLocks/>
          </p:cNvSpPr>
          <p:nvPr/>
        </p:nvSpPr>
        <p:spPr>
          <a:xfrm>
            <a:off x="457200" y="1000108"/>
            <a:ext cx="8229600" cy="5357850"/>
          </a:xfrm>
          <a:prstGeom prst="rect">
            <a:avLst/>
          </a:prstGeom>
        </p:spPr>
        <p:txBody>
          <a:bodyPr>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7030A0"/>
                </a:solidFill>
                <a:effectLst/>
                <a:uLnTx/>
                <a:uFillTx/>
                <a:latin typeface="+mn-lt"/>
                <a:ea typeface="+mn-ea"/>
                <a:cs typeface="+mn-cs"/>
              </a:rPr>
              <a:t>Top and bottom walls of the channel comprise</a:t>
            </a:r>
            <a:r>
              <a:rPr kumimoji="0" lang="en-US" sz="3200" b="0" i="0" u="none" strike="noStrike" kern="1200" cap="none" spc="0" normalizeH="0" noProof="0" dirty="0" smtClean="0">
                <a:ln>
                  <a:noFill/>
                </a:ln>
                <a:solidFill>
                  <a:srgbClr val="7030A0"/>
                </a:solidFill>
                <a:effectLst/>
                <a:uLnTx/>
                <a:uFillTx/>
                <a:latin typeface="+mn-lt"/>
                <a:ea typeface="+mn-ea"/>
                <a:cs typeface="+mn-cs"/>
              </a:rPr>
              <a:t> of electrodes. Voltage is applied lateral to the direction of flow.</a:t>
            </a:r>
            <a:endParaRPr kumimoji="0" lang="en-US" sz="3200" b="0" i="0" u="none" strike="noStrike" kern="1200" cap="none" spc="0" normalizeH="0" baseline="0" noProof="0" dirty="0" smtClean="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7030A0"/>
                </a:solidFill>
                <a:effectLst/>
                <a:uLnTx/>
                <a:uFillTx/>
                <a:latin typeface="+mn-lt"/>
                <a:ea typeface="+mn-ea"/>
                <a:cs typeface="+mn-cs"/>
              </a:rPr>
              <a:t>Particles with high</a:t>
            </a:r>
            <a:r>
              <a:rPr kumimoji="0" lang="en-US" sz="3200" b="0" i="0" u="none" strike="noStrike" kern="1200" cap="none" spc="0" normalizeH="0" noProof="0" dirty="0" smtClean="0">
                <a:ln>
                  <a:noFill/>
                </a:ln>
                <a:solidFill>
                  <a:srgbClr val="7030A0"/>
                </a:solidFill>
                <a:effectLst/>
                <a:uLnTx/>
                <a:uFillTx/>
                <a:latin typeface="+mn-lt"/>
                <a:ea typeface="+mn-ea"/>
                <a:cs typeface="+mn-cs"/>
              </a:rPr>
              <a:t> </a:t>
            </a:r>
            <a:r>
              <a:rPr kumimoji="0" lang="en-US" sz="3200" b="0" i="0" u="none" strike="noStrike" kern="1200" cap="none" spc="0" normalizeH="0" noProof="0" dirty="0" err="1" smtClean="0">
                <a:ln>
                  <a:noFill/>
                </a:ln>
                <a:solidFill>
                  <a:srgbClr val="7030A0"/>
                </a:solidFill>
                <a:effectLst/>
                <a:uLnTx/>
                <a:uFillTx/>
                <a:latin typeface="+mn-lt"/>
                <a:ea typeface="+mn-ea"/>
                <a:cs typeface="+mn-cs"/>
              </a:rPr>
              <a:t>electrophoretic</a:t>
            </a:r>
            <a:r>
              <a:rPr kumimoji="0" lang="en-US" sz="3200" b="0" i="0" u="none" strike="noStrike" kern="1200" cap="none" spc="0" normalizeH="0" noProof="0" dirty="0" smtClean="0">
                <a:ln>
                  <a:noFill/>
                </a:ln>
                <a:solidFill>
                  <a:srgbClr val="7030A0"/>
                </a:solidFill>
                <a:effectLst/>
                <a:uLnTx/>
                <a:uFillTx/>
                <a:latin typeface="+mn-lt"/>
                <a:ea typeface="+mn-ea"/>
                <a:cs typeface="+mn-cs"/>
              </a:rPr>
              <a:t> mobility will pack more closely to the wall.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baseline="0" dirty="0" smtClean="0">
                <a:solidFill>
                  <a:srgbClr val="7030A0"/>
                </a:solidFill>
              </a:rPr>
              <a:t>Flow in the channel is laminar,</a:t>
            </a:r>
            <a:r>
              <a:rPr lang="en-US" sz="3200" dirty="0" smtClean="0">
                <a:solidFill>
                  <a:srgbClr val="7030A0"/>
                </a:solidFill>
              </a:rPr>
              <a:t> and easily characterized (e.g., parabolic).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solidFill>
                  <a:srgbClr val="7030A0"/>
                </a:solidFill>
              </a:rPr>
              <a:t>Each layer moves at different velocity, and particles carried by the layer elutes at different times from the outlet.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7030A0"/>
                </a:solidFill>
                <a:effectLst/>
                <a:uLnTx/>
                <a:uFillTx/>
                <a:latin typeface="+mn-lt"/>
                <a:ea typeface="+mn-ea"/>
                <a:cs typeface="+mn-cs"/>
              </a:rPr>
              <a:t>Slugs</a:t>
            </a:r>
            <a:r>
              <a:rPr kumimoji="0" lang="en-US" sz="3200" b="0" i="0" u="none" strike="noStrike" kern="1200" cap="none" spc="0" normalizeH="0" noProof="0" dirty="0" smtClean="0">
                <a:ln>
                  <a:noFill/>
                </a:ln>
                <a:solidFill>
                  <a:srgbClr val="7030A0"/>
                </a:solidFill>
                <a:effectLst/>
                <a:uLnTx/>
                <a:uFillTx/>
                <a:latin typeface="+mn-lt"/>
                <a:ea typeface="+mn-ea"/>
                <a:cs typeface="+mn-cs"/>
              </a:rPr>
              <a:t> of particles, separated based on their size/charge is detected at the outlet, and identified based on prior calibration.</a:t>
            </a:r>
            <a:endParaRPr kumimoji="0" lang="en-US" sz="3200" b="0" i="0" u="none" strike="noStrike" kern="1200" cap="none" spc="0" normalizeH="0" baseline="0" noProof="0" dirty="0" smtClean="0">
              <a:ln>
                <a:noFill/>
              </a:ln>
              <a:solidFill>
                <a:srgbClr val="7030A0"/>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654032"/>
          </a:xfrm>
          <a:prstGeom prst="rect">
            <a:avLst/>
          </a:prstGeom>
        </p:spPr>
        <p:txBody>
          <a:bodyP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6">
                    <a:lumMod val="50000"/>
                  </a:schemeClr>
                </a:solidFill>
                <a:effectLst/>
                <a:uLnTx/>
                <a:uFillTx/>
                <a:latin typeface="+mj-lt"/>
                <a:ea typeface="+mj-ea"/>
                <a:cs typeface="+mj-cs"/>
              </a:rPr>
              <a:t>Other modes of</a:t>
            </a:r>
            <a:r>
              <a:rPr kumimoji="0" lang="en-US" sz="4400" b="0" i="0" u="none" strike="noStrike" kern="1200" cap="none" spc="0" normalizeH="0" noProof="0" dirty="0" smtClean="0">
                <a:ln>
                  <a:noFill/>
                </a:ln>
                <a:solidFill>
                  <a:schemeClr val="accent6">
                    <a:lumMod val="50000"/>
                  </a:schemeClr>
                </a:solidFill>
                <a:effectLst/>
                <a:uLnTx/>
                <a:uFillTx/>
                <a:latin typeface="+mj-lt"/>
                <a:ea typeface="+mj-ea"/>
                <a:cs typeface="+mj-cs"/>
              </a:rPr>
              <a:t> FFF</a:t>
            </a:r>
            <a:endParaRPr kumimoji="0" lang="en-IN" sz="4400" b="0" i="0" u="none" strike="noStrike" kern="1200" cap="none" spc="0" normalizeH="0" baseline="0" noProof="0" dirty="0">
              <a:ln>
                <a:noFill/>
              </a:ln>
              <a:solidFill>
                <a:schemeClr val="accent6">
                  <a:lumMod val="50000"/>
                </a:schemeClr>
              </a:solidFill>
              <a:effectLst/>
              <a:uLnTx/>
              <a:uFillTx/>
              <a:latin typeface="+mj-lt"/>
              <a:ea typeface="+mj-ea"/>
              <a:cs typeface="+mj-cs"/>
            </a:endParaRPr>
          </a:p>
        </p:txBody>
      </p:sp>
      <p:sp>
        <p:nvSpPr>
          <p:cNvPr id="3" name="Content Placeholder 2"/>
          <p:cNvSpPr txBox="1">
            <a:spLocks/>
          </p:cNvSpPr>
          <p:nvPr/>
        </p:nvSpPr>
        <p:spPr>
          <a:xfrm>
            <a:off x="457200" y="1000108"/>
            <a:ext cx="8229600" cy="5357850"/>
          </a:xfrm>
          <a:prstGeom prst="rect">
            <a:avLst/>
          </a:prstGeom>
        </p:spPr>
        <p:txBody>
          <a:bodyPr>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7030A0"/>
                </a:solidFill>
                <a:effectLst/>
                <a:uLnTx/>
                <a:uFillTx/>
                <a:latin typeface="+mn-lt"/>
                <a:ea typeface="+mn-ea"/>
                <a:cs typeface="+mn-cs"/>
              </a:rPr>
              <a:t>Flow FFF</a:t>
            </a:r>
            <a:endParaRPr lang="en-US" sz="3200" dirty="0" smtClean="0">
              <a:solidFill>
                <a:srgbClr val="7030A0"/>
              </a:solidFill>
            </a:endParaRPr>
          </a:p>
          <a:p>
            <a:pPr marL="1257300" lvl="2" indent="-342900">
              <a:spcBef>
                <a:spcPct val="20000"/>
              </a:spcBef>
              <a:buFont typeface="Wingdings" pitchFamily="2" charset="2"/>
              <a:buChar char="Ø"/>
              <a:defRPr/>
            </a:pPr>
            <a:r>
              <a:rPr lang="en-US" sz="2000" dirty="0" smtClean="0">
                <a:solidFill>
                  <a:srgbClr val="7030A0"/>
                </a:solidFill>
              </a:rPr>
              <a:t>Use of transverse flow with membrane attached to wall</a:t>
            </a:r>
          </a:p>
          <a:p>
            <a:pPr marL="1257300" lvl="2" indent="-342900">
              <a:spcBef>
                <a:spcPct val="20000"/>
              </a:spcBef>
              <a:buFont typeface="Wingdings" pitchFamily="2" charset="2"/>
              <a:buChar char="Ø"/>
              <a:defRPr/>
            </a:pPr>
            <a:r>
              <a:rPr lang="en-US" sz="2000" dirty="0" smtClean="0">
                <a:solidFill>
                  <a:srgbClr val="7030A0"/>
                </a:solidFill>
              </a:rPr>
              <a:t>Concentration polarization directs the particles to settle in a layer depending on the diffusivity (size).</a:t>
            </a:r>
          </a:p>
          <a:p>
            <a:pPr marL="1257300" lvl="2" indent="-342900">
              <a:spcBef>
                <a:spcPct val="20000"/>
              </a:spcBef>
              <a:buFont typeface="Wingdings" pitchFamily="2" charset="2"/>
              <a:buChar char="Ø"/>
              <a:defRPr/>
            </a:pPr>
            <a:r>
              <a:rPr lang="en-US" sz="2000" dirty="0" smtClean="0">
                <a:solidFill>
                  <a:srgbClr val="7030A0"/>
                </a:solidFill>
              </a:rPr>
              <a:t>Laminar flow carries the particles at each layer to downstream with different residence time</a:t>
            </a:r>
          </a:p>
          <a:p>
            <a:pPr marL="342900" indent="-342900">
              <a:spcBef>
                <a:spcPct val="20000"/>
              </a:spcBef>
              <a:buFont typeface="Arial" pitchFamily="34" charset="0"/>
              <a:buChar char="•"/>
              <a:defRPr/>
            </a:pPr>
            <a:r>
              <a:rPr lang="en-US" sz="3200" dirty="0" smtClean="0">
                <a:solidFill>
                  <a:srgbClr val="7030A0"/>
                </a:solidFill>
              </a:rPr>
              <a:t>Thermal FFF</a:t>
            </a:r>
            <a:endParaRPr lang="en-US" sz="2000" dirty="0" smtClean="0">
              <a:solidFill>
                <a:srgbClr val="7030A0"/>
              </a:solidFill>
            </a:endParaRPr>
          </a:p>
          <a:p>
            <a:pPr marL="1257300" lvl="2" indent="-342900">
              <a:spcBef>
                <a:spcPct val="20000"/>
              </a:spcBef>
              <a:buFont typeface="Wingdings" pitchFamily="2" charset="2"/>
              <a:buChar char="Ø"/>
              <a:defRPr/>
            </a:pPr>
            <a:r>
              <a:rPr lang="en-US" sz="2000" dirty="0" smtClean="0">
                <a:solidFill>
                  <a:srgbClr val="7030A0"/>
                </a:solidFill>
              </a:rPr>
              <a:t>Diffusivity is a function of temperature and particle size</a:t>
            </a:r>
          </a:p>
          <a:p>
            <a:pPr marL="1257300" lvl="2" indent="-342900">
              <a:spcBef>
                <a:spcPct val="20000"/>
              </a:spcBef>
              <a:buFont typeface="Wingdings" pitchFamily="2" charset="2"/>
              <a:buChar char="Ø"/>
              <a:defRPr/>
            </a:pPr>
            <a:r>
              <a:rPr lang="en-US" sz="2000" dirty="0" smtClean="0">
                <a:solidFill>
                  <a:srgbClr val="7030A0"/>
                </a:solidFill>
              </a:rPr>
              <a:t>One of the channel walls is hot, and the other wall is cold – thus creating a thermal gradient across the channel.</a:t>
            </a:r>
          </a:p>
          <a:p>
            <a:pPr marL="1257300" lvl="2" indent="-342900">
              <a:spcBef>
                <a:spcPct val="20000"/>
              </a:spcBef>
              <a:buFont typeface="Wingdings" pitchFamily="2" charset="2"/>
              <a:buChar char="Ø"/>
              <a:defRPr/>
            </a:pPr>
            <a:r>
              <a:rPr lang="en-US" sz="2000" dirty="0" smtClean="0">
                <a:solidFill>
                  <a:srgbClr val="7030A0"/>
                </a:solidFill>
              </a:rPr>
              <a:t>Higher molecular weight particles compact more tightly against the cold wall than do lower molecular weight particles.</a:t>
            </a:r>
          </a:p>
          <a:p>
            <a:pPr marL="1257300" lvl="2" indent="-342900">
              <a:spcBef>
                <a:spcPct val="20000"/>
              </a:spcBef>
              <a:buFont typeface="Wingdings" pitchFamily="2" charset="2"/>
              <a:buChar char="Ø"/>
              <a:defRPr/>
            </a:pPr>
            <a:r>
              <a:rPr lang="en-US" sz="2000" dirty="0" smtClean="0">
                <a:solidFill>
                  <a:srgbClr val="7030A0"/>
                </a:solidFill>
              </a:rPr>
              <a:t>Because of laminar velocity profile of the carrier, lower molecular weight samples will have a higher average velocity, and elute before higher molecular weight samples – resulting in a </a:t>
            </a:r>
            <a:r>
              <a:rPr lang="en-US" sz="2000" dirty="0" err="1" smtClean="0">
                <a:solidFill>
                  <a:srgbClr val="7030A0"/>
                </a:solidFill>
              </a:rPr>
              <a:t>fractogram</a:t>
            </a:r>
            <a:r>
              <a:rPr lang="en-US" sz="2000" dirty="0" smtClean="0">
                <a:solidFill>
                  <a:srgbClr val="7030A0"/>
                </a:solidFill>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654032"/>
          </a:xfrm>
          <a:prstGeom prst="rect">
            <a:avLst/>
          </a:prstGeom>
        </p:spPr>
        <p:txBody>
          <a:bodyP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chemeClr val="accent6">
                    <a:lumMod val="50000"/>
                  </a:schemeClr>
                </a:solidFill>
                <a:latin typeface="+mj-lt"/>
                <a:ea typeface="+mj-ea"/>
                <a:cs typeface="+mj-cs"/>
              </a:rPr>
              <a:t>Valve made of </a:t>
            </a:r>
            <a:r>
              <a:rPr lang="en-US" sz="4400" dirty="0" err="1" smtClean="0">
                <a:solidFill>
                  <a:schemeClr val="accent6">
                    <a:lumMod val="50000"/>
                  </a:schemeClr>
                </a:solidFill>
                <a:latin typeface="+mj-lt"/>
                <a:ea typeface="+mj-ea"/>
                <a:cs typeface="+mj-cs"/>
              </a:rPr>
              <a:t>hydrogel</a:t>
            </a:r>
            <a:endParaRPr kumimoji="0" lang="en-IN" sz="4400" b="0" i="0" u="none" strike="noStrike" kern="1200" cap="none" spc="0" normalizeH="0" baseline="0" noProof="0" dirty="0">
              <a:ln>
                <a:noFill/>
              </a:ln>
              <a:solidFill>
                <a:schemeClr val="accent6">
                  <a:lumMod val="50000"/>
                </a:schemeClr>
              </a:solidFill>
              <a:effectLst/>
              <a:uLnTx/>
              <a:uFillTx/>
              <a:latin typeface="+mj-lt"/>
              <a:ea typeface="+mj-ea"/>
              <a:cs typeface="+mj-cs"/>
            </a:endParaRPr>
          </a:p>
        </p:txBody>
      </p:sp>
      <p:sp>
        <p:nvSpPr>
          <p:cNvPr id="3" name="Content Placeholder 2"/>
          <p:cNvSpPr txBox="1">
            <a:spLocks/>
          </p:cNvSpPr>
          <p:nvPr/>
        </p:nvSpPr>
        <p:spPr>
          <a:xfrm>
            <a:off x="457200" y="1000108"/>
            <a:ext cx="8229600" cy="5357850"/>
          </a:xfrm>
          <a:prstGeom prst="rect">
            <a:avLst/>
          </a:prstGeom>
        </p:spPr>
        <p:txBody>
          <a:bodyPr>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solidFill>
                  <a:srgbClr val="7030A0"/>
                </a:solidFill>
              </a:rPr>
              <a:t>Posts on the channel with </a:t>
            </a:r>
            <a:r>
              <a:rPr lang="en-US" sz="3200" dirty="0" err="1" smtClean="0">
                <a:solidFill>
                  <a:srgbClr val="7030A0"/>
                </a:solidFill>
              </a:rPr>
              <a:t>hydrogel</a:t>
            </a:r>
            <a:r>
              <a:rPr lang="en-US" sz="3200" dirty="0" smtClean="0">
                <a:solidFill>
                  <a:srgbClr val="7030A0"/>
                </a:solidFill>
              </a:rPr>
              <a:t> jacket around it.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err="1" smtClean="0">
                <a:ln>
                  <a:noFill/>
                </a:ln>
                <a:solidFill>
                  <a:srgbClr val="7030A0"/>
                </a:solidFill>
                <a:effectLst/>
                <a:uLnTx/>
                <a:uFillTx/>
                <a:latin typeface="+mn-lt"/>
                <a:ea typeface="+mn-ea"/>
                <a:cs typeface="+mn-cs"/>
              </a:rPr>
              <a:t>Hydrogel</a:t>
            </a:r>
            <a:r>
              <a:rPr kumimoji="0" lang="en-US" sz="3200" b="0" i="0" u="none" strike="noStrike" kern="1200" cap="none" spc="0" normalizeH="0" noProof="0" dirty="0" smtClean="0">
                <a:ln>
                  <a:noFill/>
                </a:ln>
                <a:solidFill>
                  <a:srgbClr val="7030A0"/>
                </a:solidFill>
                <a:effectLst/>
                <a:uLnTx/>
                <a:uFillTx/>
                <a:latin typeface="+mn-lt"/>
                <a:ea typeface="+mn-ea"/>
                <a:cs typeface="+mn-cs"/>
              </a:rPr>
              <a:t> in its expanded state, block the channel.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baseline="0" dirty="0" smtClean="0">
                <a:solidFill>
                  <a:srgbClr val="7030A0"/>
                </a:solidFill>
              </a:rPr>
              <a:t>Contracted</a:t>
            </a:r>
            <a:r>
              <a:rPr lang="en-US" sz="3200" dirty="0" smtClean="0">
                <a:solidFill>
                  <a:srgbClr val="7030A0"/>
                </a:solidFill>
              </a:rPr>
              <a:t> </a:t>
            </a:r>
            <a:r>
              <a:rPr lang="en-US" sz="3200" dirty="0" err="1" smtClean="0">
                <a:solidFill>
                  <a:srgbClr val="7030A0"/>
                </a:solidFill>
              </a:rPr>
              <a:t>hydrogel</a:t>
            </a:r>
            <a:r>
              <a:rPr lang="en-US" sz="3200" dirty="0" smtClean="0">
                <a:solidFill>
                  <a:srgbClr val="7030A0"/>
                </a:solidFill>
              </a:rPr>
              <a:t> allows the flow of fluid down the channel.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solidFill>
                  <a:srgbClr val="7030A0"/>
                </a:solidFill>
              </a:rPr>
              <a:t> Expansion / contraction by external trigger (pH or thermal)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7030A0"/>
                </a:solidFill>
                <a:effectLst/>
                <a:uLnTx/>
                <a:uFillTx/>
                <a:latin typeface="+mn-lt"/>
                <a:ea typeface="+mn-ea"/>
                <a:cs typeface="+mn-cs"/>
              </a:rPr>
              <a:t>Response time is critical. Fractional change in diameter should reach 1.0 within seconds.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solidFill>
                  <a:srgbClr val="7030A0"/>
                </a:solidFill>
              </a:rPr>
              <a:t>Time response can be tailored by selecting the right number of posts and the thickness of the </a:t>
            </a:r>
            <a:r>
              <a:rPr lang="en-US" sz="3200" dirty="0" err="1" smtClean="0">
                <a:solidFill>
                  <a:srgbClr val="7030A0"/>
                </a:solidFill>
              </a:rPr>
              <a:t>hydrogel</a:t>
            </a:r>
            <a:r>
              <a:rPr lang="en-US" sz="3200" dirty="0" smtClean="0">
                <a:solidFill>
                  <a:srgbClr val="7030A0"/>
                </a:solidFill>
              </a:rPr>
              <a:t> layer.</a:t>
            </a:r>
            <a:endParaRPr kumimoji="0" lang="en-US" sz="3200" b="0" i="0" u="none" strike="noStrike" kern="1200" cap="none" spc="0" normalizeH="0" baseline="0" noProof="0" dirty="0" smtClean="0">
              <a:ln>
                <a:noFill/>
              </a:ln>
              <a:solidFill>
                <a:srgbClr val="7030A0"/>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654032"/>
          </a:xfrm>
          <a:prstGeom prst="rect">
            <a:avLst/>
          </a:prstGeom>
        </p:spPr>
        <p:txBody>
          <a:bodyP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chemeClr val="accent6">
                    <a:lumMod val="50000"/>
                  </a:schemeClr>
                </a:solidFill>
                <a:latin typeface="+mj-lt"/>
                <a:ea typeface="+mj-ea"/>
                <a:cs typeface="+mj-cs"/>
              </a:rPr>
              <a:t>Valve made of hydrophobic layer</a:t>
            </a:r>
            <a:endParaRPr kumimoji="0" lang="en-IN" sz="4400" b="0" i="0" u="none" strike="noStrike" kern="1200" cap="none" spc="0" normalizeH="0" baseline="0" noProof="0" dirty="0">
              <a:ln>
                <a:noFill/>
              </a:ln>
              <a:solidFill>
                <a:schemeClr val="accent6">
                  <a:lumMod val="50000"/>
                </a:schemeClr>
              </a:solidFill>
              <a:effectLst/>
              <a:uLnTx/>
              <a:uFillTx/>
              <a:latin typeface="+mj-lt"/>
              <a:ea typeface="+mj-ea"/>
              <a:cs typeface="+mj-cs"/>
            </a:endParaRPr>
          </a:p>
        </p:txBody>
      </p:sp>
      <p:sp>
        <p:nvSpPr>
          <p:cNvPr id="3" name="Content Placeholder 2"/>
          <p:cNvSpPr txBox="1">
            <a:spLocks/>
          </p:cNvSpPr>
          <p:nvPr/>
        </p:nvSpPr>
        <p:spPr>
          <a:xfrm>
            <a:off x="457200" y="1000108"/>
            <a:ext cx="8229600" cy="5357850"/>
          </a:xfrm>
          <a:prstGeom prst="rect">
            <a:avLst/>
          </a:prstGeom>
        </p:spPr>
        <p:txBody>
          <a:bodyPr>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solidFill>
                  <a:srgbClr val="7030A0"/>
                </a:solidFill>
              </a:rPr>
              <a:t>A liquid being unable to expand freely, forms an interface with second liquid or gas.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7030A0"/>
                </a:solidFill>
                <a:effectLst/>
                <a:uLnTx/>
                <a:uFillTx/>
                <a:latin typeface="+mn-lt"/>
                <a:ea typeface="+mn-ea"/>
                <a:cs typeface="+mn-cs"/>
              </a:rPr>
              <a:t>If</a:t>
            </a:r>
            <a:r>
              <a:rPr kumimoji="0" lang="en-US" sz="3200" b="0" i="0" u="none" strike="noStrike" kern="1200" cap="none" spc="0" normalizeH="0" noProof="0" dirty="0" smtClean="0">
                <a:ln>
                  <a:noFill/>
                </a:ln>
                <a:solidFill>
                  <a:srgbClr val="7030A0"/>
                </a:solidFill>
                <a:effectLst/>
                <a:uLnTx/>
                <a:uFillTx/>
                <a:latin typeface="+mn-lt"/>
                <a:ea typeface="+mn-ea"/>
                <a:cs typeface="+mn-cs"/>
              </a:rPr>
              <a:t> interface is curved, there is pressure difference across the interface. The pressure is higher on the concave side. The pressure increase is balanced by surface tension forces.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baseline="0" dirty="0" smtClean="0">
                <a:solidFill>
                  <a:srgbClr val="7030A0"/>
                </a:solidFill>
              </a:rPr>
              <a:t>For</a:t>
            </a:r>
            <a:r>
              <a:rPr lang="en-US" sz="3200" dirty="0" smtClean="0">
                <a:solidFill>
                  <a:srgbClr val="7030A0"/>
                </a:solidFill>
              </a:rPr>
              <a:t> flow to take place, the applied pressure gradient has to be greater than the capillary pressure.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7030A0"/>
                </a:solidFill>
                <a:effectLst/>
                <a:uLnTx/>
                <a:uFillTx/>
                <a:latin typeface="+mn-lt"/>
                <a:ea typeface="+mn-ea"/>
                <a:cs typeface="+mn-cs"/>
              </a:rPr>
              <a:t>An abrupt change in the width of the channel causes pressure drop at the point of restriction.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solidFill>
                  <a:srgbClr val="7030A0"/>
                </a:solidFill>
              </a:rPr>
              <a:t>By adjusting the width and height of the channel at the constriction, and with wall coating that provides adverse contact angle, it is ensured that flow can take place only when pressure at upstream side exceeds pre-specified value.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7030A0"/>
                </a:solidFill>
                <a:effectLst/>
                <a:uLnTx/>
                <a:uFillTx/>
                <a:latin typeface="+mn-lt"/>
                <a:ea typeface="+mn-ea"/>
                <a:cs typeface="+mn-cs"/>
              </a:rPr>
              <a:t>Similar</a:t>
            </a:r>
            <a:r>
              <a:rPr kumimoji="0" lang="en-US" sz="3200" b="0" i="0" u="none" strike="noStrike" kern="1200" cap="none" spc="0" normalizeH="0" noProof="0" dirty="0" smtClean="0">
                <a:ln>
                  <a:noFill/>
                </a:ln>
                <a:solidFill>
                  <a:srgbClr val="7030A0"/>
                </a:solidFill>
                <a:effectLst/>
                <a:uLnTx/>
                <a:uFillTx/>
                <a:latin typeface="+mn-lt"/>
                <a:ea typeface="+mn-ea"/>
                <a:cs typeface="+mn-cs"/>
              </a:rPr>
              <a:t> concept can be used for flow splitting.</a:t>
            </a:r>
            <a:r>
              <a:rPr kumimoji="0" lang="en-US" sz="3200" b="0" i="0" u="none" strike="noStrike" kern="1200" cap="none" spc="0" normalizeH="0" baseline="0" noProof="0" dirty="0" smtClean="0">
                <a:ln>
                  <a:noFill/>
                </a:ln>
                <a:solidFill>
                  <a:srgbClr val="7030A0"/>
                </a:solidFill>
                <a:effectLst/>
                <a:uLnTx/>
                <a:uFillTx/>
                <a:latin typeface="+mn-lt"/>
                <a:ea typeface="+mn-ea"/>
                <a:cs typeface="+mn-cs"/>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654032"/>
          </a:xfrm>
          <a:prstGeom prst="rect">
            <a:avLst/>
          </a:prstGeom>
        </p:spPr>
        <p:txBody>
          <a:bodyP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chemeClr val="accent6">
                    <a:lumMod val="50000"/>
                  </a:schemeClr>
                </a:solidFill>
                <a:latin typeface="+mj-lt"/>
                <a:ea typeface="+mj-ea"/>
                <a:cs typeface="+mj-cs"/>
              </a:rPr>
              <a:t>Passive mixing</a:t>
            </a:r>
            <a:endParaRPr kumimoji="0" lang="en-IN" sz="4400" b="0" i="0" u="none" strike="noStrike" kern="1200" cap="none" spc="0" normalizeH="0" baseline="0" noProof="0" dirty="0">
              <a:ln>
                <a:noFill/>
              </a:ln>
              <a:solidFill>
                <a:schemeClr val="accent6">
                  <a:lumMod val="50000"/>
                </a:schemeClr>
              </a:solidFill>
              <a:effectLst/>
              <a:uLnTx/>
              <a:uFillTx/>
              <a:latin typeface="+mj-lt"/>
              <a:ea typeface="+mj-ea"/>
              <a:cs typeface="+mj-cs"/>
            </a:endParaRPr>
          </a:p>
        </p:txBody>
      </p:sp>
      <p:sp>
        <p:nvSpPr>
          <p:cNvPr id="3" name="Content Placeholder 2"/>
          <p:cNvSpPr txBox="1">
            <a:spLocks/>
          </p:cNvSpPr>
          <p:nvPr/>
        </p:nvSpPr>
        <p:spPr>
          <a:xfrm>
            <a:off x="457200" y="1000108"/>
            <a:ext cx="8229600" cy="5357850"/>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7030A0"/>
              </a:solidFill>
              <a:effectLst/>
              <a:uLnTx/>
              <a:uFillTx/>
              <a:latin typeface="+mn-lt"/>
              <a:ea typeface="+mn-ea"/>
              <a:cs typeface="+mn-cs"/>
            </a:endParaRPr>
          </a:p>
        </p:txBody>
      </p:sp>
      <p:sp>
        <p:nvSpPr>
          <p:cNvPr id="5" name="Subtitle 4"/>
          <p:cNvSpPr>
            <a:spLocks noGrp="1"/>
          </p:cNvSpPr>
          <p:nvPr>
            <p:ph type="subTitle" idx="1"/>
          </p:nvPr>
        </p:nvSpPr>
        <p:spPr>
          <a:xfrm>
            <a:off x="642910" y="928670"/>
            <a:ext cx="7858180" cy="5500726"/>
          </a:xfrm>
        </p:spPr>
        <p:txBody>
          <a:bodyPr>
            <a:normAutofit/>
          </a:bodyPr>
          <a:lstStyle/>
          <a:p>
            <a:pPr marL="179388" indent="-179388" algn="l">
              <a:buFont typeface="Arial" pitchFamily="34" charset="0"/>
              <a:buChar char="•"/>
            </a:pPr>
            <a:r>
              <a:rPr lang="en-US" sz="2000" dirty="0" smtClean="0">
                <a:solidFill>
                  <a:srgbClr val="7030A0"/>
                </a:solidFill>
              </a:rPr>
              <a:t>Diffusion between two parallel streams in laminar flow – enhanced interface between the streams.</a:t>
            </a:r>
          </a:p>
          <a:p>
            <a:pPr marL="179388" indent="-179388" algn="l">
              <a:buFont typeface="Arial" pitchFamily="34" charset="0"/>
              <a:buChar char="•"/>
            </a:pPr>
            <a:r>
              <a:rPr lang="en-US" sz="2000" dirty="0" smtClean="0">
                <a:solidFill>
                  <a:srgbClr val="7030A0"/>
                </a:solidFill>
              </a:rPr>
              <a:t>Two streams are allowed to intermingle, brought close to each other, and then depart from each other due to baffles in the channel.</a:t>
            </a:r>
          </a:p>
          <a:p>
            <a:pPr marL="179388" indent="-179388" algn="l">
              <a:buFont typeface="Arial" pitchFamily="34" charset="0"/>
              <a:buChar char="•"/>
            </a:pPr>
            <a:r>
              <a:rPr lang="en-US" sz="2000" dirty="0" smtClean="0">
                <a:solidFill>
                  <a:srgbClr val="7030A0"/>
                </a:solidFill>
              </a:rPr>
              <a:t>Cross-flow between two streams is induced by inclined grooves. </a:t>
            </a:r>
            <a:endParaRPr lang="en-IN" sz="2000" dirty="0">
              <a:solidFill>
                <a:srgbClr val="7030A0"/>
              </a:solidFill>
            </a:endParaRPr>
          </a:p>
        </p:txBody>
      </p:sp>
      <p:pic>
        <p:nvPicPr>
          <p:cNvPr id="6" name="Picture 5" descr="contour3_copy"/>
          <p:cNvPicPr/>
          <p:nvPr/>
        </p:nvPicPr>
        <p:blipFill>
          <a:blip r:embed="rId2"/>
          <a:srcRect r="8070" b="12289"/>
          <a:stretch>
            <a:fillRect/>
          </a:stretch>
        </p:blipFill>
        <p:spPr bwMode="auto">
          <a:xfrm>
            <a:off x="2428860" y="3857628"/>
            <a:ext cx="5072098" cy="2857520"/>
          </a:xfrm>
          <a:prstGeom prst="rect">
            <a:avLst/>
          </a:prstGeom>
          <a:noFill/>
          <a:ln w="9525">
            <a:noFill/>
            <a:miter lim="800000"/>
            <a:headEnd/>
            <a:tailEnd/>
          </a:ln>
        </p:spPr>
      </p:pic>
      <p:pic>
        <p:nvPicPr>
          <p:cNvPr id="7" name="Picture 6"/>
          <p:cNvPicPr/>
          <p:nvPr/>
        </p:nvPicPr>
        <p:blipFill>
          <a:blip r:embed="rId3"/>
          <a:srcRect t="19037" b="23843"/>
          <a:stretch>
            <a:fillRect/>
          </a:stretch>
        </p:blipFill>
        <p:spPr bwMode="auto">
          <a:xfrm>
            <a:off x="1571604" y="2714620"/>
            <a:ext cx="5934075" cy="10477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dirty="0" err="1" smtClean="0">
                <a:solidFill>
                  <a:schemeClr val="accent6">
                    <a:lumMod val="50000"/>
                  </a:schemeClr>
                </a:solidFill>
              </a:rPr>
              <a:t>Microfabrication</a:t>
            </a:r>
            <a:endParaRPr lang="en-IN" dirty="0">
              <a:solidFill>
                <a:schemeClr val="accent6">
                  <a:lumMod val="50000"/>
                </a:schemeClr>
              </a:solidFill>
            </a:endParaRPr>
          </a:p>
        </p:txBody>
      </p:sp>
      <p:sp>
        <p:nvSpPr>
          <p:cNvPr id="3" name="Content Placeholder 2"/>
          <p:cNvSpPr>
            <a:spLocks noGrp="1"/>
          </p:cNvSpPr>
          <p:nvPr>
            <p:ph idx="1"/>
          </p:nvPr>
        </p:nvSpPr>
        <p:spPr>
          <a:xfrm>
            <a:off x="457200" y="1142984"/>
            <a:ext cx="8229600" cy="4983179"/>
          </a:xfrm>
        </p:spPr>
        <p:txBody>
          <a:bodyPr/>
          <a:lstStyle/>
          <a:p>
            <a:pPr>
              <a:buNone/>
            </a:pPr>
            <a:r>
              <a:rPr lang="en-US" u="sng" dirty="0" smtClean="0">
                <a:solidFill>
                  <a:srgbClr val="7030A0"/>
                </a:solidFill>
              </a:rPr>
              <a:t>Fabrication accuracy</a:t>
            </a:r>
          </a:p>
          <a:p>
            <a:pPr>
              <a:buNone/>
            </a:pPr>
            <a:r>
              <a:rPr lang="en-US" dirty="0" smtClean="0">
                <a:solidFill>
                  <a:srgbClr val="7030A0"/>
                </a:solidFill>
              </a:rPr>
              <a:t>City (10 km)---House(10 m)----Optical fiber (1 mm)----Bacteria(1µm)----Virus(0.01µm)---1A°</a:t>
            </a:r>
          </a:p>
          <a:p>
            <a:pPr>
              <a:buNone/>
            </a:pPr>
            <a:r>
              <a:rPr lang="en-US" u="sng" dirty="0" smtClean="0">
                <a:solidFill>
                  <a:srgbClr val="7030A0"/>
                </a:solidFill>
              </a:rPr>
              <a:t>Traditional mechanical machining</a:t>
            </a:r>
            <a:endParaRPr lang="en-US" dirty="0" smtClean="0">
              <a:solidFill>
                <a:srgbClr val="7030A0"/>
              </a:solidFill>
            </a:endParaRPr>
          </a:p>
          <a:p>
            <a:pPr lvl="1"/>
            <a:r>
              <a:rPr lang="en-US" dirty="0" smtClean="0">
                <a:solidFill>
                  <a:srgbClr val="7030A0"/>
                </a:solidFill>
              </a:rPr>
              <a:t>Object of size 1mm to 50 cm</a:t>
            </a:r>
          </a:p>
          <a:p>
            <a:pPr lvl="1"/>
            <a:r>
              <a:rPr lang="en-US" dirty="0" smtClean="0">
                <a:solidFill>
                  <a:srgbClr val="7030A0"/>
                </a:solidFill>
              </a:rPr>
              <a:t>Precision of the order of 10 µm</a:t>
            </a:r>
          </a:p>
          <a:p>
            <a:pPr>
              <a:buNone/>
            </a:pPr>
            <a:r>
              <a:rPr lang="en-US" u="sng" dirty="0" smtClean="0">
                <a:solidFill>
                  <a:srgbClr val="7030A0"/>
                </a:solidFill>
              </a:rPr>
              <a:t>Special mechanical machining</a:t>
            </a:r>
          </a:p>
          <a:p>
            <a:pPr>
              <a:buNone/>
            </a:pPr>
            <a:r>
              <a:rPr lang="en-US" dirty="0" smtClean="0">
                <a:solidFill>
                  <a:srgbClr val="7030A0"/>
                </a:solidFill>
              </a:rPr>
              <a:t> </a:t>
            </a:r>
            <a:endParaRPr lang="en-IN" dirty="0">
              <a:solidFill>
                <a:srgbClr val="7030A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accent6">
                    <a:lumMod val="50000"/>
                  </a:schemeClr>
                </a:solidFill>
              </a:rPr>
              <a:t>Other applications</a:t>
            </a:r>
            <a:endParaRPr lang="en-IN" dirty="0">
              <a:solidFill>
                <a:schemeClr val="accent6">
                  <a:lumMod val="50000"/>
                </a:schemeClr>
              </a:solidFill>
            </a:endParaRPr>
          </a:p>
        </p:txBody>
      </p:sp>
      <p:sp>
        <p:nvSpPr>
          <p:cNvPr id="3" name="Content Placeholder 2"/>
          <p:cNvSpPr>
            <a:spLocks noGrp="1"/>
          </p:cNvSpPr>
          <p:nvPr>
            <p:ph idx="1"/>
          </p:nvPr>
        </p:nvSpPr>
        <p:spPr/>
        <p:txBody>
          <a:bodyPr/>
          <a:lstStyle/>
          <a:p>
            <a:r>
              <a:rPr lang="en-US" dirty="0" err="1" smtClean="0">
                <a:solidFill>
                  <a:srgbClr val="7030A0"/>
                </a:solidFill>
              </a:rPr>
              <a:t>Microreactor</a:t>
            </a:r>
            <a:endParaRPr lang="en-US" dirty="0" smtClean="0">
              <a:solidFill>
                <a:srgbClr val="7030A0"/>
              </a:solidFill>
            </a:endParaRPr>
          </a:p>
          <a:p>
            <a:r>
              <a:rPr lang="en-US" dirty="0" smtClean="0">
                <a:solidFill>
                  <a:srgbClr val="7030A0"/>
                </a:solidFill>
              </a:rPr>
              <a:t>Contacting in extraction</a:t>
            </a:r>
          </a:p>
          <a:p>
            <a:r>
              <a:rPr lang="en-US" dirty="0" smtClean="0">
                <a:solidFill>
                  <a:srgbClr val="7030A0"/>
                </a:solidFill>
              </a:rPr>
              <a:t>Heat exchanger in electronic circuits</a:t>
            </a:r>
          </a:p>
          <a:p>
            <a:r>
              <a:rPr lang="en-US" dirty="0" err="1" smtClean="0">
                <a:solidFill>
                  <a:srgbClr val="7030A0"/>
                </a:solidFill>
              </a:rPr>
              <a:t>Microdroplet</a:t>
            </a:r>
            <a:r>
              <a:rPr lang="en-US" dirty="0" smtClean="0">
                <a:solidFill>
                  <a:srgbClr val="7030A0"/>
                </a:solidFill>
              </a:rPr>
              <a:t> as templates</a:t>
            </a:r>
          </a:p>
          <a:p>
            <a:endParaRPr lang="en-US" dirty="0" smtClean="0">
              <a:solidFill>
                <a:srgbClr val="7030A0"/>
              </a:solidFill>
            </a:endParaRPr>
          </a:p>
          <a:p>
            <a:endParaRPr lang="en-IN" dirty="0">
              <a:solidFill>
                <a:srgbClr val="7030A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smtClean="0">
                <a:solidFill>
                  <a:schemeClr val="accent6">
                    <a:lumMod val="50000"/>
                  </a:schemeClr>
                </a:solidFill>
              </a:rPr>
              <a:t>Advantages of lab on chip</a:t>
            </a:r>
            <a:endParaRPr lang="en-IN" dirty="0">
              <a:solidFill>
                <a:schemeClr val="accent6">
                  <a:lumMod val="50000"/>
                </a:schemeClr>
              </a:solidFill>
            </a:endParaRPr>
          </a:p>
        </p:txBody>
      </p:sp>
      <p:sp>
        <p:nvSpPr>
          <p:cNvPr id="3" name="Content Placeholder 2"/>
          <p:cNvSpPr>
            <a:spLocks noGrp="1"/>
          </p:cNvSpPr>
          <p:nvPr>
            <p:ph idx="1"/>
          </p:nvPr>
        </p:nvSpPr>
        <p:spPr>
          <a:xfrm>
            <a:off x="457200" y="1142984"/>
            <a:ext cx="8229600" cy="4983179"/>
          </a:xfrm>
        </p:spPr>
        <p:txBody>
          <a:bodyPr>
            <a:normAutofit/>
          </a:bodyPr>
          <a:lstStyle/>
          <a:p>
            <a:r>
              <a:rPr lang="en-US" sz="2800" dirty="0" smtClean="0">
                <a:solidFill>
                  <a:srgbClr val="7030A0"/>
                </a:solidFill>
              </a:rPr>
              <a:t>Shorter time</a:t>
            </a:r>
          </a:p>
          <a:p>
            <a:r>
              <a:rPr lang="en-US" sz="2800" dirty="0" smtClean="0">
                <a:solidFill>
                  <a:srgbClr val="7030A0"/>
                </a:solidFill>
              </a:rPr>
              <a:t>Upfront capital investment – reduced</a:t>
            </a:r>
          </a:p>
          <a:p>
            <a:r>
              <a:rPr lang="en-US" sz="2800" dirty="0" smtClean="0">
                <a:solidFill>
                  <a:srgbClr val="7030A0"/>
                </a:solidFill>
              </a:rPr>
              <a:t>Close to real time measurements (Blood, food, effluent samples</a:t>
            </a:r>
          </a:p>
          <a:p>
            <a:r>
              <a:rPr lang="en-US" sz="2800" dirty="0" smtClean="0">
                <a:solidFill>
                  <a:srgbClr val="7030A0"/>
                </a:solidFill>
              </a:rPr>
              <a:t>Small requirement of samples – smaller chemical footprint</a:t>
            </a:r>
          </a:p>
          <a:p>
            <a:r>
              <a:rPr lang="en-US" sz="2800" dirty="0" smtClean="0">
                <a:solidFill>
                  <a:srgbClr val="7030A0"/>
                </a:solidFill>
              </a:rPr>
              <a:t>Digital output and interfacing with software</a:t>
            </a:r>
          </a:p>
          <a:p>
            <a:r>
              <a:rPr lang="en-US" sz="2800" dirty="0" smtClean="0">
                <a:solidFill>
                  <a:srgbClr val="7030A0"/>
                </a:solidFill>
              </a:rPr>
              <a:t>In drug discovery, small volume of expensive reagents, parallel operation, high throughput screening, reduced human error</a:t>
            </a:r>
          </a:p>
          <a:p>
            <a:endParaRPr lang="en-US" sz="2800" dirty="0" smtClean="0">
              <a:solidFill>
                <a:srgbClr val="7030A0"/>
              </a:solidFill>
            </a:endParaRPr>
          </a:p>
          <a:p>
            <a:endParaRPr lang="en-IN" sz="2800" dirty="0">
              <a:solidFill>
                <a:srgbClr val="7030A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smtClean="0">
                <a:solidFill>
                  <a:schemeClr val="accent6">
                    <a:lumMod val="50000"/>
                  </a:schemeClr>
                </a:solidFill>
              </a:rPr>
              <a:t>Advantages  …..contd.</a:t>
            </a:r>
            <a:endParaRPr lang="en-IN" dirty="0">
              <a:solidFill>
                <a:schemeClr val="accent6">
                  <a:lumMod val="50000"/>
                </a:schemeClr>
              </a:solidFill>
            </a:endParaRPr>
          </a:p>
        </p:txBody>
      </p:sp>
      <p:sp>
        <p:nvSpPr>
          <p:cNvPr id="3" name="Content Placeholder 2"/>
          <p:cNvSpPr>
            <a:spLocks noGrp="1"/>
          </p:cNvSpPr>
          <p:nvPr>
            <p:ph idx="1"/>
          </p:nvPr>
        </p:nvSpPr>
        <p:spPr>
          <a:xfrm>
            <a:off x="457200" y="1071546"/>
            <a:ext cx="8229600" cy="5054617"/>
          </a:xfrm>
        </p:spPr>
        <p:txBody>
          <a:bodyPr>
            <a:normAutofit fontScale="92500"/>
          </a:bodyPr>
          <a:lstStyle/>
          <a:p>
            <a:r>
              <a:rPr lang="en-US" dirty="0" smtClean="0">
                <a:solidFill>
                  <a:srgbClr val="7030A0"/>
                </a:solidFill>
              </a:rPr>
              <a:t>High surface to volume ratio </a:t>
            </a:r>
            <a:r>
              <a:rPr lang="en-US" dirty="0" smtClean="0">
                <a:solidFill>
                  <a:srgbClr val="7030A0"/>
                </a:solidFill>
                <a:sym typeface="Wingdings" pitchFamily="2" charset="2"/>
              </a:rPr>
              <a:t> Increased catalytic activity and better heat dissipation for highly exothermic reaction  reduced coking, thermal run-away, sintering.</a:t>
            </a:r>
          </a:p>
          <a:p>
            <a:r>
              <a:rPr lang="en-US" dirty="0" smtClean="0">
                <a:solidFill>
                  <a:srgbClr val="7030A0"/>
                </a:solidFill>
                <a:sym typeface="Wingdings" pitchFamily="2" charset="2"/>
              </a:rPr>
              <a:t>Robustness of the reactor</a:t>
            </a:r>
          </a:p>
          <a:p>
            <a:r>
              <a:rPr lang="en-US" dirty="0">
                <a:solidFill>
                  <a:srgbClr val="7030A0"/>
                </a:solidFill>
                <a:sym typeface="Wingdings" pitchFamily="2" charset="2"/>
              </a:rPr>
              <a:t>H</a:t>
            </a:r>
            <a:r>
              <a:rPr lang="en-US" dirty="0" smtClean="0">
                <a:solidFill>
                  <a:srgbClr val="7030A0"/>
                </a:solidFill>
                <a:sym typeface="Wingdings" pitchFamily="2" charset="2"/>
              </a:rPr>
              <a:t>azardous reaction at the point of use</a:t>
            </a:r>
          </a:p>
          <a:p>
            <a:r>
              <a:rPr lang="en-US" dirty="0" smtClean="0">
                <a:solidFill>
                  <a:srgbClr val="7030A0"/>
                </a:solidFill>
                <a:sym typeface="Wingdings" pitchFamily="2" charset="2"/>
              </a:rPr>
              <a:t>Difficult reaction that requires precise control, and otherwise attainable in a randomly packed bed (e.g., propellant from CO</a:t>
            </a:r>
            <a:r>
              <a:rPr lang="en-US" baseline="-25000" dirty="0" smtClean="0">
                <a:solidFill>
                  <a:srgbClr val="7030A0"/>
                </a:solidFill>
                <a:sym typeface="Wingdings" pitchFamily="2" charset="2"/>
              </a:rPr>
              <a:t>2</a:t>
            </a:r>
            <a:r>
              <a:rPr lang="en-US" dirty="0" smtClean="0">
                <a:solidFill>
                  <a:srgbClr val="7030A0"/>
                </a:solidFill>
                <a:sym typeface="Wingdings" pitchFamily="2" charset="2"/>
              </a:rPr>
              <a:t> in space-ship)</a:t>
            </a:r>
          </a:p>
          <a:p>
            <a:r>
              <a:rPr lang="en-US" dirty="0" smtClean="0">
                <a:solidFill>
                  <a:srgbClr val="7030A0"/>
                </a:solidFill>
                <a:sym typeface="Wingdings" pitchFamily="2" charset="2"/>
              </a:rPr>
              <a:t>Others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71504"/>
          </a:xfrm>
        </p:spPr>
        <p:txBody>
          <a:bodyPr>
            <a:normAutofit fontScale="90000"/>
          </a:bodyPr>
          <a:lstStyle/>
          <a:p>
            <a:r>
              <a:rPr lang="en-US" dirty="0" smtClean="0">
                <a:solidFill>
                  <a:schemeClr val="accent6">
                    <a:lumMod val="50000"/>
                  </a:schemeClr>
                </a:solidFill>
              </a:rPr>
              <a:t>Components of lab on chip</a:t>
            </a:r>
            <a:endParaRPr lang="en-IN" dirty="0">
              <a:solidFill>
                <a:schemeClr val="accent6">
                  <a:lumMod val="50000"/>
                </a:schemeClr>
              </a:solidFill>
            </a:endParaRPr>
          </a:p>
        </p:txBody>
      </p:sp>
      <p:sp>
        <p:nvSpPr>
          <p:cNvPr id="3" name="Content Placeholder 2"/>
          <p:cNvSpPr>
            <a:spLocks noGrp="1"/>
          </p:cNvSpPr>
          <p:nvPr>
            <p:ph idx="1"/>
          </p:nvPr>
        </p:nvSpPr>
        <p:spPr>
          <a:xfrm>
            <a:off x="457200" y="1071546"/>
            <a:ext cx="8229600" cy="5572164"/>
          </a:xfrm>
        </p:spPr>
        <p:txBody>
          <a:bodyPr>
            <a:normAutofit fontScale="92500" lnSpcReduction="20000"/>
          </a:bodyPr>
          <a:lstStyle/>
          <a:p>
            <a:r>
              <a:rPr lang="en-US" dirty="0" smtClean="0">
                <a:solidFill>
                  <a:srgbClr val="7030A0"/>
                </a:solidFill>
              </a:rPr>
              <a:t>Pumping </a:t>
            </a:r>
          </a:p>
          <a:p>
            <a:pPr lvl="1"/>
            <a:r>
              <a:rPr lang="en-US" dirty="0" smtClean="0">
                <a:solidFill>
                  <a:srgbClr val="7030A0"/>
                </a:solidFill>
              </a:rPr>
              <a:t>Centrifugal force</a:t>
            </a:r>
          </a:p>
          <a:p>
            <a:pPr lvl="1"/>
            <a:r>
              <a:rPr lang="en-US" dirty="0" smtClean="0">
                <a:solidFill>
                  <a:srgbClr val="7030A0"/>
                </a:solidFill>
              </a:rPr>
              <a:t>Surface force</a:t>
            </a:r>
          </a:p>
          <a:p>
            <a:pPr lvl="1"/>
            <a:r>
              <a:rPr lang="en-US" dirty="0" err="1" smtClean="0">
                <a:solidFill>
                  <a:srgbClr val="7030A0"/>
                </a:solidFill>
              </a:rPr>
              <a:t>Electrokinetic</a:t>
            </a:r>
            <a:r>
              <a:rPr lang="en-US" dirty="0" smtClean="0">
                <a:solidFill>
                  <a:srgbClr val="7030A0"/>
                </a:solidFill>
              </a:rPr>
              <a:t> force</a:t>
            </a:r>
          </a:p>
          <a:p>
            <a:pPr lvl="1"/>
            <a:r>
              <a:rPr lang="en-US" dirty="0" smtClean="0">
                <a:solidFill>
                  <a:srgbClr val="7030A0"/>
                </a:solidFill>
              </a:rPr>
              <a:t>mechanical</a:t>
            </a:r>
          </a:p>
          <a:p>
            <a:r>
              <a:rPr lang="en-US" dirty="0" smtClean="0">
                <a:solidFill>
                  <a:srgbClr val="7030A0"/>
                </a:solidFill>
              </a:rPr>
              <a:t>Valve</a:t>
            </a:r>
          </a:p>
          <a:p>
            <a:pPr lvl="1"/>
            <a:r>
              <a:rPr lang="en-US" dirty="0" err="1" smtClean="0">
                <a:solidFill>
                  <a:srgbClr val="7030A0"/>
                </a:solidFill>
              </a:rPr>
              <a:t>Hydrogel</a:t>
            </a:r>
            <a:r>
              <a:rPr lang="en-US" dirty="0" smtClean="0">
                <a:solidFill>
                  <a:srgbClr val="7030A0"/>
                </a:solidFill>
              </a:rPr>
              <a:t> </a:t>
            </a:r>
          </a:p>
          <a:p>
            <a:pPr lvl="1"/>
            <a:r>
              <a:rPr lang="en-US" dirty="0">
                <a:solidFill>
                  <a:srgbClr val="7030A0"/>
                </a:solidFill>
              </a:rPr>
              <a:t>H</a:t>
            </a:r>
            <a:r>
              <a:rPr lang="en-US" dirty="0" smtClean="0">
                <a:solidFill>
                  <a:srgbClr val="7030A0"/>
                </a:solidFill>
              </a:rPr>
              <a:t>ydrophobic layer</a:t>
            </a:r>
          </a:p>
          <a:p>
            <a:pPr lvl="1"/>
            <a:r>
              <a:rPr lang="en-US" dirty="0" smtClean="0">
                <a:solidFill>
                  <a:srgbClr val="7030A0"/>
                </a:solidFill>
              </a:rPr>
              <a:t>Mechanical</a:t>
            </a:r>
          </a:p>
          <a:p>
            <a:r>
              <a:rPr lang="en-US" dirty="0" smtClean="0">
                <a:solidFill>
                  <a:srgbClr val="7030A0"/>
                </a:solidFill>
              </a:rPr>
              <a:t>Separation</a:t>
            </a:r>
          </a:p>
          <a:p>
            <a:pPr lvl="1"/>
            <a:r>
              <a:rPr lang="en-US" dirty="0" smtClean="0">
                <a:solidFill>
                  <a:srgbClr val="7030A0"/>
                </a:solidFill>
              </a:rPr>
              <a:t>Field flow fractionation (electrical, thermal, flow)</a:t>
            </a:r>
          </a:p>
          <a:p>
            <a:pPr lvl="1"/>
            <a:r>
              <a:rPr lang="en-US" dirty="0" smtClean="0">
                <a:solidFill>
                  <a:srgbClr val="7030A0"/>
                </a:solidFill>
              </a:rPr>
              <a:t>Electrophoresis, </a:t>
            </a:r>
            <a:r>
              <a:rPr lang="en-US" dirty="0" err="1" smtClean="0">
                <a:solidFill>
                  <a:srgbClr val="7030A0"/>
                </a:solidFill>
              </a:rPr>
              <a:t>Dielectrophoresis</a:t>
            </a:r>
            <a:r>
              <a:rPr lang="en-US" dirty="0" smtClean="0">
                <a:solidFill>
                  <a:srgbClr val="7030A0"/>
                </a:solidFill>
              </a:rPr>
              <a:t>, DEP + FFF</a:t>
            </a:r>
          </a:p>
          <a:p>
            <a:pPr lvl="1"/>
            <a:r>
              <a:rPr lang="en-US" dirty="0" smtClean="0">
                <a:solidFill>
                  <a:srgbClr val="7030A0"/>
                </a:solidFill>
              </a:rPr>
              <a:t>Diffusion based separation (H-Filter) </a:t>
            </a:r>
            <a:endParaRPr lang="en-IN" dirty="0">
              <a:solidFill>
                <a:srgbClr val="7030A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r>
              <a:rPr lang="en-US" sz="3600" dirty="0" smtClean="0">
                <a:solidFill>
                  <a:schemeClr val="accent6">
                    <a:lumMod val="50000"/>
                  </a:schemeClr>
                </a:solidFill>
              </a:rPr>
              <a:t>Components of </a:t>
            </a:r>
            <a:r>
              <a:rPr lang="en-US" sz="3600" dirty="0" err="1" smtClean="0">
                <a:solidFill>
                  <a:schemeClr val="accent6">
                    <a:lumMod val="50000"/>
                  </a:schemeClr>
                </a:solidFill>
              </a:rPr>
              <a:t>microfluidic</a:t>
            </a:r>
            <a:r>
              <a:rPr lang="en-US" sz="3600" dirty="0" smtClean="0">
                <a:solidFill>
                  <a:schemeClr val="accent6">
                    <a:lumMod val="50000"/>
                  </a:schemeClr>
                </a:solidFill>
              </a:rPr>
              <a:t> device ..contd. </a:t>
            </a:r>
            <a:endParaRPr lang="en-IN" sz="3600" dirty="0">
              <a:solidFill>
                <a:schemeClr val="accent6">
                  <a:lumMod val="50000"/>
                </a:schemeClr>
              </a:solidFill>
            </a:endParaRPr>
          </a:p>
        </p:txBody>
      </p:sp>
      <p:sp>
        <p:nvSpPr>
          <p:cNvPr id="3" name="Content Placeholder 2"/>
          <p:cNvSpPr>
            <a:spLocks noGrp="1"/>
          </p:cNvSpPr>
          <p:nvPr>
            <p:ph idx="1"/>
          </p:nvPr>
        </p:nvSpPr>
        <p:spPr>
          <a:xfrm>
            <a:off x="457200" y="1071546"/>
            <a:ext cx="8229600" cy="5054617"/>
          </a:xfrm>
        </p:spPr>
        <p:txBody>
          <a:bodyPr>
            <a:normAutofit fontScale="92500" lnSpcReduction="20000"/>
          </a:bodyPr>
          <a:lstStyle/>
          <a:p>
            <a:r>
              <a:rPr lang="en-US" dirty="0" smtClean="0">
                <a:solidFill>
                  <a:srgbClr val="7030A0"/>
                </a:solidFill>
              </a:rPr>
              <a:t>Mixing</a:t>
            </a:r>
          </a:p>
          <a:p>
            <a:pPr lvl="1"/>
            <a:r>
              <a:rPr lang="en-US" dirty="0" smtClean="0">
                <a:solidFill>
                  <a:srgbClr val="7030A0"/>
                </a:solidFill>
              </a:rPr>
              <a:t>Passive using grooves, laminations</a:t>
            </a:r>
          </a:p>
          <a:p>
            <a:pPr lvl="1"/>
            <a:r>
              <a:rPr lang="en-US" dirty="0" smtClean="0">
                <a:solidFill>
                  <a:srgbClr val="7030A0"/>
                </a:solidFill>
              </a:rPr>
              <a:t> Active</a:t>
            </a:r>
          </a:p>
          <a:p>
            <a:r>
              <a:rPr lang="en-US" dirty="0" smtClean="0">
                <a:solidFill>
                  <a:srgbClr val="7030A0"/>
                </a:solidFill>
              </a:rPr>
              <a:t>Diffusion between layers</a:t>
            </a:r>
          </a:p>
          <a:p>
            <a:pPr lvl="1"/>
            <a:r>
              <a:rPr lang="en-US" dirty="0" smtClean="0">
                <a:solidFill>
                  <a:srgbClr val="7030A0"/>
                </a:solidFill>
              </a:rPr>
              <a:t>T-Sensor</a:t>
            </a:r>
          </a:p>
          <a:p>
            <a:r>
              <a:rPr lang="en-US" dirty="0" smtClean="0">
                <a:solidFill>
                  <a:srgbClr val="7030A0"/>
                </a:solidFill>
              </a:rPr>
              <a:t>Heating</a:t>
            </a:r>
          </a:p>
          <a:p>
            <a:pPr lvl="1"/>
            <a:r>
              <a:rPr lang="en-US" dirty="0" smtClean="0">
                <a:solidFill>
                  <a:srgbClr val="7030A0"/>
                </a:solidFill>
              </a:rPr>
              <a:t>Cyclic heating for PCR reaction – DNA hybridization</a:t>
            </a:r>
          </a:p>
          <a:p>
            <a:r>
              <a:rPr lang="en-US" dirty="0" smtClean="0">
                <a:solidFill>
                  <a:srgbClr val="7030A0"/>
                </a:solidFill>
              </a:rPr>
              <a:t>Detection</a:t>
            </a:r>
          </a:p>
          <a:p>
            <a:pPr lvl="1"/>
            <a:r>
              <a:rPr lang="en-US" dirty="0" smtClean="0">
                <a:solidFill>
                  <a:srgbClr val="7030A0"/>
                </a:solidFill>
              </a:rPr>
              <a:t>Optical interrogation</a:t>
            </a:r>
          </a:p>
          <a:p>
            <a:pPr lvl="1"/>
            <a:r>
              <a:rPr lang="en-US" dirty="0" err="1" smtClean="0">
                <a:solidFill>
                  <a:srgbClr val="7030A0"/>
                </a:solidFill>
              </a:rPr>
              <a:t>Amperometric</a:t>
            </a:r>
            <a:r>
              <a:rPr lang="en-US" dirty="0" smtClean="0">
                <a:solidFill>
                  <a:srgbClr val="7030A0"/>
                </a:solidFill>
              </a:rPr>
              <a:t> sensing</a:t>
            </a:r>
          </a:p>
          <a:p>
            <a:pPr marL="0" indent="0">
              <a:buNone/>
            </a:pPr>
            <a:r>
              <a:rPr lang="en-US" i="1" u="sng" dirty="0" smtClean="0">
                <a:solidFill>
                  <a:srgbClr val="7030A0"/>
                </a:solidFill>
              </a:rPr>
              <a:t>Flow is laminar and the interaction between layers are utilized in most of these components</a:t>
            </a:r>
            <a:endParaRPr lang="en-IN" i="1" u="sng" dirty="0">
              <a:solidFill>
                <a:srgbClr val="7030A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654032"/>
          </a:xfrm>
          <a:prstGeom prst="rect">
            <a:avLst/>
          </a:prstGeom>
        </p:spPr>
        <p:txBody>
          <a:bodyP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chemeClr val="accent6">
                    <a:lumMod val="50000"/>
                  </a:schemeClr>
                </a:solidFill>
                <a:latin typeface="+mj-lt"/>
                <a:ea typeface="+mj-ea"/>
                <a:cs typeface="+mj-cs"/>
              </a:rPr>
              <a:t>Pumping</a:t>
            </a:r>
            <a:endParaRPr kumimoji="0" lang="en-IN" sz="4400" b="0" i="0" u="none" strike="noStrike" kern="1200" cap="none" spc="0" normalizeH="0" baseline="0" noProof="0" dirty="0">
              <a:ln>
                <a:noFill/>
              </a:ln>
              <a:solidFill>
                <a:schemeClr val="accent6">
                  <a:lumMod val="50000"/>
                </a:schemeClr>
              </a:solidFill>
              <a:effectLst/>
              <a:uLnTx/>
              <a:uFillTx/>
              <a:latin typeface="+mj-lt"/>
              <a:ea typeface="+mj-ea"/>
              <a:cs typeface="+mj-cs"/>
            </a:endParaRPr>
          </a:p>
        </p:txBody>
      </p:sp>
      <p:sp>
        <p:nvSpPr>
          <p:cNvPr id="3" name="Content Placeholder 2"/>
          <p:cNvSpPr txBox="1">
            <a:spLocks/>
          </p:cNvSpPr>
          <p:nvPr/>
        </p:nvSpPr>
        <p:spPr>
          <a:xfrm>
            <a:off x="457200" y="1000108"/>
            <a:ext cx="8229600" cy="5357850"/>
          </a:xfrm>
          <a:prstGeom prst="rect">
            <a:avLst/>
          </a:prstGeom>
        </p:spPr>
        <p:txBody>
          <a:bodyPr>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7030A0"/>
                </a:solidFill>
                <a:effectLst/>
                <a:uLnTx/>
                <a:uFillTx/>
                <a:latin typeface="+mn-lt"/>
                <a:ea typeface="+mn-ea"/>
                <a:cs typeface="+mn-cs"/>
              </a:rPr>
              <a:t>Use of moving parts as in a conventional pump</a:t>
            </a:r>
            <a:r>
              <a:rPr kumimoji="0" lang="en-US" sz="3200" b="0" i="0" u="none" strike="noStrike" kern="1200" cap="none" spc="0" normalizeH="0" noProof="0" dirty="0" smtClean="0">
                <a:ln>
                  <a:noFill/>
                </a:ln>
                <a:solidFill>
                  <a:srgbClr val="7030A0"/>
                </a:solidFill>
                <a:effectLst/>
                <a:uLnTx/>
                <a:uFillTx/>
                <a:latin typeface="+mn-lt"/>
                <a:ea typeface="+mn-ea"/>
                <a:cs typeface="+mn-cs"/>
              </a:rPr>
              <a:t> with the help of micromachining.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7030A0"/>
                </a:solidFill>
                <a:effectLst/>
                <a:uLnTx/>
                <a:uFillTx/>
                <a:latin typeface="+mn-lt"/>
                <a:ea typeface="+mn-ea"/>
                <a:cs typeface="+mn-cs"/>
              </a:rPr>
              <a:t>Centrifugal</a:t>
            </a:r>
            <a:r>
              <a:rPr kumimoji="0" lang="en-US" sz="3200" b="0" i="0" u="none" strike="noStrike" kern="1200" cap="none" spc="0" normalizeH="0" noProof="0" dirty="0" smtClean="0">
                <a:ln>
                  <a:noFill/>
                </a:ln>
                <a:solidFill>
                  <a:srgbClr val="7030A0"/>
                </a:solidFill>
                <a:effectLst/>
                <a:uLnTx/>
                <a:uFillTx/>
                <a:latin typeface="+mn-lt"/>
                <a:ea typeface="+mn-ea"/>
                <a:cs typeface="+mn-cs"/>
              </a:rPr>
              <a:t> force to drive fluid </a:t>
            </a:r>
            <a:r>
              <a:rPr lang="en-US" sz="3200" dirty="0" smtClean="0">
                <a:solidFill>
                  <a:srgbClr val="7030A0"/>
                </a:solidFill>
              </a:rPr>
              <a:t>through channels in radial direction (lab on CD).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7030A0"/>
                </a:solidFill>
                <a:effectLst/>
                <a:uLnTx/>
                <a:uFillTx/>
                <a:latin typeface="+mn-lt"/>
                <a:ea typeface="+mn-ea"/>
                <a:cs typeface="+mn-cs"/>
              </a:rPr>
              <a:t>Use</a:t>
            </a:r>
            <a:r>
              <a:rPr kumimoji="0" lang="en-US" sz="3200" b="0" i="0" u="none" strike="noStrike" kern="1200" cap="none" spc="0" normalizeH="0" noProof="0" dirty="0" smtClean="0">
                <a:ln>
                  <a:noFill/>
                </a:ln>
                <a:solidFill>
                  <a:srgbClr val="7030A0"/>
                </a:solidFill>
                <a:effectLst/>
                <a:uLnTx/>
                <a:uFillTx/>
                <a:latin typeface="+mn-lt"/>
                <a:ea typeface="+mn-ea"/>
                <a:cs typeface="+mn-cs"/>
              </a:rPr>
              <a:t> of coating with favorable contact angle, and pillars in the channel to enhance a “capillary rise” type flow.</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baseline="0" dirty="0" smtClean="0">
                <a:solidFill>
                  <a:srgbClr val="7030A0"/>
                </a:solidFill>
              </a:rPr>
              <a:t>Electro-osmosis: Polar liquid in contact with solid wall induces surface charges, which in turn influences migration of charges within the liquid near the wall. Voltage gradient along the length of the channel pulls the charges,</a:t>
            </a:r>
            <a:r>
              <a:rPr lang="en-US" sz="3200" dirty="0" smtClean="0">
                <a:solidFill>
                  <a:srgbClr val="7030A0"/>
                </a:solidFill>
              </a:rPr>
              <a:t> and the bulk liquid along with it.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7030A0"/>
                </a:solidFill>
                <a:effectLst/>
                <a:uLnTx/>
                <a:uFillTx/>
                <a:latin typeface="+mn-lt"/>
                <a:ea typeface="+mn-ea"/>
                <a:cs typeface="+mn-cs"/>
              </a:rPr>
              <a:t>Electro-wetting:</a:t>
            </a:r>
            <a:r>
              <a:rPr kumimoji="0" lang="en-US" sz="3200" b="0" i="0" u="none" strike="noStrike" kern="1200" cap="none" spc="0" normalizeH="0" noProof="0" dirty="0" smtClean="0">
                <a:ln>
                  <a:noFill/>
                </a:ln>
                <a:solidFill>
                  <a:srgbClr val="7030A0"/>
                </a:solidFill>
                <a:effectLst/>
                <a:uLnTx/>
                <a:uFillTx/>
                <a:latin typeface="+mn-lt"/>
                <a:ea typeface="+mn-ea"/>
                <a:cs typeface="+mn-cs"/>
              </a:rPr>
              <a:t> The change in contact angle of a droplet on a surface when an electric field is present at an interface. A droplet is held between two sets of planar electrodes (upper one consists of single continuous ground electrode, and bottom one with an array of independently addressable control electrodes). By spreading the droplet using the electric field such that droplet touches adjacent electrode in the array, and then switching on the adjacent electrode – movement of droplet is accomplished.</a:t>
            </a:r>
            <a:endParaRPr kumimoji="0" lang="en-US" sz="3200" b="0" i="0" u="none" strike="noStrike" kern="1200" cap="none" spc="0" normalizeH="0" baseline="0" noProof="0" dirty="0" smtClean="0">
              <a:ln>
                <a:noFill/>
              </a:ln>
              <a:solidFill>
                <a:srgbClr val="7030A0"/>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smtClean="0">
                <a:solidFill>
                  <a:schemeClr val="accent6">
                    <a:lumMod val="50000"/>
                  </a:schemeClr>
                </a:solidFill>
              </a:rPr>
              <a:t>T-sensor</a:t>
            </a:r>
            <a:endParaRPr lang="en-IN" dirty="0">
              <a:solidFill>
                <a:schemeClr val="accent6">
                  <a:lumMod val="50000"/>
                </a:schemeClr>
              </a:solidFill>
            </a:endParaRPr>
          </a:p>
        </p:txBody>
      </p:sp>
      <p:sp>
        <p:nvSpPr>
          <p:cNvPr id="3" name="Content Placeholder 2"/>
          <p:cNvSpPr>
            <a:spLocks noGrp="1"/>
          </p:cNvSpPr>
          <p:nvPr>
            <p:ph idx="1"/>
          </p:nvPr>
        </p:nvSpPr>
        <p:spPr>
          <a:xfrm>
            <a:off x="457200" y="928670"/>
            <a:ext cx="8229600" cy="5715040"/>
          </a:xfrm>
        </p:spPr>
        <p:txBody>
          <a:bodyPr>
            <a:normAutofit fontScale="92500" lnSpcReduction="20000"/>
          </a:bodyPr>
          <a:lstStyle/>
          <a:p>
            <a:r>
              <a:rPr lang="en-US" dirty="0" smtClean="0">
                <a:solidFill>
                  <a:srgbClr val="7030A0"/>
                </a:solidFill>
              </a:rPr>
              <a:t>Sample Stream: </a:t>
            </a:r>
          </a:p>
          <a:p>
            <a:pPr lvl="2"/>
            <a:r>
              <a:rPr lang="en-US" dirty="0" smtClean="0">
                <a:solidFill>
                  <a:srgbClr val="7030A0"/>
                </a:solidFill>
              </a:rPr>
              <a:t>Sample antigen to be measured (SA)</a:t>
            </a:r>
          </a:p>
          <a:p>
            <a:pPr lvl="2"/>
            <a:r>
              <a:rPr lang="en-US" dirty="0" smtClean="0">
                <a:solidFill>
                  <a:srgbClr val="7030A0"/>
                </a:solidFill>
              </a:rPr>
              <a:t>Fluorescently labeled antigen (LA) kept to a concentration 2-3 orders of magnitude less than anticipated SA concentration</a:t>
            </a:r>
          </a:p>
          <a:p>
            <a:r>
              <a:rPr lang="en-US" dirty="0" smtClean="0">
                <a:solidFill>
                  <a:srgbClr val="7030A0"/>
                </a:solidFill>
              </a:rPr>
              <a:t>Other Stream:</a:t>
            </a:r>
          </a:p>
          <a:p>
            <a:pPr lvl="2"/>
            <a:r>
              <a:rPr lang="en-US" dirty="0" smtClean="0">
                <a:solidFill>
                  <a:srgbClr val="7030A0"/>
                </a:solidFill>
              </a:rPr>
              <a:t>Known concentration of antibody (AB) to the target </a:t>
            </a:r>
            <a:r>
              <a:rPr lang="en-US" dirty="0" err="1" smtClean="0">
                <a:solidFill>
                  <a:srgbClr val="7030A0"/>
                </a:solidFill>
              </a:rPr>
              <a:t>analyte</a:t>
            </a:r>
            <a:endParaRPr lang="en-IN" dirty="0" smtClean="0">
              <a:solidFill>
                <a:srgbClr val="7030A0"/>
              </a:solidFill>
            </a:endParaRPr>
          </a:p>
          <a:p>
            <a:pPr>
              <a:buNone/>
            </a:pPr>
            <a:r>
              <a:rPr lang="en-US" u="sng" dirty="0" smtClean="0">
                <a:solidFill>
                  <a:srgbClr val="7030A0"/>
                </a:solidFill>
              </a:rPr>
              <a:t>AB molecules are larger and slow to diffuse</a:t>
            </a:r>
          </a:p>
          <a:p>
            <a:pPr marL="514350" indent="-514350">
              <a:buFont typeface="+mj-lt"/>
              <a:buAutoNum type="arabicPeriod"/>
            </a:pPr>
            <a:r>
              <a:rPr lang="en-US" sz="2600" dirty="0" smtClean="0">
                <a:solidFill>
                  <a:srgbClr val="7030A0"/>
                </a:solidFill>
              </a:rPr>
              <a:t>AB binds with all LA if </a:t>
            </a:r>
            <a:r>
              <a:rPr lang="en-US" sz="2600" u="sng" dirty="0" smtClean="0">
                <a:solidFill>
                  <a:srgbClr val="7030A0"/>
                </a:solidFill>
              </a:rPr>
              <a:t>SA is not target </a:t>
            </a:r>
            <a:r>
              <a:rPr lang="en-US" sz="2600" u="sng" dirty="0" err="1" smtClean="0">
                <a:solidFill>
                  <a:srgbClr val="7030A0"/>
                </a:solidFill>
              </a:rPr>
              <a:t>analyte</a:t>
            </a:r>
            <a:r>
              <a:rPr lang="en-US" sz="2600" u="sng" dirty="0" smtClean="0">
                <a:solidFill>
                  <a:srgbClr val="7030A0"/>
                </a:solidFill>
              </a:rPr>
              <a:t> </a:t>
            </a:r>
            <a:r>
              <a:rPr lang="en-US" sz="2600" dirty="0" smtClean="0">
                <a:solidFill>
                  <a:srgbClr val="7030A0"/>
                </a:solidFill>
                <a:sym typeface="Wingdings" pitchFamily="2" charset="2"/>
              </a:rPr>
              <a:t> Bound LA cannot diffuse into AB stream  color stays near interface</a:t>
            </a:r>
          </a:p>
          <a:p>
            <a:pPr marL="514350" indent="-514350">
              <a:buFont typeface="+mj-lt"/>
              <a:buAutoNum type="arabicPeriod"/>
            </a:pPr>
            <a:r>
              <a:rPr lang="en-US" sz="2600" dirty="0" smtClean="0">
                <a:solidFill>
                  <a:srgbClr val="7030A0"/>
                </a:solidFill>
              </a:rPr>
              <a:t>AB binds with SA and some LA </a:t>
            </a:r>
            <a:r>
              <a:rPr lang="en-US" sz="2600" u="sng" dirty="0" smtClean="0">
                <a:solidFill>
                  <a:srgbClr val="7030A0"/>
                </a:solidFill>
              </a:rPr>
              <a:t>if SA is target </a:t>
            </a:r>
            <a:r>
              <a:rPr lang="en-US" sz="2600" u="sng" dirty="0" err="1" smtClean="0">
                <a:solidFill>
                  <a:srgbClr val="7030A0"/>
                </a:solidFill>
              </a:rPr>
              <a:t>analyte</a:t>
            </a:r>
            <a:r>
              <a:rPr lang="en-US" sz="2600" dirty="0" smtClean="0">
                <a:solidFill>
                  <a:srgbClr val="7030A0"/>
                </a:solidFill>
              </a:rPr>
              <a:t> </a:t>
            </a:r>
            <a:r>
              <a:rPr lang="en-US" sz="2600" dirty="0" smtClean="0">
                <a:solidFill>
                  <a:srgbClr val="7030A0"/>
                </a:solidFill>
                <a:sym typeface="Wingdings" pitchFamily="2" charset="2"/>
              </a:rPr>
              <a:t> Lot of free LA and free SA to diffuse into AB stream  spread of color  into AB stream.</a:t>
            </a:r>
          </a:p>
          <a:p>
            <a:pPr marL="514350" indent="-514350">
              <a:buFont typeface="+mj-lt"/>
              <a:buAutoNum type="arabicPeriod"/>
            </a:pPr>
            <a:r>
              <a:rPr lang="en-US" sz="2600" dirty="0" smtClean="0">
                <a:solidFill>
                  <a:srgbClr val="7030A0"/>
                </a:solidFill>
                <a:sym typeface="Wingdings" pitchFamily="2" charset="2"/>
              </a:rPr>
              <a:t>More than one T-sensors in the chip with different AB to target </a:t>
            </a:r>
            <a:r>
              <a:rPr lang="en-US" sz="2600" dirty="0" err="1" smtClean="0">
                <a:solidFill>
                  <a:srgbClr val="7030A0"/>
                </a:solidFill>
                <a:sym typeface="Wingdings" pitchFamily="2" charset="2"/>
              </a:rPr>
              <a:t>analyte</a:t>
            </a:r>
            <a:r>
              <a:rPr lang="en-US" sz="2600" dirty="0" smtClean="0">
                <a:solidFill>
                  <a:srgbClr val="7030A0"/>
                </a:solidFill>
                <a:sym typeface="Wingdings" pitchFamily="2" charset="2"/>
              </a:rPr>
              <a:t>.</a:t>
            </a:r>
          </a:p>
          <a:p>
            <a:pPr marL="514350" indent="-514350">
              <a:buFont typeface="+mj-lt"/>
              <a:buAutoNum type="arabicPeriod"/>
            </a:pPr>
            <a:r>
              <a:rPr lang="en-US" sz="2600" dirty="0" smtClean="0">
                <a:solidFill>
                  <a:srgbClr val="7030A0"/>
                </a:solidFill>
                <a:sym typeface="Wingdings" pitchFamily="2" charset="2"/>
              </a:rPr>
              <a:t>Spread of color can be determined digitally. </a:t>
            </a:r>
            <a:endParaRPr lang="en-US" sz="2600" dirty="0" smtClean="0">
              <a:solidFill>
                <a:srgbClr val="7030A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dirty="0" smtClean="0">
                <a:solidFill>
                  <a:schemeClr val="accent6">
                    <a:lumMod val="50000"/>
                  </a:schemeClr>
                </a:solidFill>
              </a:rPr>
              <a:t>H-filter</a:t>
            </a:r>
            <a:endParaRPr lang="en-IN" dirty="0">
              <a:solidFill>
                <a:schemeClr val="accent6">
                  <a:lumMod val="50000"/>
                </a:schemeClr>
              </a:solidFill>
            </a:endParaRPr>
          </a:p>
        </p:txBody>
      </p:sp>
      <p:sp>
        <p:nvSpPr>
          <p:cNvPr id="3" name="Content Placeholder 2"/>
          <p:cNvSpPr>
            <a:spLocks noGrp="1"/>
          </p:cNvSpPr>
          <p:nvPr>
            <p:ph idx="1"/>
          </p:nvPr>
        </p:nvSpPr>
        <p:spPr>
          <a:xfrm>
            <a:off x="457200" y="928670"/>
            <a:ext cx="8229600" cy="5286412"/>
          </a:xfrm>
        </p:spPr>
        <p:txBody>
          <a:bodyPr/>
          <a:lstStyle/>
          <a:p>
            <a:r>
              <a:rPr lang="en-US" dirty="0" smtClean="0">
                <a:solidFill>
                  <a:srgbClr val="7030A0"/>
                </a:solidFill>
              </a:rPr>
              <a:t>Two parallel laminar streams will flow. One is the sample stream (e.g., blood containing aggregates of different sizes). The other is acceptor reagent (e.g., saline water).</a:t>
            </a:r>
          </a:p>
          <a:p>
            <a:r>
              <a:rPr lang="en-US" dirty="0" smtClean="0">
                <a:solidFill>
                  <a:srgbClr val="7030A0"/>
                </a:solidFill>
              </a:rPr>
              <a:t>Smaller molecules diffuse faster.</a:t>
            </a:r>
          </a:p>
          <a:p>
            <a:r>
              <a:rPr lang="en-US" dirty="0" smtClean="0">
                <a:solidFill>
                  <a:srgbClr val="7030A0"/>
                </a:solidFill>
              </a:rPr>
              <a:t>Smaller components of the sample stream will diffuse into the acceptor stream.</a:t>
            </a:r>
          </a:p>
          <a:p>
            <a:r>
              <a:rPr lang="en-US" dirty="0" smtClean="0">
                <a:solidFill>
                  <a:srgbClr val="7030A0"/>
                </a:solidFill>
              </a:rPr>
              <a:t>At the end of the channel, two parallel flows are split up into two reservoirs. </a:t>
            </a:r>
          </a:p>
          <a:p>
            <a:pPr>
              <a:buNone/>
            </a:pPr>
            <a:endParaRPr lang="en-IN" dirty="0">
              <a:solidFill>
                <a:srgbClr val="7030A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A6FF3D13D0AE46B45CCA9BA2B3C9AD" ma:contentTypeVersion="0" ma:contentTypeDescription="Create a new document." ma:contentTypeScope="" ma:versionID="e685c84cf0e497681237da205f40502a">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C6D1E2-5B93-4DE0-9322-42463304EE02}"/>
</file>

<file path=customXml/itemProps2.xml><?xml version="1.0" encoding="utf-8"?>
<ds:datastoreItem xmlns:ds="http://schemas.openxmlformats.org/officeDocument/2006/customXml" ds:itemID="{72B3DD08-C07E-47C7-A96A-398404E37A53}"/>
</file>

<file path=customXml/itemProps3.xml><?xml version="1.0" encoding="utf-8"?>
<ds:datastoreItem xmlns:ds="http://schemas.openxmlformats.org/officeDocument/2006/customXml" ds:itemID="{FE6C5E11-B858-4785-BC9E-D0FD3F6CB9C7}"/>
</file>

<file path=docProps/app.xml><?xml version="1.0" encoding="utf-8"?>
<Properties xmlns="http://schemas.openxmlformats.org/officeDocument/2006/extended-properties" xmlns:vt="http://schemas.openxmlformats.org/officeDocument/2006/docPropsVTypes">
  <TotalTime>350</TotalTime>
  <Words>1510</Words>
  <Application>Microsoft Office PowerPoint</Application>
  <PresentationFormat>On-screen Show (4:3)</PresentationFormat>
  <Paragraphs>138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Lab on a chip application</vt:lpstr>
      <vt:lpstr>Other applications</vt:lpstr>
      <vt:lpstr>Advantages of lab on chip</vt:lpstr>
      <vt:lpstr>Advantages  …..contd.</vt:lpstr>
      <vt:lpstr>Components of lab on chip</vt:lpstr>
      <vt:lpstr>Components of microfluidic device ..contd. </vt:lpstr>
      <vt:lpstr>Slide 7</vt:lpstr>
      <vt:lpstr>T-sensor</vt:lpstr>
      <vt:lpstr>H-filter</vt:lpstr>
      <vt:lpstr>Detection</vt:lpstr>
      <vt:lpstr>Electrophoresis</vt:lpstr>
      <vt:lpstr>Slide 12</vt:lpstr>
      <vt:lpstr>Slide 13</vt:lpstr>
      <vt:lpstr>Slide 14</vt:lpstr>
      <vt:lpstr>Slide 15</vt:lpstr>
      <vt:lpstr>Slide 16</vt:lpstr>
      <vt:lpstr>Slide 17</vt:lpstr>
      <vt:lpstr>Microfabrication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on a chip application</dc:title>
  <dc:creator>user</dc:creator>
  <cp:lastModifiedBy>SN GANGULY</cp:lastModifiedBy>
  <cp:revision>37</cp:revision>
  <dcterms:created xsi:type="dcterms:W3CDTF">2011-07-22T14:06:04Z</dcterms:created>
  <dcterms:modified xsi:type="dcterms:W3CDTF">2011-08-01T05:05:30Z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0x010100D0A6FF3D13D0AE46B45CCA9BA2B3C9AD</vt:lpwstr>
  </property>
</Properties>
</file>