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A11B-4AFC-479D-A95E-B991A86B476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5E4-C5A6-453C-8D39-9515E8059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Diffusion coefficient in liquids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sz="2800" u="sng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Stokes-Einstein Law for Liquid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Idealized slow movement of single rigid solute sphere through a continuum of solvent.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Net velocity of the sphere proportional to force acting.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For slow movement of sphere, Stokes law describes the force.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Einstein proposed that force in diffusion arises from the chemical potential gradient.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The analysis for diluted solution can be extended to concentrated solution.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olute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transport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 micro-scale chromatography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identify components in gas or liquid mixture.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Accumulation of a component at the interface between two phases (e.g., solid-gas) due to attractive intermolecular forces.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pulse of mixed solutes is injected into one end of a tube with inner-wall coated with adsorbent (the stationary phase).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Solutes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are adsorbed to different degrees, and elute at different times.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Conventional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chromatography utilizes packed bed. Micro-scale chromatography uses adsorbent-coated inner walls of a channel, or a monolith coated with adsorbent.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0" b="1" dirty="0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Transport in </a:t>
            </a:r>
            <a:r>
              <a:rPr lang="en-IN" sz="3000" b="1" dirty="0" err="1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microscale</a:t>
            </a:r>
            <a:r>
              <a:rPr lang="en-IN" sz="3000" b="1" dirty="0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chromatography ..contd.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The technique may be compromised by dispersion.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 of Taylor dispersion equation.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components of </a:t>
            </a: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baseline="-250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Second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term arising from Taylor dispersion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making tube 10 times smaller can reduce this component of dispersion 100 times  small channels are ideal for chromatography.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Third term arising from retardation in the adsorbent layer. If diffusion in the adsorbent is very fast or </a:t>
            </a:r>
            <a:r>
              <a:rPr lang="el-GR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/R</a:t>
            </a:r>
            <a:r>
              <a:rPr lang="en-US" sz="2800" baseline="-250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&lt;&lt; 1, no effect of third term. The separation due to adsorption becomes dominant when k</a:t>
            </a:r>
            <a:r>
              <a:rPr lang="el-GR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΄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&gt;&gt; 1.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Transport in </a:t>
            </a: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microscale</a:t>
            </a: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chromatography...contd.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solutes will have different retention time t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–  depending on the k</a:t>
            </a:r>
            <a:r>
              <a:rPr lang="el-GR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΄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of corresponding solute.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Objective is to make </a:t>
            </a:r>
            <a:r>
              <a:rPr lang="en-US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-250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0, so that each solute elutes as sharp pulse. For broadened peak, the pulses overlap and identification is compromised.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2800" baseline="-250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v</a:t>
            </a:r>
            <a:r>
              <a:rPr lang="en-US" sz="2800" baseline="-250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should be decreased to achieve </a:t>
            </a:r>
            <a:r>
              <a:rPr lang="en-US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2800" baseline="-250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z</a:t>
            </a:r>
            <a:r>
              <a:rPr lang="en-US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0, as long as pressure drop is not excessive.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Electrokinetics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Interaction between solid surfaces, ionic solutions, and macroscopic electric field.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Electrophoresis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&amp;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Electroosmosis</a:t>
            </a:r>
            <a:endParaRPr kumimoji="0" lang="en-IN" sz="2800" b="0" i="0" u="none" strike="noStrike" kern="1200" cap="none" spc="0" normalizeH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are manifestations of </a:t>
            </a: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electrostaticcomponent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of the Lorentz force on ions and surface charges and Newton’s second law of motion.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Electrophoresis: Induced drift motion of colloidal particles or molecules, suspended in liquids due to an electric field.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Electroosmosis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: Motion of electrolyte liquid with respect to a fixed wall due to electric field, applied parallel to the surface.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Electric Double Layer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Solid surface acquires surface charge when brought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into contact with an electrolyte liquid due to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adsorption of ions from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electrolyt</a:t>
            </a: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  onto solid surface.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solution of ions from the surface to the electrolyte.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Deprotonation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/ionization of surface groups (e.g., surface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silanol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group of glass or silica: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SiOH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↔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SiO</a:t>
            </a:r>
            <a:r>
              <a:rPr kumimoji="0" lang="en-I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H</a:t>
            </a:r>
            <a:r>
              <a:rPr kumimoji="0" lang="en-I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Deprotonation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is most common.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Net surface charge density at the liquid-solid interface is a function of local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pH.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Full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deprotonation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pH  &gt; 9.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Electric Double Layer    ....contd.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Ions of opposite charge in the electrolyte are attracted and the like charges are repelled.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net excess of mobile ions near the interface with charge, opposite to that of the wall is referred as EDL.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excess charges can be used to impart a force on bulk fluid through ion-drag.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Counter-ions reside in compact layer next to the wall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(Stern layer) in adsorbed state.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ions also reside in more diffused layer next to the wall, where the ions are free to move.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potential at the shear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plane (the boundary of the liquid flow problem) is called zeta potential.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Debye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length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Debye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hu-HU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ű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ckel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limit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Single flat plate and parallel plate geometry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Velocity profile under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electroosmotic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flow</a:t>
            </a:r>
          </a:p>
          <a:p>
            <a:pPr marL="342900" lvl="0" indent="-342900">
              <a:spcBef>
                <a:spcPct val="20000"/>
              </a:spcBef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Electric Double Layer    ....contd.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Diffusion coefficient in gases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sz="2800" u="sng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Chapman </a:t>
            </a:r>
            <a:r>
              <a:rPr lang="en-IN" sz="2800" u="sng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Enskog</a:t>
            </a:r>
            <a:r>
              <a:rPr lang="en-IN" sz="2800" u="sng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theory</a:t>
            </a:r>
          </a:p>
          <a:p>
            <a:pPr lvl="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Diffusion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coefficient is function of temperature, pressure, molecular weight, collision diameter,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Lennard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Jones potential describing interaction of molecules.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Spreading of a spot in a resting fluid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Very small spot of tracer at t = 0 is expressed using Dirac function that is zero everywhere except at the origin.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integral of the Dirac function is equal to one.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balance on a differential volume.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Boundary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conditions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Concentration = f (z , t)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Mixing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Spreading of a front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Same governing equation arising from a differential element.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Initial and boundary conditions are different. </a:t>
            </a:r>
          </a:p>
          <a:p>
            <a:pPr lvl="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Pressure drop in non-circular channel based on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Navier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Stokes equation</a:t>
            </a:r>
          </a:p>
          <a:p>
            <a:pPr lvl="0">
              <a:spcBef>
                <a:spcPct val="20000"/>
              </a:spcBef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Concentration distribution in two parallel streams.</a:t>
            </a:r>
          </a:p>
          <a:p>
            <a:pPr lvl="0">
              <a:spcBef>
                <a:spcPct val="20000"/>
              </a:spcBef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Sequential Lamination</a:t>
            </a:r>
          </a:p>
          <a:p>
            <a:pPr marL="574675" lvl="1" indent="-117475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Segregates the joined stream into two channels, and rejoins them in the next transformation stage.</a:t>
            </a:r>
          </a:p>
          <a:p>
            <a:pPr marL="574675" lvl="1" indent="-117475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Also known as Split and Recombine (SAR) mixer.</a:t>
            </a:r>
            <a:endParaRPr lang="en-IN" sz="2400" dirty="0">
              <a:solidFill>
                <a:srgbClr val="FFFF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7475" indent="-117475">
              <a:spcBef>
                <a:spcPct val="20000"/>
              </a:spcBef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Mixing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…contd.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Stretching function (linear and </a:t>
            </a:r>
            <a:r>
              <a:rPr kumimoji="0" lang="en-IN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elongational</a:t>
            </a: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693738" lvl="1" indent="-236538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Repeated action by the flow generates a lamellar structure. </a:t>
            </a:r>
          </a:p>
          <a:p>
            <a:pPr marL="693738" lvl="1" indent="-236538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Stretched and folded striations with thickness s(t), characterized by a probability density function, whose mean decreases with time.</a:t>
            </a:r>
          </a:p>
          <a:p>
            <a:pPr marL="693738" lvl="1" indent="-236538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Real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stream in mixer composed of islands and chaotic regions. Islands translate, stretch, contract and undergo rotation as a whole. Stretching in island is linear.</a:t>
            </a:r>
          </a:p>
          <a:p>
            <a:pPr marL="693738" lvl="1" indent="-236538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In chaotic regions, stretching is </a:t>
            </a: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elongational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strike="noStrike" kern="1200" cap="none" spc="0" normalizeH="0" baseline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9372600" y="41148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Mixing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…contd.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Sequential Segmentation</a:t>
            </a:r>
          </a:p>
          <a:p>
            <a:pPr lvl="0">
              <a:spcBef>
                <a:spcPct val="20000"/>
              </a:spcBef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Solvent and solute streams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 broken up into segments along the axial direction by alternate switching of inlet flows.</a:t>
            </a:r>
          </a:p>
          <a:p>
            <a:pPr lvl="0">
              <a:spcBef>
                <a:spcPct val="20000"/>
              </a:spcBef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Difference between chaos promoted by advection and that by turbulence</a:t>
            </a:r>
          </a:p>
          <a:p>
            <a:pPr lvl="0">
              <a:spcBef>
                <a:spcPct val="20000"/>
              </a:spcBef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At low Re number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wake or recirculation after the pillars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Pillars</a:t>
            </a: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induce shear and hence Taylor </a:t>
            </a:r>
            <a:r>
              <a:rPr lang="en-IN" sz="24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Aris</a:t>
            </a:r>
            <a:r>
              <a:rPr lang="en-IN" sz="24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dispersion</a:t>
            </a:r>
            <a:endParaRPr lang="en-IN" sz="2800" dirty="0" smtClean="0">
              <a:solidFill>
                <a:srgbClr val="FFFF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high Re number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Turbulence induced by pillars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Very effective mixing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Not used in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microsystems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0" y="2895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91200" y="2895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86600" y="2895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849329" y="2665881"/>
            <a:ext cx="4763729" cy="475525"/>
          </a:xfrm>
          <a:custGeom>
            <a:avLst/>
            <a:gdLst>
              <a:gd name="connsiteX0" fmla="*/ 0 w 4763729"/>
              <a:gd name="connsiteY0" fmla="*/ 475525 h 475525"/>
              <a:gd name="connsiteX1" fmla="*/ 294968 w 4763729"/>
              <a:gd name="connsiteY1" fmla="*/ 431280 h 475525"/>
              <a:gd name="connsiteX2" fmla="*/ 501445 w 4763729"/>
              <a:gd name="connsiteY2" fmla="*/ 298545 h 475525"/>
              <a:gd name="connsiteX3" fmla="*/ 619432 w 4763729"/>
              <a:gd name="connsiteY3" fmla="*/ 195306 h 475525"/>
              <a:gd name="connsiteX4" fmla="*/ 914400 w 4763729"/>
              <a:gd name="connsiteY4" fmla="*/ 62571 h 475525"/>
              <a:gd name="connsiteX5" fmla="*/ 1179871 w 4763729"/>
              <a:gd name="connsiteY5" fmla="*/ 62571 h 475525"/>
              <a:gd name="connsiteX6" fmla="*/ 1386348 w 4763729"/>
              <a:gd name="connsiteY6" fmla="*/ 62571 h 475525"/>
              <a:gd name="connsiteX7" fmla="*/ 1563329 w 4763729"/>
              <a:gd name="connsiteY7" fmla="*/ 180558 h 475525"/>
              <a:gd name="connsiteX8" fmla="*/ 1622323 w 4763729"/>
              <a:gd name="connsiteY8" fmla="*/ 195306 h 475525"/>
              <a:gd name="connsiteX9" fmla="*/ 1799303 w 4763729"/>
              <a:gd name="connsiteY9" fmla="*/ 195306 h 475525"/>
              <a:gd name="connsiteX10" fmla="*/ 2020529 w 4763729"/>
              <a:gd name="connsiteY10" fmla="*/ 136313 h 475525"/>
              <a:gd name="connsiteX11" fmla="*/ 2123768 w 4763729"/>
              <a:gd name="connsiteY11" fmla="*/ 77319 h 475525"/>
              <a:gd name="connsiteX12" fmla="*/ 2330245 w 4763729"/>
              <a:gd name="connsiteY12" fmla="*/ 62571 h 475525"/>
              <a:gd name="connsiteX13" fmla="*/ 2507226 w 4763729"/>
              <a:gd name="connsiteY13" fmla="*/ 77319 h 475525"/>
              <a:gd name="connsiteX14" fmla="*/ 2743200 w 4763729"/>
              <a:gd name="connsiteY14" fmla="*/ 77319 h 475525"/>
              <a:gd name="connsiteX15" fmla="*/ 2816942 w 4763729"/>
              <a:gd name="connsiteY15" fmla="*/ 106816 h 475525"/>
              <a:gd name="connsiteX16" fmla="*/ 2875936 w 4763729"/>
              <a:gd name="connsiteY16" fmla="*/ 195306 h 475525"/>
              <a:gd name="connsiteX17" fmla="*/ 2979174 w 4763729"/>
              <a:gd name="connsiteY17" fmla="*/ 210054 h 475525"/>
              <a:gd name="connsiteX18" fmla="*/ 3067665 w 4763729"/>
              <a:gd name="connsiteY18" fmla="*/ 210054 h 475525"/>
              <a:gd name="connsiteX19" fmla="*/ 3170903 w 4763729"/>
              <a:gd name="connsiteY19" fmla="*/ 180558 h 475525"/>
              <a:gd name="connsiteX20" fmla="*/ 3244645 w 4763729"/>
              <a:gd name="connsiteY20" fmla="*/ 151061 h 475525"/>
              <a:gd name="connsiteX21" fmla="*/ 3347884 w 4763729"/>
              <a:gd name="connsiteY21" fmla="*/ 62571 h 475525"/>
              <a:gd name="connsiteX22" fmla="*/ 3392129 w 4763729"/>
              <a:gd name="connsiteY22" fmla="*/ 33074 h 475525"/>
              <a:gd name="connsiteX23" fmla="*/ 3392129 w 4763729"/>
              <a:gd name="connsiteY23" fmla="*/ 33074 h 475525"/>
              <a:gd name="connsiteX24" fmla="*/ 3554361 w 4763729"/>
              <a:gd name="connsiteY24" fmla="*/ 3577 h 475525"/>
              <a:gd name="connsiteX25" fmla="*/ 3701845 w 4763729"/>
              <a:gd name="connsiteY25" fmla="*/ 3577 h 475525"/>
              <a:gd name="connsiteX26" fmla="*/ 3805084 w 4763729"/>
              <a:gd name="connsiteY26" fmla="*/ 3577 h 475525"/>
              <a:gd name="connsiteX27" fmla="*/ 4055806 w 4763729"/>
              <a:gd name="connsiteY27" fmla="*/ 3577 h 475525"/>
              <a:gd name="connsiteX28" fmla="*/ 4203290 w 4763729"/>
              <a:gd name="connsiteY28" fmla="*/ 18325 h 475525"/>
              <a:gd name="connsiteX29" fmla="*/ 4763729 w 4763729"/>
              <a:gd name="connsiteY29" fmla="*/ 210054 h 475525"/>
              <a:gd name="connsiteX30" fmla="*/ 4763729 w 4763729"/>
              <a:gd name="connsiteY30" fmla="*/ 210054 h 475525"/>
              <a:gd name="connsiteX31" fmla="*/ 4763729 w 4763729"/>
              <a:gd name="connsiteY31" fmla="*/ 210054 h 47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63729" h="475525">
                <a:moveTo>
                  <a:pt x="0" y="475525"/>
                </a:moveTo>
                <a:lnTo>
                  <a:pt x="294968" y="431280"/>
                </a:lnTo>
                <a:lnTo>
                  <a:pt x="501445" y="298545"/>
                </a:lnTo>
                <a:lnTo>
                  <a:pt x="619432" y="195306"/>
                </a:lnTo>
                <a:lnTo>
                  <a:pt x="914400" y="62571"/>
                </a:lnTo>
                <a:lnTo>
                  <a:pt x="1179871" y="62571"/>
                </a:lnTo>
                <a:lnTo>
                  <a:pt x="1386348" y="62571"/>
                </a:lnTo>
                <a:cubicBezTo>
                  <a:pt x="1545755" y="158215"/>
                  <a:pt x="1493293" y="110522"/>
                  <a:pt x="1563329" y="180558"/>
                </a:cubicBezTo>
                <a:lnTo>
                  <a:pt x="1622323" y="195306"/>
                </a:lnTo>
                <a:lnTo>
                  <a:pt x="1799303" y="195306"/>
                </a:lnTo>
                <a:lnTo>
                  <a:pt x="2020529" y="136313"/>
                </a:lnTo>
                <a:lnTo>
                  <a:pt x="2123768" y="77319"/>
                </a:lnTo>
                <a:lnTo>
                  <a:pt x="2330245" y="62571"/>
                </a:lnTo>
                <a:lnTo>
                  <a:pt x="2507226" y="77319"/>
                </a:lnTo>
                <a:lnTo>
                  <a:pt x="2743200" y="77319"/>
                </a:lnTo>
                <a:cubicBezTo>
                  <a:pt x="2767781" y="87151"/>
                  <a:pt x="2797155" y="89228"/>
                  <a:pt x="2816942" y="106816"/>
                </a:cubicBezTo>
                <a:cubicBezTo>
                  <a:pt x="2843438" y="130368"/>
                  <a:pt x="2875936" y="195306"/>
                  <a:pt x="2875936" y="195306"/>
                </a:cubicBezTo>
                <a:lnTo>
                  <a:pt x="2979174" y="210054"/>
                </a:lnTo>
                <a:lnTo>
                  <a:pt x="3067665" y="210054"/>
                </a:lnTo>
                <a:cubicBezTo>
                  <a:pt x="3102078" y="200222"/>
                  <a:pt x="3137673" y="193850"/>
                  <a:pt x="3170903" y="180558"/>
                </a:cubicBezTo>
                <a:cubicBezTo>
                  <a:pt x="3258281" y="145607"/>
                  <a:pt x="3178035" y="151061"/>
                  <a:pt x="3244645" y="151061"/>
                </a:cubicBezTo>
                <a:cubicBezTo>
                  <a:pt x="3279058" y="121564"/>
                  <a:pt x="3312492" y="90885"/>
                  <a:pt x="3347884" y="62571"/>
                </a:cubicBezTo>
                <a:cubicBezTo>
                  <a:pt x="3361725" y="51498"/>
                  <a:pt x="3392129" y="33074"/>
                  <a:pt x="3392129" y="33074"/>
                </a:cubicBezTo>
                <a:lnTo>
                  <a:pt x="3392129" y="33074"/>
                </a:lnTo>
                <a:cubicBezTo>
                  <a:pt x="3524424" y="0"/>
                  <a:pt x="3469577" y="3577"/>
                  <a:pt x="3554361" y="3577"/>
                </a:cubicBezTo>
                <a:lnTo>
                  <a:pt x="3701845" y="3577"/>
                </a:lnTo>
                <a:lnTo>
                  <a:pt x="3805084" y="3577"/>
                </a:lnTo>
                <a:lnTo>
                  <a:pt x="4055806" y="3577"/>
                </a:lnTo>
                <a:cubicBezTo>
                  <a:pt x="4173645" y="20411"/>
                  <a:pt x="4124283" y="18325"/>
                  <a:pt x="4203290" y="18325"/>
                </a:cubicBezTo>
                <a:lnTo>
                  <a:pt x="4763729" y="210054"/>
                </a:lnTo>
                <a:lnTo>
                  <a:pt x="4763729" y="210054"/>
                </a:lnTo>
                <a:lnTo>
                  <a:pt x="4763729" y="2100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9372600" y="41148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Herringbone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Micromixer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Series of herringbone shaped grooves 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placed in the channel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The hollows force the fluid to flow obliquely with respect to the direction of principal flow.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satisfy mass-continuity, return flows develop, resulting in helically shaped trajectory of fluid.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changes, say every five herringbones. Accordingly, the centre of fluid helices get displaced.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2800" dirty="0" smtClean="0">
              <a:solidFill>
                <a:srgbClr val="FFFF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sz="3200" u="sng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Mixing quality and mixing effectiveness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Taylor dispersion: Use in chromatography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791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Dispersion (Flow + Brownian motion = rapid mixing)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Example: smoke from plume, carried by wind velocity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Difference between diffusion and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dispersion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Dispersion of tracer while flowing through a canal (circular or non-circular cross-section) that has small transverse dimension (capillary,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microchannel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Mass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transport in radial direction is by diffusion.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 transport in axial direction is by convection.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expression for the concentration profile, dispersion coefficient depends inversely on diffusivity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Taylor dispersion  ....contd.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zero diffusion, the pulse will continue to distort unabated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wide dispersion that depends on velocity.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rapid diffusion, the radial diffusion inhibits the dispersion induced by axial convection.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 of Dispersion coefficient for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microsystems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attain value of 0.1 to 100.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A6FF3D13D0AE46B45CCA9BA2B3C9AD" ma:contentTypeVersion="2" ma:contentTypeDescription="Create a new document." ma:contentTypeScope="" ma:versionID="2cbc0e130e14fd38f83c23b0e8f5ec68">
  <xsd:schema xmlns:xsd="http://www.w3.org/2001/XMLSchema" xmlns:xs="http://www.w3.org/2001/XMLSchema" xmlns:p="http://schemas.microsoft.com/office/2006/metadata/properties" xmlns:ns2="90d8d12a-c7d7-4715-b121-05d334fe6c13" targetNamespace="http://schemas.microsoft.com/office/2006/metadata/properties" ma:root="true" ma:fieldsID="26f988e4c6d17cedad2f36ea8f2b467e" ns2:_="">
    <xsd:import namespace="90d8d12a-c7d7-4715-b121-05d334fe6c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8d12a-c7d7-4715-b121-05d334fe6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C28FAC-F392-4E04-89F4-F6E1A68B080F}"/>
</file>

<file path=customXml/itemProps2.xml><?xml version="1.0" encoding="utf-8"?>
<ds:datastoreItem xmlns:ds="http://schemas.openxmlformats.org/officeDocument/2006/customXml" ds:itemID="{3AC1BDFE-6EC4-43CD-940F-103C2BB6F0BD}"/>
</file>

<file path=customXml/itemProps3.xml><?xml version="1.0" encoding="utf-8"?>
<ds:datastoreItem xmlns:ds="http://schemas.openxmlformats.org/officeDocument/2006/customXml" ds:itemID="{38DD9AEF-7D7A-40A9-80AC-EDB9A1D7D8C0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1167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 GANGULY</dc:creator>
  <cp:lastModifiedBy>admin</cp:lastModifiedBy>
  <cp:revision>18</cp:revision>
  <dcterms:created xsi:type="dcterms:W3CDTF">2011-08-22T06:39:49Z</dcterms:created>
  <dcterms:modified xsi:type="dcterms:W3CDTF">2020-10-22T04:32:59Z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0x010100D0A6FF3D13D0AE46B45CCA9BA2B3C9AD</vt:lpwstr>
  </property>
</Properties>
</file>