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237-8A26-4CBE-9278-63ACF9093A2A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28F1-882A-4527-BE98-652EBF54A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9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237-8A26-4CBE-9278-63ACF9093A2A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28F1-882A-4527-BE98-652EBF54A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33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237-8A26-4CBE-9278-63ACF9093A2A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28F1-882A-4527-BE98-652EBF54A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08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237-8A26-4CBE-9278-63ACF9093A2A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28F1-882A-4527-BE98-652EBF54A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9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237-8A26-4CBE-9278-63ACF9093A2A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28F1-882A-4527-BE98-652EBF54A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15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237-8A26-4CBE-9278-63ACF9093A2A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28F1-882A-4527-BE98-652EBF54A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22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237-8A26-4CBE-9278-63ACF9093A2A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28F1-882A-4527-BE98-652EBF54A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1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237-8A26-4CBE-9278-63ACF9093A2A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28F1-882A-4527-BE98-652EBF54A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237-8A26-4CBE-9278-63ACF9093A2A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28F1-882A-4527-BE98-652EBF54A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9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237-8A26-4CBE-9278-63ACF9093A2A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28F1-882A-4527-BE98-652EBF54A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36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237-8A26-4CBE-9278-63ACF9093A2A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28F1-882A-4527-BE98-652EBF54A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0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2237-8A26-4CBE-9278-63ACF9093A2A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28F1-882A-4527-BE98-652EBF54A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8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32" y="871991"/>
            <a:ext cx="11959937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Study of a non-Catalytic Gas-Solid Reaction by Thermo-gravimetric Technique 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59268" y="4160877"/>
            <a:ext cx="3206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Presented by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Dr. Bhaskar Bhaduri</a:t>
            </a:r>
            <a:endParaRPr lang="en-I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91" y="613063"/>
            <a:ext cx="10609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Objective: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To determine conversion, reaction rate constant for the decomposition of sodium bicarbonate pellets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To calculate activation energy in the temperature range of 100- 200 </a:t>
            </a:r>
            <a:r>
              <a:rPr lang="en-US" sz="2400" baseline="30000" dirty="0" err="1" smtClean="0"/>
              <a:t>o</a:t>
            </a:r>
            <a:r>
              <a:rPr lang="en-US" sz="2400" dirty="0" err="1" smtClean="0"/>
              <a:t>C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91" y="2636255"/>
            <a:ext cx="1060911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Chemical reaction under consideration: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2NaHCO</a:t>
            </a:r>
            <a:r>
              <a:rPr lang="en-US" sz="2400" baseline="-25000" dirty="0" smtClean="0">
                <a:solidFill>
                  <a:srgbClr val="FF0000"/>
                </a:solidFill>
              </a:rPr>
              <a:t>3 </a:t>
            </a:r>
            <a:r>
              <a:rPr lang="en-US" sz="2400" dirty="0" smtClean="0">
                <a:solidFill>
                  <a:srgbClr val="FF0000"/>
                </a:solidFill>
              </a:rPr>
              <a:t>=  Na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CO</a:t>
            </a:r>
            <a:r>
              <a:rPr lang="en-US" sz="2400" baseline="-25000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+ CO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+ H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O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Generally, we perform the decomposition reaction at three different temperatures, namely, 120</a:t>
            </a:r>
            <a:r>
              <a:rPr lang="en-US" sz="2400" baseline="30000" dirty="0" smtClean="0">
                <a:solidFill>
                  <a:srgbClr val="FF0000"/>
                </a:solidFill>
              </a:rPr>
              <a:t>o</a:t>
            </a:r>
            <a:r>
              <a:rPr lang="en-US" sz="2400" dirty="0" smtClean="0">
                <a:solidFill>
                  <a:srgbClr val="FF0000"/>
                </a:solidFill>
              </a:rPr>
              <a:t>C, 140</a:t>
            </a:r>
            <a:r>
              <a:rPr lang="en-US" sz="2400" baseline="30000" dirty="0" smtClean="0">
                <a:solidFill>
                  <a:srgbClr val="FF0000"/>
                </a:solidFill>
              </a:rPr>
              <a:t>o</a:t>
            </a:r>
            <a:r>
              <a:rPr lang="en-US" sz="2400" dirty="0" smtClean="0">
                <a:solidFill>
                  <a:srgbClr val="FF0000"/>
                </a:solidFill>
              </a:rPr>
              <a:t>C, and 160</a:t>
            </a:r>
            <a:r>
              <a:rPr lang="en-US" sz="2400" baseline="30000" dirty="0" smtClean="0">
                <a:solidFill>
                  <a:srgbClr val="FF0000"/>
                </a:solidFill>
              </a:rPr>
              <a:t>o</a:t>
            </a:r>
            <a:r>
              <a:rPr lang="en-US" sz="2400" dirty="0" smtClean="0">
                <a:solidFill>
                  <a:srgbClr val="FF0000"/>
                </a:solidFill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23893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" y="115744"/>
            <a:ext cx="10515600" cy="94413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Theory</a:t>
            </a:r>
            <a:endParaRPr lang="en-IN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1618" y="1205345"/>
            <a:ext cx="11772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rate of decomposition of NaHCO</a:t>
            </a:r>
            <a:r>
              <a:rPr lang="en-US" baseline="-25000" dirty="0" smtClean="0"/>
              <a:t>3</a:t>
            </a:r>
            <a:r>
              <a:rPr lang="en-US" dirty="0" smtClean="0"/>
              <a:t> can be represented as: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b="1" baseline="-25000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b="1" baseline="-25000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f = </a:t>
            </a:r>
            <a:r>
              <a:rPr lang="en-US" b="1" dirty="0" err="1" smtClean="0">
                <a:solidFill>
                  <a:srgbClr val="FF0000"/>
                </a:solidFill>
              </a:rPr>
              <a:t>kt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…………………. (1)</a:t>
            </a:r>
          </a:p>
          <a:p>
            <a:endParaRPr lang="en-US" dirty="0" smtClean="0"/>
          </a:p>
          <a:p>
            <a:r>
              <a:rPr lang="en-US" dirty="0" smtClean="0"/>
              <a:t>Where,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o</a:t>
            </a:r>
            <a:r>
              <a:rPr lang="en-US" dirty="0" smtClean="0"/>
              <a:t> is the initial radius of the pellet (cm)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o </a:t>
            </a:r>
            <a:r>
              <a:rPr lang="en-US" dirty="0" smtClean="0"/>
              <a:t>is the density of reacting pellet  (</a:t>
            </a:r>
            <a:r>
              <a:rPr lang="en-US" dirty="0" err="1" smtClean="0"/>
              <a:t>gm</a:t>
            </a:r>
            <a:r>
              <a:rPr lang="en-US" dirty="0" smtClean="0"/>
              <a:t>/cc)</a:t>
            </a:r>
          </a:p>
          <a:p>
            <a:r>
              <a:rPr lang="en-US" dirty="0" smtClean="0"/>
              <a:t>t is the reaction time (min)</a:t>
            </a:r>
          </a:p>
          <a:p>
            <a:r>
              <a:rPr lang="en-US" dirty="0" smtClean="0"/>
              <a:t>k is the reaction rate constant </a:t>
            </a:r>
          </a:p>
          <a:p>
            <a:r>
              <a:rPr lang="en-US" dirty="0" smtClean="0"/>
              <a:t>f is a dimensionless factor which represents the fractional thickness of the reacted solid at any instance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1618" y="4213138"/>
            <a:ext cx="11772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cylindrical pellet with any ratio of length/diameter, reaction conversion X is given by: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X = 1- (a-f)(1-f)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/a</a:t>
            </a:r>
            <a:r>
              <a:rPr lang="en-US" dirty="0" smtClean="0"/>
              <a:t> ……………..(2)</a:t>
            </a:r>
          </a:p>
          <a:p>
            <a:endParaRPr lang="en-US" dirty="0"/>
          </a:p>
          <a:p>
            <a:r>
              <a:rPr lang="en-US" dirty="0" smtClean="0"/>
              <a:t>Where, a = length to diameter ratio of the pellet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X= steady state conversion of NaHCO</a:t>
            </a:r>
            <a:r>
              <a:rPr lang="en-US" baseline="-25000" dirty="0" smtClean="0"/>
              <a:t>3 </a:t>
            </a:r>
            <a:r>
              <a:rPr lang="en-US" dirty="0" smtClean="0"/>
              <a:t>at a particular temperature= delta W/ summation over delta w</a:t>
            </a:r>
          </a:p>
          <a:p>
            <a:r>
              <a:rPr lang="en-US" baseline="-25000" dirty="0"/>
              <a:t> </a:t>
            </a:r>
            <a:r>
              <a:rPr lang="en-US" baseline="-25000" dirty="0" smtClean="0"/>
              <a:t>                   </a:t>
            </a:r>
            <a:r>
              <a:rPr lang="en-US" dirty="0" smtClean="0"/>
              <a:t> delta w</a:t>
            </a:r>
            <a:r>
              <a:rPr lang="en-US" baseline="-25000" dirty="0" smtClean="0"/>
              <a:t> </a:t>
            </a:r>
            <a:r>
              <a:rPr lang="en-US" dirty="0" smtClean="0"/>
              <a:t>= w at(t=0)- w(t=t)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55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" y="84571"/>
            <a:ext cx="10515600" cy="103764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Apparatus required</a:t>
            </a:r>
            <a:endParaRPr lang="en-IN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3909" y="1215736"/>
            <a:ext cx="1188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An analytical weighing balance</a:t>
            </a:r>
          </a:p>
          <a:p>
            <a:pPr marL="342900" indent="-342900">
              <a:buAutoNum type="arabicPeriod"/>
            </a:pPr>
            <a:r>
              <a:rPr lang="en-US" dirty="0" smtClean="0"/>
              <a:t>Sample holder made up of 200 mesh SS screen </a:t>
            </a:r>
          </a:p>
          <a:p>
            <a:pPr marL="342900" indent="-342900">
              <a:buAutoNum type="arabicPeriod"/>
            </a:pPr>
            <a:r>
              <a:rPr lang="en-US" dirty="0" smtClean="0"/>
              <a:t>A wire carrying the sample holder </a:t>
            </a:r>
          </a:p>
          <a:p>
            <a:pPr marL="342900" indent="-342900">
              <a:buAutoNum type="arabicPeriod"/>
            </a:pPr>
            <a:r>
              <a:rPr lang="en-US" dirty="0" smtClean="0"/>
              <a:t>A tube furnace consisting of multiple tube of length 45.72 cm and a diameter of 5.08 cm. The furnace bottom is packed with quartz particles</a:t>
            </a:r>
          </a:p>
          <a:p>
            <a:pPr marL="342900" indent="-342900">
              <a:buAutoNum type="arabicPeriod"/>
            </a:pPr>
            <a:r>
              <a:rPr lang="en-US" dirty="0" smtClean="0"/>
              <a:t>A voltage stabilizer and control device to avoid the fluctuation in voltage and temperature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0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6" y="53398"/>
            <a:ext cx="10515600" cy="100647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Experimental set-up</a:t>
            </a:r>
            <a:endParaRPr lang="en-IN" sz="3600" b="1" dirty="0"/>
          </a:p>
        </p:txBody>
      </p:sp>
      <p:pic>
        <p:nvPicPr>
          <p:cNvPr id="3" name="Picture 2" descr="No description availab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4" y="909561"/>
            <a:ext cx="3138715" cy="418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887" y="903722"/>
            <a:ext cx="3371814" cy="4180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304" y="903722"/>
            <a:ext cx="29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Without sample holder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9004" y="918566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With sample holder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81" y="903722"/>
            <a:ext cx="2732315" cy="2447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81" y="3429000"/>
            <a:ext cx="2724070" cy="22968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40818" y="896795"/>
            <a:ext cx="232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Sample holder made up of SS mesh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63647" y="5026162"/>
            <a:ext cx="232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Sample holder made up of SS mesh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72000" y="1795406"/>
            <a:ext cx="315686" cy="342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1069" y="2059770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Pt wire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3966" y="1059873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1</a:t>
            </a:r>
            <a:endParaRPr lang="en-IN" b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9426" y="1130832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</a:t>
            </a:r>
            <a:endParaRPr lang="en-IN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39441" y="1088388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3</a:t>
            </a:r>
            <a:endParaRPr lang="en-IN" b="1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1514" y="3548560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4</a:t>
            </a:r>
            <a:endParaRPr lang="en-I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20" y="127131"/>
            <a:ext cx="10515600" cy="76221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Images of cylindrical pellets</a:t>
            </a:r>
            <a:endParaRPr lang="en-IN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80" y="1026787"/>
            <a:ext cx="2701185" cy="3601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22" y="1026787"/>
            <a:ext cx="2738763" cy="3601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642" y="1026787"/>
            <a:ext cx="2645596" cy="360158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623457" y="1404257"/>
            <a:ext cx="272143" cy="664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9908" y="1034925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NaHCO</a:t>
            </a:r>
            <a:r>
              <a:rPr lang="en-US" b="1" baseline="-25000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pellets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60" y="0"/>
            <a:ext cx="10515600" cy="90256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Results (Calculations)</a:t>
            </a:r>
            <a:endParaRPr lang="en-IN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03352"/>
              </p:ext>
            </p:extLst>
          </p:nvPr>
        </p:nvGraphicFramePr>
        <p:xfrm>
          <a:off x="1330763" y="902566"/>
          <a:ext cx="8128001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S.N.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Time (min)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Weight (w) of the pellet (g)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Delta w = w (t=o)-w (t=t) 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X=delta w/summation over delta w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f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</a:t>
                      </a:r>
                      <a:r>
                        <a:rPr lang="en-US" sz="1800" b="1" baseline="-25000" dirty="0" smtClean="0"/>
                        <a:t>o</a:t>
                      </a:r>
                      <a:r>
                        <a:rPr lang="en-US" sz="1800" b="1" dirty="0" smtClean="0"/>
                        <a:t>*d</a:t>
                      </a:r>
                      <a:r>
                        <a:rPr lang="en-US" sz="1800" b="1" baseline="-25000" dirty="0" smtClean="0"/>
                        <a:t>o</a:t>
                      </a:r>
                      <a:r>
                        <a:rPr lang="en-US" sz="1800" b="1" dirty="0" smtClean="0"/>
                        <a:t>*f</a:t>
                      </a:r>
                      <a:endParaRPr lang="en-IN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Initial weight of the pellet in g (before exposing the pellet to high temperature inside the furnace)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6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57" y="1474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Steps to calculate the reaction rate constant, activation energy of the decomposition reaction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7829" y="1839686"/>
            <a:ext cx="96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Plot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o</a:t>
            </a:r>
            <a:r>
              <a:rPr lang="en-US" dirty="0" smtClean="0"/>
              <a:t>*d</a:t>
            </a:r>
            <a:r>
              <a:rPr lang="en-US" baseline="-25000" dirty="0" smtClean="0"/>
              <a:t>o</a:t>
            </a:r>
            <a:r>
              <a:rPr lang="en-US" dirty="0" smtClean="0"/>
              <a:t>*f ( y axis) </a:t>
            </a:r>
            <a:r>
              <a:rPr lang="en-US" dirty="0" err="1" smtClean="0"/>
              <a:t>vs</a:t>
            </a:r>
            <a:r>
              <a:rPr lang="en-US" dirty="0" smtClean="0"/>
              <a:t> time (x axis) at each reaction temperature. A straight line would be obtained. The slope of the straight line would give us the value of reaction rate constant.</a:t>
            </a:r>
          </a:p>
          <a:p>
            <a:endParaRPr lang="en-US" dirty="0"/>
          </a:p>
          <a:p>
            <a:r>
              <a:rPr lang="en-US" dirty="0" smtClean="0"/>
              <a:t>Step 2: Activation energy of the reaction would be obtained based on Arrhenius equation.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1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3314" y="2318657"/>
            <a:ext cx="59327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Thank you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40897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93033C77BF104192A683DD3CAA3E2E" ma:contentTypeVersion="4" ma:contentTypeDescription="Create a new document." ma:contentTypeScope="" ma:versionID="211c29eda459d747daf53776b3f48654">
  <xsd:schema xmlns:xsd="http://www.w3.org/2001/XMLSchema" xmlns:xs="http://www.w3.org/2001/XMLSchema" xmlns:p="http://schemas.microsoft.com/office/2006/metadata/properties" xmlns:ns2="0bcab71f-9311-49ad-afaf-761d54826199" targetNamespace="http://schemas.microsoft.com/office/2006/metadata/properties" ma:root="true" ma:fieldsID="198a9ed42692ad99dccc422db00951e5" ns2:_="">
    <xsd:import namespace="0bcab71f-9311-49ad-afaf-761d548261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cab71f-9311-49ad-afaf-761d548261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9618A8-C392-4B23-968C-62B80516D48D}"/>
</file>

<file path=customXml/itemProps2.xml><?xml version="1.0" encoding="utf-8"?>
<ds:datastoreItem xmlns:ds="http://schemas.openxmlformats.org/officeDocument/2006/customXml" ds:itemID="{F6856F5C-83AE-4443-B971-783F969151E1}"/>
</file>

<file path=customXml/itemProps3.xml><?xml version="1.0" encoding="utf-8"?>
<ds:datastoreItem xmlns:ds="http://schemas.openxmlformats.org/officeDocument/2006/customXml" ds:itemID="{2037155D-CC22-4545-8180-38D53B6DB3F9}"/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463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Study of a non-Catalytic Gas-Solid Reaction by Thermo-gravimetric Technique </vt:lpstr>
      <vt:lpstr>PowerPoint Presentation</vt:lpstr>
      <vt:lpstr>Theory</vt:lpstr>
      <vt:lpstr>Apparatus required</vt:lpstr>
      <vt:lpstr>Experimental set-up</vt:lpstr>
      <vt:lpstr>Images of cylindrical pellets</vt:lpstr>
      <vt:lpstr>Results (Calculations)</vt:lpstr>
      <vt:lpstr>Steps to calculate the reaction rate constant, activation energy of the decomposition reaction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</dc:creator>
  <cp:lastModifiedBy>CS</cp:lastModifiedBy>
  <cp:revision>36</cp:revision>
  <dcterms:created xsi:type="dcterms:W3CDTF">2020-10-06T11:46:42Z</dcterms:created>
  <dcterms:modified xsi:type="dcterms:W3CDTF">2021-09-17T10:48:01Z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0x0101001293033C77BF104192A683DD3CAA3E2E</vt:lpwstr>
  </property>
</Properties>
</file>