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4" r:id="rId7"/>
    <p:sldId id="262" r:id="rId8"/>
    <p:sldId id="265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8F184-45F2-4AFE-936B-2603E458C84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785B6-3BDD-44E0-907A-7DCF786C3C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To understand how psychological factors influence physical performance</a:t>
          </a:r>
          <a:endParaRPr lang="en-US" sz="1600" dirty="0"/>
        </a:p>
      </dgm:t>
    </dgm:pt>
    <dgm:pt modelId="{C502604D-A746-46DF-B695-D891514B21F8}" type="parTrans" cxnId="{14AB08F1-6F3B-49E3-BE02-4F81B6B4480F}">
      <dgm:prSet/>
      <dgm:spPr/>
      <dgm:t>
        <a:bodyPr/>
        <a:lstStyle/>
        <a:p>
          <a:endParaRPr lang="en-US"/>
        </a:p>
      </dgm:t>
    </dgm:pt>
    <dgm:pt modelId="{9250EDAA-77B5-4784-B9B6-5B7099AB2E8B}" type="sibTrans" cxnId="{14AB08F1-6F3B-49E3-BE02-4F81B6B448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A48973-A162-457D-9003-AF4D26000C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To understand how participation in sports affects physical and psychological development </a:t>
          </a:r>
          <a:endParaRPr lang="en-US" sz="1600" dirty="0"/>
        </a:p>
      </dgm:t>
    </dgm:pt>
    <dgm:pt modelId="{8D18A0DB-B3B9-45B2-8D2C-C40339B18E4C}" type="parTrans" cxnId="{FB2B417D-B3F5-408D-9DC0-EDC7975BA035}">
      <dgm:prSet/>
      <dgm:spPr/>
      <dgm:t>
        <a:bodyPr/>
        <a:lstStyle/>
        <a:p>
          <a:endParaRPr lang="en-US"/>
        </a:p>
      </dgm:t>
    </dgm:pt>
    <dgm:pt modelId="{9902CC6E-F316-4274-865F-72A1C07C6A28}" type="sibTrans" cxnId="{FB2B417D-B3F5-408D-9DC0-EDC7975BA0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175C64-0164-4042-903D-DEA9D5EC3C9A}">
      <dgm:prSet custT="1"/>
      <dgm:spPr>
        <a:ln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</a:t>
          </a:r>
          <a:r>
            <a:rPr lang="en-US" sz="1600" b="1" dirty="0"/>
            <a:t>cquire skills and knowledge about exercise and Sports psychology that the student can apply as a within relevant sport and physical activity settings</a:t>
          </a:r>
          <a:endParaRPr lang="en-US" sz="1400" b="1" dirty="0"/>
        </a:p>
      </dgm:t>
    </dgm:pt>
    <dgm:pt modelId="{CC2583A6-F033-4798-97A2-1292D1CEA76D}" type="parTrans" cxnId="{C096EC27-F68C-4B05-A136-854362FB808A}">
      <dgm:prSet/>
      <dgm:spPr/>
      <dgm:t>
        <a:bodyPr/>
        <a:lstStyle/>
        <a:p>
          <a:endParaRPr lang="en-US"/>
        </a:p>
      </dgm:t>
    </dgm:pt>
    <dgm:pt modelId="{85BF399F-409D-4DBA-ADA7-59642D03418D}" type="sibTrans" cxnId="{C096EC27-F68C-4B05-A136-854362FB80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0BF264-3895-42D3-9F1D-60EE0E6468B0}" type="pres">
      <dgm:prSet presAssocID="{9BC8F184-45F2-4AFE-936B-2603E458C847}" presName="root" presStyleCnt="0">
        <dgm:presLayoutVars>
          <dgm:dir/>
          <dgm:resizeHandles val="exact"/>
        </dgm:presLayoutVars>
      </dgm:prSet>
      <dgm:spPr/>
    </dgm:pt>
    <dgm:pt modelId="{48D0FBA2-EDBC-4F2C-9684-F33F593AE670}" type="pres">
      <dgm:prSet presAssocID="{9BC8F184-45F2-4AFE-936B-2603E458C847}" presName="container" presStyleCnt="0">
        <dgm:presLayoutVars>
          <dgm:dir/>
          <dgm:resizeHandles val="exact"/>
        </dgm:presLayoutVars>
      </dgm:prSet>
      <dgm:spPr/>
    </dgm:pt>
    <dgm:pt modelId="{0AE579CA-5778-4C80-AA96-5CC06CF1A448}" type="pres">
      <dgm:prSet presAssocID="{D6C785B6-3BDD-44E0-907A-7DCF786C3C27}" presName="compNode" presStyleCnt="0"/>
      <dgm:spPr/>
    </dgm:pt>
    <dgm:pt modelId="{1DA6E2F5-9A4F-4D5E-9EFE-1F1DC11FDC16}" type="pres">
      <dgm:prSet presAssocID="{D6C785B6-3BDD-44E0-907A-7DCF786C3C27}" presName="iconBgRect" presStyleLbl="bgShp" presStyleIdx="0" presStyleCnt="3" custLinFactNeighborX="-28100" custLinFactNeighborY="-89918"/>
      <dgm:spPr/>
    </dgm:pt>
    <dgm:pt modelId="{174DFC0F-78C3-4276-BC20-FA2AED4DF275}" type="pres">
      <dgm:prSet presAssocID="{D6C785B6-3BDD-44E0-907A-7DCF786C3C27}" presName="iconRect" presStyleLbl="node1" presStyleIdx="0" presStyleCnt="3" custLinFactY="-55032" custLinFactNeighborX="-48447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D482AF8-D2D8-4491-B785-536168D324CA}" type="pres">
      <dgm:prSet presAssocID="{D6C785B6-3BDD-44E0-907A-7DCF786C3C27}" presName="spaceRect" presStyleCnt="0"/>
      <dgm:spPr/>
    </dgm:pt>
    <dgm:pt modelId="{EEDD45F1-E72B-4601-973C-3F03A53A9F79}" type="pres">
      <dgm:prSet presAssocID="{D6C785B6-3BDD-44E0-907A-7DCF786C3C27}" presName="textRect" presStyleLbl="revTx" presStyleIdx="0" presStyleCnt="3" custLinFactNeighborX="-11921" custLinFactNeighborY="-89918">
        <dgm:presLayoutVars>
          <dgm:chMax val="1"/>
          <dgm:chPref val="1"/>
        </dgm:presLayoutVars>
      </dgm:prSet>
      <dgm:spPr/>
    </dgm:pt>
    <dgm:pt modelId="{65CE6D68-E6AB-4CFC-AB92-F0EA1239D71C}" type="pres">
      <dgm:prSet presAssocID="{9250EDAA-77B5-4784-B9B6-5B7099AB2E8B}" presName="sibTrans" presStyleLbl="sibTrans2D1" presStyleIdx="0" presStyleCnt="0"/>
      <dgm:spPr/>
    </dgm:pt>
    <dgm:pt modelId="{B1213DC5-D7E3-4C92-93C6-21A97667B68F}" type="pres">
      <dgm:prSet presAssocID="{B8A48973-A162-457D-9003-AF4D26000CB6}" presName="compNode" presStyleCnt="0"/>
      <dgm:spPr/>
    </dgm:pt>
    <dgm:pt modelId="{DC034334-6254-4405-BF8A-C41B370F691A}" type="pres">
      <dgm:prSet presAssocID="{B8A48973-A162-457D-9003-AF4D26000CB6}" presName="iconBgRect" presStyleLbl="bgShp" presStyleIdx="1" presStyleCnt="3" custLinFactNeighborX="14986" custLinFactNeighborY="-84298"/>
      <dgm:spPr/>
    </dgm:pt>
    <dgm:pt modelId="{678732CD-47B7-476B-BC8D-4AB18322077F}" type="pres">
      <dgm:prSet presAssocID="{B8A48973-A162-457D-9003-AF4D26000CB6}" presName="iconRect" presStyleLbl="node1" presStyleIdx="1" presStyleCnt="3" custLinFactY="-45342" custLinFactNeighborX="25839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17015406-60F4-4DAB-A2F8-A2DBF4CA04FF}" type="pres">
      <dgm:prSet presAssocID="{B8A48973-A162-457D-9003-AF4D26000CB6}" presName="spaceRect" presStyleCnt="0"/>
      <dgm:spPr/>
    </dgm:pt>
    <dgm:pt modelId="{0204583F-A79D-4980-97AC-5492E8963150}" type="pres">
      <dgm:prSet presAssocID="{B8A48973-A162-457D-9003-AF4D26000CB6}" presName="textRect" presStyleLbl="revTx" presStyleIdx="1" presStyleCnt="3" custScaleX="115710" custLinFactNeighborX="7807" custLinFactNeighborY="-84298">
        <dgm:presLayoutVars>
          <dgm:chMax val="1"/>
          <dgm:chPref val="1"/>
        </dgm:presLayoutVars>
      </dgm:prSet>
      <dgm:spPr/>
    </dgm:pt>
    <dgm:pt modelId="{DB1E9170-A8AF-4AEF-B592-3D7C0BF1F77B}" type="pres">
      <dgm:prSet presAssocID="{9902CC6E-F316-4274-865F-72A1C07C6A28}" presName="sibTrans" presStyleLbl="sibTrans2D1" presStyleIdx="0" presStyleCnt="0"/>
      <dgm:spPr/>
    </dgm:pt>
    <dgm:pt modelId="{FDF3DA7E-FE35-4AF5-834C-972F51E239F9}" type="pres">
      <dgm:prSet presAssocID="{6B175C64-0164-4042-903D-DEA9D5EC3C9A}" presName="compNode" presStyleCnt="0"/>
      <dgm:spPr/>
    </dgm:pt>
    <dgm:pt modelId="{BF6AD566-FC55-4EAA-960E-33520C727109}" type="pres">
      <dgm:prSet presAssocID="{6B175C64-0164-4042-903D-DEA9D5EC3C9A}" presName="iconBgRect" presStyleLbl="bgShp" presStyleIdx="2" presStyleCnt="3" custLinFactX="87330" custLinFactNeighborX="100000" custLinFactNeighborY="-5619"/>
      <dgm:spPr/>
    </dgm:pt>
    <dgm:pt modelId="{94BEED14-D57D-4CD7-8193-30E7D0467356}" type="pres">
      <dgm:prSet presAssocID="{6B175C64-0164-4042-903D-DEA9D5EC3C9A}" presName="iconRect" presStyleLbl="node1" presStyleIdx="2" presStyleCnt="3" custLinFactX="122983" custLinFactNeighborX="200000" custLinFactNeighborY="-1614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2592D47-11CA-42B7-9C1A-95C13D20EDCA}" type="pres">
      <dgm:prSet presAssocID="{6B175C64-0164-4042-903D-DEA9D5EC3C9A}" presName="spaceRect" presStyleCnt="0"/>
      <dgm:spPr/>
    </dgm:pt>
    <dgm:pt modelId="{881B75D7-B4D7-4504-A817-8547EB9AEF93}" type="pres">
      <dgm:prSet presAssocID="{6B175C64-0164-4042-903D-DEA9D5EC3C9A}" presName="textRect" presStyleLbl="revTx" presStyleIdx="2" presStyleCnt="3" custScaleX="99595" custScaleY="128728" custLinFactNeighborX="80644" custLinFactNeighborY="35590">
        <dgm:presLayoutVars>
          <dgm:chMax val="1"/>
          <dgm:chPref val="1"/>
        </dgm:presLayoutVars>
      </dgm:prSet>
      <dgm:spPr/>
    </dgm:pt>
  </dgm:ptLst>
  <dgm:cxnLst>
    <dgm:cxn modelId="{5F728301-BF8A-49DC-A33F-C8ACF17C54BD}" type="presOf" srcId="{9250EDAA-77B5-4784-B9B6-5B7099AB2E8B}" destId="{65CE6D68-E6AB-4CFC-AB92-F0EA1239D71C}" srcOrd="0" destOrd="0" presId="urn:microsoft.com/office/officeart/2018/2/layout/IconCircleList"/>
    <dgm:cxn modelId="{F6F4B926-406A-4382-959E-C741782D46EA}" type="presOf" srcId="{B8A48973-A162-457D-9003-AF4D26000CB6}" destId="{0204583F-A79D-4980-97AC-5492E8963150}" srcOrd="0" destOrd="0" presId="urn:microsoft.com/office/officeart/2018/2/layout/IconCircleList"/>
    <dgm:cxn modelId="{C096EC27-F68C-4B05-A136-854362FB808A}" srcId="{9BC8F184-45F2-4AFE-936B-2603E458C847}" destId="{6B175C64-0164-4042-903D-DEA9D5EC3C9A}" srcOrd="2" destOrd="0" parTransId="{CC2583A6-F033-4798-97A2-1292D1CEA76D}" sibTransId="{85BF399F-409D-4DBA-ADA7-59642D03418D}"/>
    <dgm:cxn modelId="{6640DE3C-A0C3-4BBF-BE00-955D4D405EAC}" type="presOf" srcId="{6B175C64-0164-4042-903D-DEA9D5EC3C9A}" destId="{881B75D7-B4D7-4504-A817-8547EB9AEF93}" srcOrd="0" destOrd="0" presId="urn:microsoft.com/office/officeart/2018/2/layout/IconCircleList"/>
    <dgm:cxn modelId="{9DE6734E-96D4-4B11-AEE2-8C5E2DD2D80B}" type="presOf" srcId="{9902CC6E-F316-4274-865F-72A1C07C6A28}" destId="{DB1E9170-A8AF-4AEF-B592-3D7C0BF1F77B}" srcOrd="0" destOrd="0" presId="urn:microsoft.com/office/officeart/2018/2/layout/IconCircleList"/>
    <dgm:cxn modelId="{BE8B9671-EFB3-446D-8D64-80A9ED59CAE3}" type="presOf" srcId="{D6C785B6-3BDD-44E0-907A-7DCF786C3C27}" destId="{EEDD45F1-E72B-4601-973C-3F03A53A9F79}" srcOrd="0" destOrd="0" presId="urn:microsoft.com/office/officeart/2018/2/layout/IconCircleList"/>
    <dgm:cxn modelId="{69D8FA7C-B31A-41BD-903C-0413651F263E}" type="presOf" srcId="{9BC8F184-45F2-4AFE-936B-2603E458C847}" destId="{C00BF264-3895-42D3-9F1D-60EE0E6468B0}" srcOrd="0" destOrd="0" presId="urn:microsoft.com/office/officeart/2018/2/layout/IconCircleList"/>
    <dgm:cxn modelId="{FB2B417D-B3F5-408D-9DC0-EDC7975BA035}" srcId="{9BC8F184-45F2-4AFE-936B-2603E458C847}" destId="{B8A48973-A162-457D-9003-AF4D26000CB6}" srcOrd="1" destOrd="0" parTransId="{8D18A0DB-B3B9-45B2-8D2C-C40339B18E4C}" sibTransId="{9902CC6E-F316-4274-865F-72A1C07C6A28}"/>
    <dgm:cxn modelId="{14AB08F1-6F3B-49E3-BE02-4F81B6B4480F}" srcId="{9BC8F184-45F2-4AFE-936B-2603E458C847}" destId="{D6C785B6-3BDD-44E0-907A-7DCF786C3C27}" srcOrd="0" destOrd="0" parTransId="{C502604D-A746-46DF-B695-D891514B21F8}" sibTransId="{9250EDAA-77B5-4784-B9B6-5B7099AB2E8B}"/>
    <dgm:cxn modelId="{79030DCE-1F66-4801-981F-791DA2C896B5}" type="presParOf" srcId="{C00BF264-3895-42D3-9F1D-60EE0E6468B0}" destId="{48D0FBA2-EDBC-4F2C-9684-F33F593AE670}" srcOrd="0" destOrd="0" presId="urn:microsoft.com/office/officeart/2018/2/layout/IconCircleList"/>
    <dgm:cxn modelId="{A281D1DB-3662-476A-9513-2462671EC7C9}" type="presParOf" srcId="{48D0FBA2-EDBC-4F2C-9684-F33F593AE670}" destId="{0AE579CA-5778-4C80-AA96-5CC06CF1A448}" srcOrd="0" destOrd="0" presId="urn:microsoft.com/office/officeart/2018/2/layout/IconCircleList"/>
    <dgm:cxn modelId="{3B787CAF-418A-4447-8956-FEE2922CB0FA}" type="presParOf" srcId="{0AE579CA-5778-4C80-AA96-5CC06CF1A448}" destId="{1DA6E2F5-9A4F-4D5E-9EFE-1F1DC11FDC16}" srcOrd="0" destOrd="0" presId="urn:microsoft.com/office/officeart/2018/2/layout/IconCircleList"/>
    <dgm:cxn modelId="{EE7B75F9-E893-4CB1-B44B-F2F46A4DA1F5}" type="presParOf" srcId="{0AE579CA-5778-4C80-AA96-5CC06CF1A448}" destId="{174DFC0F-78C3-4276-BC20-FA2AED4DF275}" srcOrd="1" destOrd="0" presId="urn:microsoft.com/office/officeart/2018/2/layout/IconCircleList"/>
    <dgm:cxn modelId="{022D5773-2BE4-4827-8794-ED35137E4BB9}" type="presParOf" srcId="{0AE579CA-5778-4C80-AA96-5CC06CF1A448}" destId="{7D482AF8-D2D8-4491-B785-536168D324CA}" srcOrd="2" destOrd="0" presId="urn:microsoft.com/office/officeart/2018/2/layout/IconCircleList"/>
    <dgm:cxn modelId="{DCC0B30A-4432-4940-9CEA-F7792C659BA4}" type="presParOf" srcId="{0AE579CA-5778-4C80-AA96-5CC06CF1A448}" destId="{EEDD45F1-E72B-4601-973C-3F03A53A9F79}" srcOrd="3" destOrd="0" presId="urn:microsoft.com/office/officeart/2018/2/layout/IconCircleList"/>
    <dgm:cxn modelId="{2F81CBA1-22A0-4160-9511-9240B8E06299}" type="presParOf" srcId="{48D0FBA2-EDBC-4F2C-9684-F33F593AE670}" destId="{65CE6D68-E6AB-4CFC-AB92-F0EA1239D71C}" srcOrd="1" destOrd="0" presId="urn:microsoft.com/office/officeart/2018/2/layout/IconCircleList"/>
    <dgm:cxn modelId="{00C38FA8-6C61-4A5F-A66E-96587F25BBF6}" type="presParOf" srcId="{48D0FBA2-EDBC-4F2C-9684-F33F593AE670}" destId="{B1213DC5-D7E3-4C92-93C6-21A97667B68F}" srcOrd="2" destOrd="0" presId="urn:microsoft.com/office/officeart/2018/2/layout/IconCircleList"/>
    <dgm:cxn modelId="{D884BF94-7A8F-4D79-A03D-B467BC41E98C}" type="presParOf" srcId="{B1213DC5-D7E3-4C92-93C6-21A97667B68F}" destId="{DC034334-6254-4405-BF8A-C41B370F691A}" srcOrd="0" destOrd="0" presId="urn:microsoft.com/office/officeart/2018/2/layout/IconCircleList"/>
    <dgm:cxn modelId="{13422D70-8160-4C28-84DA-51E03B242752}" type="presParOf" srcId="{B1213DC5-D7E3-4C92-93C6-21A97667B68F}" destId="{678732CD-47B7-476B-BC8D-4AB18322077F}" srcOrd="1" destOrd="0" presId="urn:microsoft.com/office/officeart/2018/2/layout/IconCircleList"/>
    <dgm:cxn modelId="{CA6F7ABE-1FF2-4EBC-96E4-E7ACE87748DB}" type="presParOf" srcId="{B1213DC5-D7E3-4C92-93C6-21A97667B68F}" destId="{17015406-60F4-4DAB-A2F8-A2DBF4CA04FF}" srcOrd="2" destOrd="0" presId="urn:microsoft.com/office/officeart/2018/2/layout/IconCircleList"/>
    <dgm:cxn modelId="{27329E3B-944C-46A0-BF6A-E056DD412A42}" type="presParOf" srcId="{B1213DC5-D7E3-4C92-93C6-21A97667B68F}" destId="{0204583F-A79D-4980-97AC-5492E8963150}" srcOrd="3" destOrd="0" presId="urn:microsoft.com/office/officeart/2018/2/layout/IconCircleList"/>
    <dgm:cxn modelId="{A07ACD7C-542B-4BA5-97CF-9D6899236119}" type="presParOf" srcId="{48D0FBA2-EDBC-4F2C-9684-F33F593AE670}" destId="{DB1E9170-A8AF-4AEF-B592-3D7C0BF1F77B}" srcOrd="3" destOrd="0" presId="urn:microsoft.com/office/officeart/2018/2/layout/IconCircleList"/>
    <dgm:cxn modelId="{486A43FA-D639-4AB2-912F-CC5377215C65}" type="presParOf" srcId="{48D0FBA2-EDBC-4F2C-9684-F33F593AE670}" destId="{FDF3DA7E-FE35-4AF5-834C-972F51E239F9}" srcOrd="4" destOrd="0" presId="urn:microsoft.com/office/officeart/2018/2/layout/IconCircleList"/>
    <dgm:cxn modelId="{6C4729DB-C3B1-466E-A286-7DBC8F7A8254}" type="presParOf" srcId="{FDF3DA7E-FE35-4AF5-834C-972F51E239F9}" destId="{BF6AD566-FC55-4EAA-960E-33520C727109}" srcOrd="0" destOrd="0" presId="urn:microsoft.com/office/officeart/2018/2/layout/IconCircleList"/>
    <dgm:cxn modelId="{ED9BF035-EB22-4340-9691-643F377BB003}" type="presParOf" srcId="{FDF3DA7E-FE35-4AF5-834C-972F51E239F9}" destId="{94BEED14-D57D-4CD7-8193-30E7D0467356}" srcOrd="1" destOrd="0" presId="urn:microsoft.com/office/officeart/2018/2/layout/IconCircleList"/>
    <dgm:cxn modelId="{A8930358-0C5F-4CF8-9804-61963B4BD0B5}" type="presParOf" srcId="{FDF3DA7E-FE35-4AF5-834C-972F51E239F9}" destId="{92592D47-11CA-42B7-9C1A-95C13D20EDCA}" srcOrd="2" destOrd="0" presId="urn:microsoft.com/office/officeart/2018/2/layout/IconCircleList"/>
    <dgm:cxn modelId="{B8238E07-45EA-47F2-9EC6-998791FE7AD1}" type="presParOf" srcId="{FDF3DA7E-FE35-4AF5-834C-972F51E239F9}" destId="{881B75D7-B4D7-4504-A817-8547EB9AEF93}" srcOrd="3" destOrd="0" presId="urn:microsoft.com/office/officeart/2018/2/layout/IconCircle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E2F5-9A4F-4D5E-9EFE-1F1DC11FDC16}">
      <dsp:nvSpPr>
        <dsp:cNvPr id="0" name=""/>
        <dsp:cNvSpPr/>
      </dsp:nvSpPr>
      <dsp:spPr>
        <a:xfrm>
          <a:off x="98680" y="849061"/>
          <a:ext cx="707424" cy="7074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DFC0F-78C3-4276-BC20-FA2AED4DF275}">
      <dsp:nvSpPr>
        <dsp:cNvPr id="0" name=""/>
        <dsp:cNvSpPr/>
      </dsp:nvSpPr>
      <dsp:spPr>
        <a:xfrm>
          <a:off x="247245" y="997617"/>
          <a:ext cx="410306" cy="410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D45F1-E72B-4601-973C-3F03A53A9F79}">
      <dsp:nvSpPr>
        <dsp:cNvPr id="0" name=""/>
        <dsp:cNvSpPr/>
      </dsp:nvSpPr>
      <dsp:spPr>
        <a:xfrm>
          <a:off x="957699" y="849061"/>
          <a:ext cx="1667500" cy="70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understand how psychological factors influence physical performance</a:t>
          </a:r>
          <a:endParaRPr lang="en-US" sz="1600" kern="1200" dirty="0"/>
        </a:p>
      </dsp:txBody>
      <dsp:txXfrm>
        <a:off x="957699" y="849061"/>
        <a:ext cx="1667500" cy="707424"/>
      </dsp:txXfrm>
    </dsp:sp>
    <dsp:sp modelId="{DC034334-6254-4405-BF8A-C41B370F691A}">
      <dsp:nvSpPr>
        <dsp:cNvPr id="0" name=""/>
        <dsp:cNvSpPr/>
      </dsp:nvSpPr>
      <dsp:spPr>
        <a:xfrm>
          <a:off x="3220546" y="888819"/>
          <a:ext cx="707424" cy="7074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732CD-47B7-476B-BC8D-4AB18322077F}">
      <dsp:nvSpPr>
        <dsp:cNvPr id="0" name=""/>
        <dsp:cNvSpPr/>
      </dsp:nvSpPr>
      <dsp:spPr>
        <a:xfrm>
          <a:off x="3369109" y="1037375"/>
          <a:ext cx="410306" cy="410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583F-A79D-4980-97AC-5492E8963150}">
      <dsp:nvSpPr>
        <dsp:cNvPr id="0" name=""/>
        <dsp:cNvSpPr/>
      </dsp:nvSpPr>
      <dsp:spPr>
        <a:xfrm>
          <a:off x="3972746" y="888819"/>
          <a:ext cx="1929464" cy="70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understand how participation in sports affects physical and psychological development </a:t>
          </a:r>
          <a:endParaRPr lang="en-US" sz="1600" kern="1200" dirty="0"/>
        </a:p>
      </dsp:txBody>
      <dsp:txXfrm>
        <a:off x="3972746" y="888819"/>
        <a:ext cx="1929464" cy="707424"/>
      </dsp:txXfrm>
    </dsp:sp>
    <dsp:sp modelId="{BF6AD566-FC55-4EAA-960E-33520C727109}">
      <dsp:nvSpPr>
        <dsp:cNvPr id="0" name=""/>
        <dsp:cNvSpPr/>
      </dsp:nvSpPr>
      <dsp:spPr>
        <a:xfrm>
          <a:off x="1622684" y="2589228"/>
          <a:ext cx="707424" cy="7074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EED14-D57D-4CD7-8193-30E7D0467356}">
      <dsp:nvSpPr>
        <dsp:cNvPr id="0" name=""/>
        <dsp:cNvSpPr/>
      </dsp:nvSpPr>
      <dsp:spPr>
        <a:xfrm>
          <a:off x="1771245" y="2711277"/>
          <a:ext cx="410306" cy="410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B75D7-B4D7-4504-A817-8547EB9AEF93}">
      <dsp:nvSpPr>
        <dsp:cNvPr id="0" name=""/>
        <dsp:cNvSpPr/>
      </dsp:nvSpPr>
      <dsp:spPr>
        <a:xfrm>
          <a:off x="2504597" y="2779136"/>
          <a:ext cx="1660746" cy="910653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</a:t>
          </a:r>
          <a:r>
            <a:rPr lang="en-US" sz="1600" b="1" kern="1200" dirty="0"/>
            <a:t>cquire skills and knowledge about exercise and Sports psychology that the student can apply as a within relevant sport and physical activity settings</a:t>
          </a:r>
          <a:endParaRPr lang="en-US" sz="1400" b="1" kern="1200" dirty="0"/>
        </a:p>
      </dsp:txBody>
      <dsp:txXfrm>
        <a:off x="2504597" y="2779136"/>
        <a:ext cx="1660746" cy="910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4FF1-DA04-40EF-99F8-68697941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D947F-B8C7-42CC-B4FC-69164011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019-0106-4CCB-957F-73D2E8E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5630-DC5A-4F27-B4D5-D217DBA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D30E-B0BB-43CF-9B34-66AEE9E1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3596-8EAD-4BC5-A0CF-B4AB643C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B2108-9954-41A4-A15B-6DEFAC462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A928-7A80-4FBE-8F33-9ECA2751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2999-6737-482E-A8A2-47791155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6508-61AF-445A-9D5C-5171F5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71694-F508-437F-BF8E-3CA1F5B6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0E44A-E11B-4D21-BCD6-FA7001E1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8B25-2F7D-4C6B-906E-61D23780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5AC8-5E6A-441F-B9BC-7F58300D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9CEB-184F-439A-B5E0-7BA27825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00AD-ABBE-400B-A1FF-79779917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C41A-BFD8-4EA3-932A-5EA07CE1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20BC-CB5D-415B-BBBD-88F4442F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1049-7C80-4770-A661-91B21D17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19D9-9F09-4D03-9FE0-F852BB57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5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78E4-AB14-45C2-AD41-857382DB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AE10-75A5-4BC2-9DC7-6AD8AF9A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E9D8-6FBC-4980-8CAC-600FC888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740D-D2F3-4321-A72F-9E32B9DD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D65D-1BE8-4B55-82E4-3E288720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FB5-F583-4281-B69A-6CB3C30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BD81-3684-4168-9551-1C59F6E50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F921-C1CE-4B49-BB20-3851506E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D3B29-4967-4BD4-9387-EA58388B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9AB2-E166-4468-9A5C-4906879D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885D-92CF-4EB3-8EBF-44161BA8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99F1-B4A7-44DC-B4DC-D3DB72A6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3903-DA2A-411F-A711-5D33E9A7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C67E-B1EC-47A8-B799-828B6C9C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BA42F-4ADE-40D0-A362-3BB76305C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6C4F-B194-4B74-BA5C-D5BD35BB0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93754-257F-4627-A30A-CD549CCB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01114-D1E4-4A22-B91F-88F444E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00D83-8236-42C3-8E0D-80D82F97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9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EAF6-0F4F-4449-9187-21248D1E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FBC58-B6E3-4552-9CB7-52A4B5E5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8BDB-D104-403A-8BBB-D3408619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E502-664C-4DB8-A306-8808EAA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03E2D-61FC-4F46-A92A-E712CBF0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CBA85-B996-4A9C-A8FA-949A62B1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832F-FED5-4F2E-AED8-A1D084C2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4B77-7589-448E-A658-7342C98A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3BD3-0D28-4CB3-82F0-07633FC4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35F65-64C5-4AA7-B74F-B98E2E64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66C3-5D77-40F8-8897-9CAF583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96EF-C2F0-4E5F-8A3E-89C5FE0C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EF8AD-90F8-42C3-95E2-A5CA712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5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1C4B-3188-4BB3-8293-AD89C26B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839E3-97AA-480C-8B25-B6E6F677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752F-E20F-489D-854E-4CB8B6F1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A414-C839-4E3E-BAF1-5E550D52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8C30-FB95-4A6A-BE64-B1A2DD66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8510-EB70-4DCD-B012-F99B4B22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0879-8491-457A-8B60-7838BD7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5984-8390-47C2-9A8A-6AF9775A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AF6C-179F-44FC-881F-168BBEF3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08D1-EFB6-409A-AF64-667F30F71819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AB8D-322C-4AF5-9190-61BB39BDE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1E3A-AA44-4835-8698-0FD0B825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6D73-23F4-4D72-B352-0366CA70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E586F-9DE6-424D-8E7E-F3E862027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4"/>
          <a:stretch/>
        </p:blipFill>
        <p:spPr>
          <a:xfrm>
            <a:off x="106017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B222B-8536-4557-851E-567D7B4F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684"/>
            <a:ext cx="9144000" cy="13425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SPORTS AND WELL-BEING 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8432A-C3B4-431C-A5C9-57FA38658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505" y="531234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R. Guha 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33002-60DE-4336-B6EB-62FBD3EF0CA0}"/>
              </a:ext>
            </a:extLst>
          </p:cNvPr>
          <p:cNvSpPr txBox="1"/>
          <p:nvPr/>
        </p:nvSpPr>
        <p:spPr>
          <a:xfrm>
            <a:off x="3028123" y="3764481"/>
            <a:ext cx="6188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 Psychology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73557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278BF-E478-44FE-8FE1-DEA96D32F958}"/>
              </a:ext>
            </a:extLst>
          </p:cNvPr>
          <p:cNvSpPr txBox="1"/>
          <p:nvPr/>
        </p:nvSpPr>
        <p:spPr>
          <a:xfrm>
            <a:off x="8121042" y="1205948"/>
            <a:ext cx="3780226" cy="4674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t">
            <a:normAutofit fontScale="92500"/>
          </a:bodyPr>
          <a:lstStyle/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AND PSYCHOLOGICAL SKILLS: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mental skills training – Flow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Arousal regulation and coping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Mindfulness and relaxation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mental imagery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Aft>
                <a:spcPts val="0"/>
              </a:spcAft>
              <a:tabLst>
                <a:tab pos="91440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SOCIAL SKILLS AND WELL BEING: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Aggression and mood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skills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Sports in building social skills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HEALTHY DOSE OF SPORTS AND WELL BEING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management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burnout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as a paired career option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6FDF-8CD7-40B1-ACE0-4776BBE6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6" y="177965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latin typeface="+mn-lt"/>
              </a:rPr>
              <a:t>Course content</a:t>
            </a:r>
            <a:endParaRPr lang="en-IN" sz="26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3840-0435-4FE6-8C37-DE3E195A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052" y="755375"/>
            <a:ext cx="4572000" cy="5671929"/>
          </a:xfrm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WELL-BEING AND SPORTS – A study of interdependence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 PARAMETERS OF WELL-BEING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Cardiovascular system in sports and exercise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cardiovascular system in anxiety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Neurotransmitters in well-being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Neurotransmitters and sports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DIFFERENCES IN WELL BEING:  Personality, Motivation and Cognition 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setting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– Attention and concentration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Self-confidence and boosting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sports in self-grooming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338A8-97AA-42B1-8329-7B08CE5B2FC0}"/>
              </a:ext>
            </a:extLst>
          </p:cNvPr>
          <p:cNvSpPr txBox="1"/>
          <p:nvPr/>
        </p:nvSpPr>
        <p:spPr>
          <a:xfrm>
            <a:off x="145775" y="728869"/>
            <a:ext cx="299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SPORTS AND WELL BEING </a:t>
            </a:r>
          </a:p>
        </p:txBody>
      </p:sp>
    </p:spTree>
    <p:extLst>
      <p:ext uri="{BB962C8B-B14F-4D97-AF65-F5344CB8AC3E}">
        <p14:creationId xmlns:p14="http://schemas.microsoft.com/office/powerpoint/2010/main" val="33801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E7333-4590-4E41-8A6B-1C6497FF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Need for the course 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B6BD-6DD2-46CF-A0EE-04362C2F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Considering the current pandemic, WHO highlights the importance of physical and psychological fitness to deal with stressors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Instead of following a regime for fitness blindly, it is thus imperative to comprehend the science of exercise and its relationship with physical and cognitive functions and over all well being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0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2B93-18B0-4727-B5BB-1FC76FEA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1" y="359190"/>
            <a:ext cx="4530587" cy="84082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latin typeface="+mn-lt"/>
              </a:rPr>
              <a:t>Outcomes</a:t>
            </a:r>
            <a:endParaRPr lang="en-IN" b="1" u="sng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25E0FE9-6FDA-4B2B-B3D5-010363121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32067"/>
              </p:ext>
            </p:extLst>
          </p:nvPr>
        </p:nvGraphicFramePr>
        <p:xfrm>
          <a:off x="530087" y="1186070"/>
          <a:ext cx="6069496" cy="492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8E48D7-3263-4B35-BC4C-34B92C73A0C3}"/>
              </a:ext>
            </a:extLst>
          </p:cNvPr>
          <p:cNvSpPr txBox="1"/>
          <p:nvPr/>
        </p:nvSpPr>
        <p:spPr>
          <a:xfrm>
            <a:off x="6985552" y="1321628"/>
            <a:ext cx="4530587" cy="502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 the influence of psychological factors on involvement and performance in sport, exercise and physical education settings</a:t>
            </a: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en-IN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 how participation in sport, exercise and physical education influences the psychological make-up of those individuals involved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en-IN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Apply and exercise psychology skills and knowledge to increase individual well-being and interpersonal relationships</a:t>
            </a:r>
            <a:endParaRPr lang="en-IN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1EC8C8-A911-4322-A77D-A60643579DAA}"/>
              </a:ext>
            </a:extLst>
          </p:cNvPr>
          <p:cNvSpPr txBox="1">
            <a:spLocks/>
          </p:cNvSpPr>
          <p:nvPr/>
        </p:nvSpPr>
        <p:spPr>
          <a:xfrm>
            <a:off x="869674" y="345247"/>
            <a:ext cx="4530587" cy="84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  <a:latin typeface="+mn-lt"/>
              </a:rPr>
              <a:t>Objectives</a:t>
            </a:r>
            <a:endParaRPr lang="en-IN" b="1" u="sng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1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23E5-2CE9-40C4-BBCA-604C086F1507}"/>
              </a:ext>
            </a:extLst>
          </p:cNvPr>
          <p:cNvSpPr txBox="1"/>
          <p:nvPr/>
        </p:nvSpPr>
        <p:spPr>
          <a:xfrm>
            <a:off x="4030074" y="641350"/>
            <a:ext cx="4140200" cy="5575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anchor="t">
            <a:norm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StoneSerif"/>
              </a:rPr>
              <a:t>M</a:t>
            </a:r>
            <a:r>
              <a:rPr lang="en-IN" sz="2800" b="0" i="0" u="none" strike="noStrike" baseline="0" dirty="0">
                <a:latin typeface="StoneSerif"/>
              </a:rPr>
              <a:t>arshalling of bodily </a:t>
            </a:r>
            <a:r>
              <a:rPr lang="en-US" sz="2800" b="0" i="0" u="none" strike="noStrike" baseline="0" dirty="0">
                <a:latin typeface="StoneSerif"/>
              </a:rPr>
              <a:t>resources to complete a variety of specialized, demanding physical tasks 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toneSerif"/>
              </a:rPr>
              <a:t>Physical attributes such as speed, strength, stamina, fitness, coordination, agility, flexibility, and resilience are richly rewarded in competitive sport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EB12D-B587-4937-BAD1-C37C2E9629C1}"/>
              </a:ext>
            </a:extLst>
          </p:cNvPr>
          <p:cNvSpPr txBox="1"/>
          <p:nvPr/>
        </p:nvSpPr>
        <p:spPr>
          <a:xfrm>
            <a:off x="8394700" y="635000"/>
            <a:ext cx="3320222" cy="5575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anchor="t">
            <a:normAutofit/>
          </a:bodyPr>
          <a:lstStyle/>
          <a:p>
            <a:pPr marL="457200" indent="-4572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toneSerif"/>
              </a:rPr>
              <a:t>Despite emphasis on physical matters in the sport sciences, </a:t>
            </a:r>
          </a:p>
          <a:p>
            <a:pPr marL="457200" indent="-4572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toneSerif"/>
              </a:rPr>
              <a:t>Widely accepted that sport performance is influenced </a:t>
            </a:r>
            <a:r>
              <a:rPr lang="en-US" sz="2800" b="0" i="0" u="sng" strike="noStrike" baseline="0" dirty="0">
                <a:solidFill>
                  <a:srgbClr val="C00000"/>
                </a:solidFill>
                <a:latin typeface="StoneSerif"/>
              </a:rPr>
              <a:t>not only by physical attributes, but also by psychological factors</a:t>
            </a:r>
            <a:endParaRPr lang="en-IN" sz="2800" u="sng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576CD-9FAD-45F4-A215-D519A6D3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Sports – a primary physical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endevour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4F807-9926-41E7-8122-D5B7C7203A4F}"/>
              </a:ext>
            </a:extLst>
          </p:cNvPr>
          <p:cNvSpPr txBox="1"/>
          <p:nvPr/>
        </p:nvSpPr>
        <p:spPr>
          <a:xfrm>
            <a:off x="755374" y="4426226"/>
            <a:ext cx="282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Cognitive games </a:t>
            </a:r>
          </a:p>
          <a:p>
            <a:r>
              <a:rPr lang="en-US" sz="2400" b="1" dirty="0"/>
              <a:t>Chess, Sudoku, 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659C8-C7DA-41C6-B4A3-BE74F93CA875}"/>
              </a:ext>
            </a:extLst>
          </p:cNvPr>
          <p:cNvSpPr txBox="1"/>
          <p:nvPr/>
        </p:nvSpPr>
        <p:spPr>
          <a:xfrm>
            <a:off x="530088" y="3551582"/>
            <a:ext cx="25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Exceptions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5338B1-5507-47CB-9642-AE561CFF0E34}"/>
              </a:ext>
            </a:extLst>
          </p:cNvPr>
          <p:cNvSpPr/>
          <p:nvPr/>
        </p:nvSpPr>
        <p:spPr>
          <a:xfrm>
            <a:off x="1643270" y="4108174"/>
            <a:ext cx="318052" cy="27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1DB1E8-7C9A-4B19-B902-7C09EB1CC5E3}"/>
              </a:ext>
            </a:extLst>
          </p:cNvPr>
          <p:cNvSpPr txBox="1"/>
          <p:nvPr/>
        </p:nvSpPr>
        <p:spPr>
          <a:xfrm>
            <a:off x="8018586" y="139353"/>
            <a:ext cx="3854546" cy="671864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Sport psychology got its start in about 1891, when the general psychological principles started to be applied in a unique setting: </a:t>
            </a:r>
            <a:r>
              <a:rPr lang="en-US" sz="2400" b="1" u="sng" dirty="0"/>
              <a:t>physical education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Luther Gulick offered a seminar for students studying to be physical training directors. It was during this seminar that James Naismith was encouraged to develop a new indoor game, and basketball was invented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that same year, Naismith gave a commencement address entitled “Psychology of Exercise”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68A2-9230-4637-9303-67FFDE07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Historical underpinnings of Sports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F462-C188-4EDB-AB98-D7C3CCF6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85" y="978979"/>
            <a:ext cx="3066757" cy="5105400"/>
          </a:xfr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r>
              <a:rPr lang="en-US" sz="2400" b="1" i="0" u="none" strike="noStrike" baseline="0" dirty="0"/>
              <a:t>The use of psychological methods to calm the mind, relax the body, or alter mental and physical states of being </a:t>
            </a:r>
            <a:r>
              <a:rPr lang="en-US" sz="2400" b="1" dirty="0"/>
              <a:t>documented in eastern traditions</a:t>
            </a:r>
          </a:p>
          <a:p>
            <a:endParaRPr lang="en-US" sz="2400" dirty="0"/>
          </a:p>
          <a:p>
            <a:r>
              <a:rPr lang="en-US" sz="2400" b="1" i="0" u="none" strike="noStrike" baseline="0" dirty="0">
                <a:solidFill>
                  <a:srgbClr val="0070C0"/>
                </a:solidFill>
              </a:rPr>
              <a:t>The use of such methods for the enhancement of sport performance is, more recent</a:t>
            </a:r>
          </a:p>
          <a:p>
            <a:endParaRPr lang="en-US" sz="2400" b="0" i="0" u="none" strike="noStrike" baseline="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005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65DB3-9387-4DB3-A891-5B5826ABC29B}"/>
              </a:ext>
            </a:extLst>
          </p:cNvPr>
          <p:cNvSpPr txBox="1"/>
          <p:nvPr/>
        </p:nvSpPr>
        <p:spPr>
          <a:xfrm>
            <a:off x="507666" y="982640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Historical underpinnings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Sports Psychology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671E5-2F4D-4D8F-BA5C-24084D72561C}"/>
              </a:ext>
            </a:extLst>
          </p:cNvPr>
          <p:cNvSpPr txBox="1"/>
          <p:nvPr/>
        </p:nvSpPr>
        <p:spPr>
          <a:xfrm>
            <a:off x="3933371" y="159657"/>
            <a:ext cx="6323813" cy="6564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E. W. Scripture </a:t>
            </a:r>
            <a:r>
              <a:rPr lang="en-US" sz="2400" dirty="0"/>
              <a:t>(1893-1901) studied reaction times of athletes. Scripture expressed a belief that psychology could have an influence on sport performance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Recognizing the potential for application of psychological principles to sports performance, the Chicago Cubs baseball team hired </a:t>
            </a:r>
            <a:r>
              <a:rPr lang="en-US" sz="2400" b="1" i="0" u="none" strike="noStrike" baseline="0" dirty="0"/>
              <a:t>Coleman Griffith</a:t>
            </a:r>
            <a:r>
              <a:rPr lang="en-US" sz="2400" b="0" i="0" u="none" strike="noStrike" baseline="0" dirty="0"/>
              <a:t>, University of Illinois, as a sport psychologist in the 1920s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Olympics in France in 1897 - </a:t>
            </a:r>
            <a:r>
              <a:rPr lang="en-US" sz="2400" u="sng" dirty="0">
                <a:solidFill>
                  <a:srgbClr val="FF0000"/>
                </a:solidFill>
              </a:rPr>
              <a:t>“Psychology of Exercise” </a:t>
            </a:r>
            <a:r>
              <a:rPr lang="en-US" sz="2400" dirty="0"/>
              <a:t>presented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as part of a scholarly meeting to promote the science of athletics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Positive self-talk became the most researched topics in sport psychology, and was addressed in </a:t>
            </a:r>
            <a:r>
              <a:rPr lang="en-US" sz="2400" u="sng" dirty="0">
                <a:solidFill>
                  <a:srgbClr val="FF0000"/>
                </a:solidFill>
              </a:rPr>
              <a:t>1913 at the first International Congress of the Psychology and Physiology of Sport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Psychology for performance enhancement soon extended beyond sport, with studies of psychology applied to </a:t>
            </a:r>
            <a:r>
              <a:rPr lang="en-US" sz="2400" u="sng" dirty="0">
                <a:solidFill>
                  <a:srgbClr val="FF0000"/>
                </a:solidFill>
              </a:rPr>
              <a:t>business in 1917 </a:t>
            </a:r>
            <a:r>
              <a:rPr lang="en-US" sz="2400" dirty="0"/>
              <a:t>and the </a:t>
            </a:r>
            <a:r>
              <a:rPr lang="en-US" sz="2400" u="sng" dirty="0">
                <a:solidFill>
                  <a:srgbClr val="FF0000"/>
                </a:solidFill>
              </a:rPr>
              <a:t>psychology of musical talent </a:t>
            </a:r>
            <a:r>
              <a:rPr lang="en-US" sz="2400" dirty="0"/>
              <a:t>in 1919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2B61BB-33ED-44B6-AD69-1C199A9F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81" y="594024"/>
            <a:ext cx="1565659" cy="20609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F710C-827F-4338-9435-BAAE5A6D5A53}"/>
              </a:ext>
            </a:extLst>
          </p:cNvPr>
          <p:cNvSpPr txBox="1"/>
          <p:nvPr/>
        </p:nvSpPr>
        <p:spPr>
          <a:xfrm>
            <a:off x="10418522" y="2575169"/>
            <a:ext cx="616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/>
              <a:t>Coleman Griffith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62B92-6D78-4E45-8A49-42D543BE93CC}"/>
              </a:ext>
            </a:extLst>
          </p:cNvPr>
          <p:cNvSpPr txBox="1"/>
          <p:nvPr/>
        </p:nvSpPr>
        <p:spPr>
          <a:xfrm>
            <a:off x="4937760" y="891361"/>
            <a:ext cx="69635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4C2424"/>
                </a:solidFill>
                <a:latin typeface="Arial" panose="020B0604020202020204" pitchFamily="34" charset="0"/>
              </a:rPr>
              <a:t>Triplett, a cyclist,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 observed that cyclists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performed better when in a race 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as opposed to when they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were riding against only themselves.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 (Triplet 1898)</a:t>
            </a:r>
          </a:p>
          <a:p>
            <a:pPr algn="l"/>
            <a:endParaRPr lang="en-US" dirty="0">
              <a:solidFill>
                <a:srgbClr val="4C24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 conducted a controlled lab experiment to see if the effect he saw in cycling had more general implications</a:t>
            </a:r>
            <a:endParaRPr lang="en-US" dirty="0">
              <a:solidFill>
                <a:srgbClr val="4C2424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4C24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He put children either in groups or alone and asked them to perform simple tasks. </a:t>
            </a:r>
            <a:r>
              <a:rPr lang="en-US" b="1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The children that were in a group performed more quickly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C2424"/>
                </a:solidFill>
                <a:latin typeface="Arial" panose="020B0604020202020204" pitchFamily="34" charset="0"/>
              </a:rPr>
              <a:t>eg</a:t>
            </a:r>
            <a:r>
              <a:rPr lang="en-US" dirty="0">
                <a:solidFill>
                  <a:srgbClr val="4C2424"/>
                </a:solidFill>
                <a:latin typeface="Arial" panose="020B0604020202020204" pitchFamily="34" charset="0"/>
              </a:rPr>
              <a:t>: in 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reeling a fishing rod, spun the reel much more quickly in groups than alone</a:t>
            </a:r>
            <a:endParaRPr lang="en-US" dirty="0">
              <a:solidFill>
                <a:srgbClr val="4C2424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33B2A-5DB7-42F1-A91E-1A4C8BB1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4" y="887396"/>
            <a:ext cx="4569507" cy="3281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CB266-8AFD-4313-B0B5-412F8BE4ED39}"/>
              </a:ext>
            </a:extLst>
          </p:cNvPr>
          <p:cNvSpPr txBox="1"/>
          <p:nvPr/>
        </p:nvSpPr>
        <p:spPr>
          <a:xfrm>
            <a:off x="0" y="4185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Norman Triplett and the Bicycle Study</a:t>
            </a:r>
          </a:p>
          <a:p>
            <a:pPr algn="l"/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Norman Triplett (1861-1931)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35767-9A2C-459F-88F9-AADA8E0FAD0E}"/>
              </a:ext>
            </a:extLst>
          </p:cNvPr>
          <p:cNvSpPr txBox="1"/>
          <p:nvPr/>
        </p:nvSpPr>
        <p:spPr>
          <a:xfrm>
            <a:off x="222026" y="4788096"/>
            <a:ext cx="465151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facilitation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-can be seen beyond those lab experiments and cycling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38380-05E1-41C0-A273-40DB92F00899}"/>
              </a:ext>
            </a:extLst>
          </p:cNvPr>
          <p:cNvSpPr txBox="1"/>
          <p:nvPr/>
        </p:nvSpPr>
        <p:spPr>
          <a:xfrm>
            <a:off x="5049076" y="4173942"/>
            <a:ext cx="6983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In timed trials for track and field events, those racing others generally push themselves more than those who run alone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4C24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u="sng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Workplace</a:t>
            </a:r>
            <a:r>
              <a:rPr lang="en-US" b="0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: adults work harder when they are competing against each other or in a group than when they are alone in a cubicle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7AF4D-5D67-4A42-9173-DD0A67F41FFB}"/>
              </a:ext>
            </a:extLst>
          </p:cNvPr>
          <p:cNvSpPr txBox="1"/>
          <p:nvPr/>
        </p:nvSpPr>
        <p:spPr>
          <a:xfrm>
            <a:off x="781877" y="5829950"/>
            <a:ext cx="9819861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C2424"/>
                </a:solidFill>
                <a:effectLst/>
                <a:latin typeface="Arial" panose="020B0604020202020204" pitchFamily="34" charset="0"/>
              </a:rPr>
              <a:t>There are limits to the social facilitation. If the task is too difficult, or the participants are easily stressed and intimidated, competition will only lessen the effectiveness of those people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C44A9-61BE-4A1D-97E3-DB25AEC6C672}"/>
              </a:ext>
            </a:extLst>
          </p:cNvPr>
          <p:cNvSpPr txBox="1"/>
          <p:nvPr/>
        </p:nvSpPr>
        <p:spPr>
          <a:xfrm>
            <a:off x="3108961" y="98474"/>
            <a:ext cx="54160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SOCIAL FACILITATION AND SPORTS </a:t>
            </a:r>
          </a:p>
        </p:txBody>
      </p:sp>
    </p:spTree>
    <p:extLst>
      <p:ext uri="{BB962C8B-B14F-4D97-AF65-F5344CB8AC3E}">
        <p14:creationId xmlns:p14="http://schemas.microsoft.com/office/powerpoint/2010/main" val="2057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ADB1-FD24-4881-ADEA-46CCD25D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5" y="1902378"/>
            <a:ext cx="10515600" cy="19672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The focus of  Sports Psychology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 is primarily on PERFORMANCE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55498-9CAC-496B-A70A-B5476DD28FD2}"/>
              </a:ext>
            </a:extLst>
          </p:cNvPr>
          <p:cNvSpPr txBox="1"/>
          <p:nvPr/>
        </p:nvSpPr>
        <p:spPr>
          <a:xfrm>
            <a:off x="2729948" y="4399722"/>
            <a:ext cx="654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Where does WELL BEING come in? </a:t>
            </a:r>
          </a:p>
        </p:txBody>
      </p:sp>
    </p:spTree>
    <p:extLst>
      <p:ext uri="{BB962C8B-B14F-4D97-AF65-F5344CB8AC3E}">
        <p14:creationId xmlns:p14="http://schemas.microsoft.com/office/powerpoint/2010/main" val="268830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056A3-8B73-4DDD-A650-9C0C8C1E3794}"/>
              </a:ext>
            </a:extLst>
          </p:cNvPr>
          <p:cNvSpPr txBox="1"/>
          <p:nvPr/>
        </p:nvSpPr>
        <p:spPr>
          <a:xfrm>
            <a:off x="543339" y="25265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C00000"/>
                </a:solidFill>
                <a:latin typeface="HelveticaNeue-Black"/>
              </a:rPr>
              <a:t>Sport psychology issues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25E12-05F8-469F-A2B6-8D7C32230882}"/>
              </a:ext>
            </a:extLst>
          </p:cNvPr>
          <p:cNvSpPr txBox="1"/>
          <p:nvPr/>
        </p:nvSpPr>
        <p:spPr>
          <a:xfrm>
            <a:off x="848139" y="1268899"/>
            <a:ext cx="401540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b="1" i="0" u="sng" strike="noStrike" baseline="0" dirty="0"/>
              <a:t>Issues pertaining to</a:t>
            </a:r>
            <a:r>
              <a:rPr lang="en-US" sz="2800" b="0" i="0" u="none" strike="noStrike" baseline="0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focus/concentration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Thought patterns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arousal control,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Confidence and mental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1C337-B986-451D-8479-C8C823123E0F}"/>
              </a:ext>
            </a:extLst>
          </p:cNvPr>
          <p:cNvSpPr txBox="1"/>
          <p:nvPr/>
        </p:nvSpPr>
        <p:spPr>
          <a:xfrm>
            <a:off x="6096000" y="7429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C00000"/>
                </a:solidFill>
              </a:rPr>
              <a:t>Sport psychology methods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39D2-8356-4EF9-A329-2218F6B4EEB5}"/>
              </a:ext>
            </a:extLst>
          </p:cNvPr>
          <p:cNvSpPr txBox="1"/>
          <p:nvPr/>
        </p:nvSpPr>
        <p:spPr>
          <a:xfrm>
            <a:off x="6493566" y="1492383"/>
            <a:ext cx="34323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b="1" u="sng" strike="noStrike" baseline="0" dirty="0">
                <a:latin typeface="StoneSerif-Italic"/>
              </a:rPr>
              <a:t>psychological skills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0" u="none" strike="noStrike" baseline="0" dirty="0">
                <a:latin typeface="StoneSerif"/>
              </a:rPr>
              <a:t>goal setting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0" u="none" strike="noStrike" baseline="0" dirty="0">
                <a:latin typeface="StoneSerif"/>
              </a:rPr>
              <a:t>Relaxation</a:t>
            </a:r>
            <a:endParaRPr lang="en-US" sz="2800" dirty="0">
              <a:latin typeface="Stone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0" u="none" strike="noStrike" baseline="0" dirty="0">
                <a:latin typeface="StoneSerif"/>
              </a:rPr>
              <a:t> Imagery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0" u="none" strike="noStrike" baseline="0" dirty="0">
                <a:latin typeface="StoneSerif"/>
              </a:rPr>
              <a:t>Self-talk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47BD61-A6FB-4D5E-8706-63ACF14C1AD0}"/>
              </a:ext>
            </a:extLst>
          </p:cNvPr>
          <p:cNvCxnSpPr/>
          <p:nvPr/>
        </p:nvCxnSpPr>
        <p:spPr>
          <a:xfrm>
            <a:off x="2478157" y="4810539"/>
            <a:ext cx="6042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DCAA49-90F5-4528-A3E2-86DF134D3108}"/>
              </a:ext>
            </a:extLst>
          </p:cNvPr>
          <p:cNvCxnSpPr/>
          <p:nvPr/>
        </p:nvCxnSpPr>
        <p:spPr>
          <a:xfrm flipV="1">
            <a:off x="2517913" y="4293704"/>
            <a:ext cx="0" cy="51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3369E-F7D9-4CA2-92A6-7F255637BEBF}"/>
              </a:ext>
            </a:extLst>
          </p:cNvPr>
          <p:cNvCxnSpPr>
            <a:cxnSpLocks/>
          </p:cNvCxnSpPr>
          <p:nvPr/>
        </p:nvCxnSpPr>
        <p:spPr>
          <a:xfrm flipV="1">
            <a:off x="8494644" y="4214191"/>
            <a:ext cx="0" cy="59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595C52-3EA4-4BFD-8280-0D4A475660BA}"/>
              </a:ext>
            </a:extLst>
          </p:cNvPr>
          <p:cNvSpPr txBox="1"/>
          <p:nvPr/>
        </p:nvSpPr>
        <p:spPr>
          <a:xfrm>
            <a:off x="4651513" y="4863550"/>
            <a:ext cx="19613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Thoughts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D1FFD-5BDC-4568-BC93-3B695CD09AD7}"/>
              </a:ext>
            </a:extLst>
          </p:cNvPr>
          <p:cNvSpPr txBox="1"/>
          <p:nvPr/>
        </p:nvSpPr>
        <p:spPr>
          <a:xfrm>
            <a:off x="4658140" y="5493027"/>
            <a:ext cx="19811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C20D5-E3F6-457D-BCC7-1A1CC5FDDE36}"/>
              </a:ext>
            </a:extLst>
          </p:cNvPr>
          <p:cNvSpPr txBox="1"/>
          <p:nvPr/>
        </p:nvSpPr>
        <p:spPr>
          <a:xfrm>
            <a:off x="4651514" y="6109253"/>
            <a:ext cx="19811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Well Being</a:t>
            </a:r>
          </a:p>
        </p:txBody>
      </p:sp>
    </p:spTree>
    <p:extLst>
      <p:ext uri="{BB962C8B-B14F-4D97-AF65-F5344CB8AC3E}">
        <p14:creationId xmlns:p14="http://schemas.microsoft.com/office/powerpoint/2010/main" val="24744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CBFA0EF578A48B83512B363F1E43E" ma:contentTypeVersion="8" ma:contentTypeDescription="Create a new document." ma:contentTypeScope="" ma:versionID="d5da1950d0e996de18efdbb18beacb6e">
  <xsd:schema xmlns:xsd="http://www.w3.org/2001/XMLSchema" xmlns:xs="http://www.w3.org/2001/XMLSchema" xmlns:p="http://schemas.microsoft.com/office/2006/metadata/properties" xmlns:ns2="9e1b34db-5eb9-404a-b7fe-5b8cf3b7df2e" targetNamespace="http://schemas.microsoft.com/office/2006/metadata/properties" ma:root="true" ma:fieldsID="93c8b74f681f66119f375cbfb58b07fb" ns2:_="">
    <xsd:import namespace="9e1b34db-5eb9-404a-b7fe-5b8cf3b7d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34db-5eb9-404a-b7fe-5b8cf3b7d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344102-715C-40B5-97DE-FE95DE8748C0}"/>
</file>

<file path=customXml/itemProps2.xml><?xml version="1.0" encoding="utf-8"?>
<ds:datastoreItem xmlns:ds="http://schemas.openxmlformats.org/officeDocument/2006/customXml" ds:itemID="{8007EF9D-8604-4C4F-8269-D340714E0C3F}"/>
</file>

<file path=customXml/itemProps3.xml><?xml version="1.0" encoding="utf-8"?>
<ds:datastoreItem xmlns:ds="http://schemas.openxmlformats.org/officeDocument/2006/customXml" ds:itemID="{4AAD265B-E7C6-44B9-94EB-58E217A85D25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881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HelveticaNeue-Black</vt:lpstr>
      <vt:lpstr>StoneSerif</vt:lpstr>
      <vt:lpstr>StoneSerif-Italic</vt:lpstr>
      <vt:lpstr>Symbol</vt:lpstr>
      <vt:lpstr>Wingdings</vt:lpstr>
      <vt:lpstr>Office Theme</vt:lpstr>
      <vt:lpstr>SPORTS AND WELL-BEING </vt:lpstr>
      <vt:lpstr>Need for the course </vt:lpstr>
      <vt:lpstr>Outcomes</vt:lpstr>
      <vt:lpstr>Sports – a primary physical endevour </vt:lpstr>
      <vt:lpstr>Historical underpinnings of Sports Psychology</vt:lpstr>
      <vt:lpstr>PowerPoint Presentation</vt:lpstr>
      <vt:lpstr>PowerPoint Presentation</vt:lpstr>
      <vt:lpstr>The focus of  Sports Psychology  is primarily on PERFORMANCE </vt:lpstr>
      <vt:lpstr>PowerPoint Presentation</vt:lpstr>
      <vt:lpstr>Course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AND WELL-BEING </dc:title>
  <dc:creator>Rajlakshmi Guha</dc:creator>
  <cp:lastModifiedBy>Rajlakshmi Guha</cp:lastModifiedBy>
  <cp:revision>7</cp:revision>
  <dcterms:created xsi:type="dcterms:W3CDTF">2021-01-04T16:54:24Z</dcterms:created>
  <dcterms:modified xsi:type="dcterms:W3CDTF">2021-01-05T03:17:29Z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0x010100B9DCBFA0EF578A48B83512B363F1E43E</vt:lpwstr>
  </property>
</Properties>
</file>